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74"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8687DDE4-4556-4BD7-9FE7-1332B39454F3}"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687DDE4-4556-4BD7-9FE7-1332B39454F3}"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A11B1658-A521-4993-B921-04BA2D6B7641}" type="datetimeFigureOut">
              <a:rPr lang="el-GR" smtClean="0"/>
              <a:pPr/>
              <a:t>18/12/2022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6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8687DDE4-4556-4BD7-9FE7-1332B39454F3}"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687DDE4-4556-4BD7-9FE7-1332B39454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687DDE4-4556-4BD7-9FE7-1332B39454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A11B1658-A521-4993-B921-04BA2D6B7641}" type="datetimeFigureOut">
              <a:rPr lang="el-GR" smtClean="0"/>
              <a:pPr/>
              <a:t>18/12/2022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8687DDE4-4556-4BD7-9FE7-1332B39454F3}"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A11B1658-A521-4993-B921-04BA2D6B7641}" type="datetimeFigureOut">
              <a:rPr lang="el-GR" smtClean="0"/>
              <a:pPr/>
              <a:t>18/12/2022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11B1658-A521-4993-B921-04BA2D6B7641}" type="datetimeFigureOut">
              <a:rPr lang="el-GR" smtClean="0"/>
              <a:pPr/>
              <a:t>18/12/2022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687DDE4-4556-4BD7-9FE7-1332B39454F3}"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normAutofit lnSpcReduction="10000"/>
          </a:bodyPr>
          <a:lstStyle/>
          <a:p>
            <a:r>
              <a:rPr lang="el-GR" dirty="0" err="1" smtClean="0"/>
              <a:t>Ορισμοι</a:t>
            </a:r>
            <a:endParaRPr lang="el-GR" dirty="0" smtClean="0"/>
          </a:p>
          <a:p>
            <a:r>
              <a:rPr lang="el-GR" dirty="0" err="1" smtClean="0"/>
              <a:t>Μοντελα</a:t>
            </a:r>
            <a:r>
              <a:rPr lang="el-GR" dirty="0" smtClean="0"/>
              <a:t> </a:t>
            </a:r>
            <a:r>
              <a:rPr lang="el-GR" dirty="0" err="1" smtClean="0"/>
              <a:t>αυτο-εκτιμησησ</a:t>
            </a:r>
            <a:endParaRPr lang="el-GR" dirty="0" smtClean="0"/>
          </a:p>
          <a:p>
            <a:r>
              <a:rPr lang="el-GR" dirty="0" err="1" smtClean="0"/>
              <a:t>Χαρακτηριστικα</a:t>
            </a:r>
            <a:r>
              <a:rPr lang="el-GR" dirty="0" smtClean="0"/>
              <a:t> </a:t>
            </a:r>
            <a:r>
              <a:rPr lang="el-GR" dirty="0" err="1" smtClean="0"/>
              <a:t>ατομων</a:t>
            </a:r>
            <a:endParaRPr lang="el-GR" dirty="0" smtClean="0"/>
          </a:p>
          <a:p>
            <a:r>
              <a:rPr lang="el-GR" dirty="0" err="1" smtClean="0"/>
              <a:t>Επιρροεσ</a:t>
            </a:r>
            <a:r>
              <a:rPr lang="el-GR" dirty="0" smtClean="0"/>
              <a:t> </a:t>
            </a:r>
            <a:r>
              <a:rPr lang="el-GR" dirty="0" err="1" smtClean="0"/>
              <a:t>αυτο-εκτιμησησ</a:t>
            </a:r>
            <a:endParaRPr lang="el-GR" dirty="0" smtClean="0"/>
          </a:p>
          <a:p>
            <a:r>
              <a:rPr lang="el-GR" dirty="0" err="1" smtClean="0"/>
              <a:t>Μοντελα</a:t>
            </a:r>
            <a:r>
              <a:rPr lang="el-GR" dirty="0" smtClean="0"/>
              <a:t> </a:t>
            </a:r>
            <a:r>
              <a:rPr lang="el-GR" dirty="0" err="1" smtClean="0"/>
              <a:t>γονεϊκοτητασ</a:t>
            </a:r>
            <a:r>
              <a:rPr lang="el-GR" dirty="0" smtClean="0"/>
              <a:t> (</a:t>
            </a:r>
            <a:r>
              <a:rPr lang="el-GR" dirty="0" err="1" smtClean="0"/>
              <a:t>θεωρια</a:t>
            </a:r>
            <a:r>
              <a:rPr lang="el-GR" dirty="0" smtClean="0"/>
              <a:t> </a:t>
            </a:r>
            <a:r>
              <a:rPr lang="en-US" dirty="0" err="1" smtClean="0"/>
              <a:t>baumrind</a:t>
            </a:r>
            <a:r>
              <a:rPr lang="en-US" dirty="0" smtClean="0"/>
              <a:t>)</a:t>
            </a:r>
            <a:endParaRPr lang="el-GR" dirty="0" smtClean="0"/>
          </a:p>
          <a:p>
            <a:endParaRPr lang="el-GR" dirty="0"/>
          </a:p>
        </p:txBody>
      </p:sp>
      <p:sp>
        <p:nvSpPr>
          <p:cNvPr id="3" name="Τίτλος 2"/>
          <p:cNvSpPr>
            <a:spLocks noGrp="1"/>
          </p:cNvSpPr>
          <p:nvPr>
            <p:ph type="title"/>
          </p:nvPr>
        </p:nvSpPr>
        <p:spPr/>
        <p:txBody>
          <a:bodyPr/>
          <a:lstStyle/>
          <a:p>
            <a:r>
              <a:rPr lang="el-GR" dirty="0" err="1" smtClean="0"/>
              <a:t>Αυτο</a:t>
            </a:r>
            <a:r>
              <a:rPr lang="el-GR" dirty="0" smtClean="0"/>
              <a:t>-εκτίμηση</a:t>
            </a:r>
            <a:endParaRPr lang="el-GR" dirty="0"/>
          </a:p>
        </p:txBody>
      </p:sp>
    </p:spTree>
    <p:extLst>
      <p:ext uri="{BB962C8B-B14F-4D97-AF65-F5344CB8AC3E}">
        <p14:creationId xmlns:p14="http://schemas.microsoft.com/office/powerpoint/2010/main" val="4016905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000" dirty="0">
                <a:solidFill>
                  <a:srgbClr val="8CADAE">
                    <a:shade val="75000"/>
                  </a:srgbClr>
                </a:solidFill>
                <a:latin typeface="Calibri Light" panose="020F0302020204030204" pitchFamily="34" charset="0"/>
                <a:cs typeface="Calibri Light" panose="020F0302020204030204" pitchFamily="34" charset="0"/>
              </a:rPr>
              <a:t>Χαρακτηριστικά ατόμων με </a:t>
            </a:r>
            <a:r>
              <a:rPr lang="el-GR" sz="3000" dirty="0" smtClean="0">
                <a:solidFill>
                  <a:srgbClr val="8CADAE">
                    <a:shade val="75000"/>
                  </a:srgbClr>
                </a:solidFill>
                <a:latin typeface="Calibri Light" panose="020F0302020204030204" pitchFamily="34" charset="0"/>
                <a:cs typeface="Calibri Light" panose="020F0302020204030204" pitchFamily="34" charset="0"/>
              </a:rPr>
              <a:t>χαμηλή </a:t>
            </a:r>
            <a:r>
              <a:rPr lang="el-GR" sz="3000" dirty="0" err="1" smtClean="0">
                <a:solidFill>
                  <a:srgbClr val="8CADAE">
                    <a:shade val="75000"/>
                  </a:srgbClr>
                </a:solidFill>
                <a:latin typeface="Calibri Light" panose="020F0302020204030204" pitchFamily="34" charset="0"/>
                <a:cs typeface="Calibri Light" panose="020F0302020204030204" pitchFamily="34" charset="0"/>
              </a:rPr>
              <a:t>αυτο</a:t>
            </a:r>
            <a:r>
              <a:rPr lang="el-GR" sz="3000" dirty="0" smtClean="0">
                <a:solidFill>
                  <a:srgbClr val="8CADAE">
                    <a:shade val="75000"/>
                  </a:srgbClr>
                </a:solidFill>
                <a:latin typeface="Calibri Light" panose="020F0302020204030204" pitchFamily="34" charset="0"/>
                <a:cs typeface="Calibri Light" panose="020F0302020204030204" pitchFamily="34" charset="0"/>
              </a:rPr>
              <a:t>-εκτίμηση (1)</a:t>
            </a:r>
            <a:endParaRPr lang="el-GR" dirty="0"/>
          </a:p>
        </p:txBody>
      </p:sp>
      <p:sp>
        <p:nvSpPr>
          <p:cNvPr id="3" name="Θέση περιεχομένου 2"/>
          <p:cNvSpPr>
            <a:spLocks noGrp="1"/>
          </p:cNvSpPr>
          <p:nvPr>
            <p:ph sz="quarter" idx="1"/>
          </p:nvPr>
        </p:nvSpPr>
        <p:spPr>
          <a:xfrm>
            <a:off x="301752" y="1527048"/>
            <a:ext cx="8503920" cy="5121402"/>
          </a:xfrm>
        </p:spPr>
        <p:txBody>
          <a:bodyPr>
            <a:normAutofit fontScale="92500" lnSpcReduction="10000"/>
          </a:bodyPr>
          <a:lstStyle/>
          <a:p>
            <a:pPr algn="just"/>
            <a:r>
              <a:rPr lang="el-GR" dirty="0">
                <a:latin typeface="Calibri Light" panose="020F0302020204030204" pitchFamily="34" charset="0"/>
                <a:cs typeface="Calibri Light" panose="020F0302020204030204" pitchFamily="34" charset="0"/>
              </a:rPr>
              <a:t>Θεωρούν ότι δεν αξίζουν την προσοχή και τη φροντίδα των </a:t>
            </a:r>
            <a:r>
              <a:rPr lang="el-GR" dirty="0" smtClean="0">
                <a:latin typeface="Calibri Light" panose="020F0302020204030204" pitchFamily="34" charset="0"/>
                <a:cs typeface="Calibri Light" panose="020F0302020204030204" pitchFamily="34" charset="0"/>
              </a:rPr>
              <a:t>άλλων</a:t>
            </a:r>
          </a:p>
          <a:p>
            <a:pPr algn="just"/>
            <a:r>
              <a:rPr lang="el-GR" dirty="0" smtClean="0">
                <a:latin typeface="Calibri Light" panose="020F0302020204030204" pitchFamily="34" charset="0"/>
                <a:cs typeface="Calibri Light" panose="020F0302020204030204" pitchFamily="34" charset="0"/>
              </a:rPr>
              <a:t>Αποφεύγουν τις αλλαγές όταν οι καταστάσεις της ζωής τους είναι προβληματικές</a:t>
            </a:r>
          </a:p>
          <a:p>
            <a:pPr algn="just"/>
            <a:r>
              <a:rPr lang="el-GR" dirty="0" smtClean="0">
                <a:latin typeface="Calibri Light" panose="020F0302020204030204" pitchFamily="34" charset="0"/>
                <a:cs typeface="Calibri Light" panose="020F0302020204030204" pitchFamily="34" charset="0"/>
              </a:rPr>
              <a:t>Φοβούνται την απόρριψη</a:t>
            </a:r>
          </a:p>
          <a:p>
            <a:pPr algn="just"/>
            <a:r>
              <a:rPr lang="el-GR" dirty="0" smtClean="0">
                <a:latin typeface="Calibri Light" panose="020F0302020204030204" pitchFamily="34" charset="0"/>
                <a:cs typeface="Calibri Light" panose="020F0302020204030204" pitchFamily="34" charset="0"/>
              </a:rPr>
              <a:t>Είναι σπάνια διεκδικητικοί, δεν </a:t>
            </a:r>
            <a:r>
              <a:rPr lang="el-GR" dirty="0">
                <a:latin typeface="Calibri Light" panose="020F0302020204030204" pitchFamily="34" charset="0"/>
                <a:cs typeface="Calibri Light" panose="020F0302020204030204" pitchFamily="34" charset="0"/>
              </a:rPr>
              <a:t>αναλαμβάνουν πρωτοβουλίες, </a:t>
            </a:r>
            <a:r>
              <a:rPr lang="el-GR" dirty="0" smtClean="0">
                <a:latin typeface="Calibri Light" panose="020F0302020204030204" pitchFamily="34" charset="0"/>
                <a:cs typeface="Calibri Light" panose="020F0302020204030204" pitchFamily="34" charset="0"/>
              </a:rPr>
              <a:t>δεν </a:t>
            </a:r>
            <a:r>
              <a:rPr lang="el-GR" dirty="0">
                <a:latin typeface="Calibri Light" panose="020F0302020204030204" pitchFamily="34" charset="0"/>
                <a:cs typeface="Calibri Light" panose="020F0302020204030204" pitchFamily="34" charset="0"/>
              </a:rPr>
              <a:t>εμπλέκονται σε </a:t>
            </a:r>
            <a:r>
              <a:rPr lang="el-GR" dirty="0" smtClean="0">
                <a:latin typeface="Calibri Light" panose="020F0302020204030204" pitchFamily="34" charset="0"/>
                <a:cs typeface="Calibri Light" panose="020F0302020204030204" pitchFamily="34" charset="0"/>
              </a:rPr>
              <a:t>συγκρούσεις για να υπερασπιστούν τις </a:t>
            </a:r>
            <a:r>
              <a:rPr lang="el-GR" dirty="0">
                <a:latin typeface="Calibri Light" panose="020F0302020204030204" pitchFamily="34" charset="0"/>
                <a:cs typeface="Calibri Light" panose="020F0302020204030204" pitchFamily="34" charset="0"/>
              </a:rPr>
              <a:t>απόψεις </a:t>
            </a:r>
            <a:r>
              <a:rPr lang="el-GR" dirty="0" smtClean="0">
                <a:latin typeface="Calibri Light" panose="020F0302020204030204" pitchFamily="34" charset="0"/>
                <a:cs typeface="Calibri Light" panose="020F0302020204030204" pitchFamily="34" charset="0"/>
              </a:rPr>
              <a:t>τους</a:t>
            </a:r>
          </a:p>
          <a:p>
            <a:pPr algn="just"/>
            <a:r>
              <a:rPr lang="el-GR" dirty="0">
                <a:latin typeface="Calibri Light" panose="020F0302020204030204" pitchFamily="34" charset="0"/>
                <a:cs typeface="Calibri Light" panose="020F0302020204030204" pitchFamily="34" charset="0"/>
              </a:rPr>
              <a:t>Επιζητούν την επιδοκιμασία των άλλων και εξαρτούν τη διάθεσή τους από αυτή. Υιοθετούν συμπεριφορές, για να γίνουν αρεστοί στους άλλους</a:t>
            </a:r>
            <a:endParaRPr lang="el-GR" dirty="0" smtClean="0">
              <a:latin typeface="Calibri Light" panose="020F0302020204030204" pitchFamily="34" charset="0"/>
              <a:cs typeface="Calibri Light" panose="020F0302020204030204" pitchFamily="34" charset="0"/>
            </a:endParaRPr>
          </a:p>
          <a:p>
            <a:pPr algn="just"/>
            <a:r>
              <a:rPr lang="el-GR" dirty="0">
                <a:latin typeface="Calibri Light" panose="020F0302020204030204" pitchFamily="34" charset="0"/>
                <a:cs typeface="Calibri Light" panose="020F0302020204030204" pitchFamily="34" charset="0"/>
              </a:rPr>
              <a:t>Είναι ανίκανοι να απολαύσουν τις μικροχαρές της ζωής, </a:t>
            </a:r>
            <a:r>
              <a:rPr lang="el-GR" dirty="0" smtClean="0">
                <a:latin typeface="Calibri Light" panose="020F0302020204030204" pitchFamily="34" charset="0"/>
                <a:cs typeface="Calibri Light" panose="020F0302020204030204" pitchFamily="34" charset="0"/>
              </a:rPr>
              <a:t>γεγονός που προοιωνίζει κατάθλιψη</a:t>
            </a:r>
          </a:p>
        </p:txBody>
      </p:sp>
    </p:spTree>
    <p:extLst>
      <p:ext uri="{BB962C8B-B14F-4D97-AF65-F5344CB8AC3E}">
        <p14:creationId xmlns:p14="http://schemas.microsoft.com/office/powerpoint/2010/main" val="2982141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latin typeface="Calibri Light" panose="020F0302020204030204" pitchFamily="34" charset="0"/>
                <a:cs typeface="Calibri Light" panose="020F0302020204030204" pitchFamily="34" charset="0"/>
              </a:rPr>
              <a:t>Χαρακτηριστικά ατόμων με χαμηλή </a:t>
            </a:r>
            <a:r>
              <a:rPr lang="el-GR" dirty="0" err="1">
                <a:latin typeface="Calibri Light" panose="020F0302020204030204" pitchFamily="34" charset="0"/>
                <a:cs typeface="Calibri Light" panose="020F0302020204030204" pitchFamily="34" charset="0"/>
              </a:rPr>
              <a:t>αυτο</a:t>
            </a:r>
            <a:r>
              <a:rPr lang="el-GR" dirty="0">
                <a:latin typeface="Calibri Light" panose="020F0302020204030204" pitchFamily="34" charset="0"/>
                <a:cs typeface="Calibri Light" panose="020F0302020204030204" pitchFamily="34" charset="0"/>
              </a:rPr>
              <a:t>-εκτίμηση </a:t>
            </a:r>
            <a:r>
              <a:rPr lang="el-GR" dirty="0" smtClean="0">
                <a:latin typeface="Calibri Light" panose="020F0302020204030204" pitchFamily="34" charset="0"/>
                <a:cs typeface="Calibri Light" panose="020F0302020204030204" pitchFamily="34" charset="0"/>
              </a:rPr>
              <a:t>(2)</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07998"/>
            <a:ext cx="8503920" cy="5026152"/>
          </a:xfrm>
        </p:spPr>
        <p:txBody>
          <a:bodyPr>
            <a:normAutofit/>
          </a:bodyPr>
          <a:lstStyle/>
          <a:p>
            <a:pPr algn="just"/>
            <a:r>
              <a:rPr lang="el-GR" dirty="0">
                <a:latin typeface="Calibri Light" panose="020F0302020204030204" pitchFamily="34" charset="0"/>
                <a:cs typeface="Calibri Light" panose="020F0302020204030204" pitchFamily="34" charset="0"/>
              </a:rPr>
              <a:t>Αδυνατούν ή αρνούνται να αξιολογήσουν σωστά τις δυνατότητές τους και αισθάνονται αμηχανία, όταν οι άλλοι τους </a:t>
            </a:r>
            <a:r>
              <a:rPr lang="el-GR" dirty="0" smtClean="0">
                <a:latin typeface="Calibri Light" panose="020F0302020204030204" pitchFamily="34" charset="0"/>
                <a:cs typeface="Calibri Light" panose="020F0302020204030204" pitchFamily="34" charset="0"/>
              </a:rPr>
              <a:t>επαινούν</a:t>
            </a:r>
          </a:p>
          <a:p>
            <a:pPr algn="just"/>
            <a:r>
              <a:rPr lang="el-GR" dirty="0" smtClean="0">
                <a:latin typeface="Calibri Light" panose="020F0302020204030204" pitchFamily="34" charset="0"/>
                <a:cs typeface="Calibri Light" panose="020F0302020204030204" pitchFamily="34" charset="0"/>
              </a:rPr>
              <a:t>Γίνονται </a:t>
            </a:r>
            <a:r>
              <a:rPr lang="el-GR" dirty="0">
                <a:latin typeface="Calibri Light" panose="020F0302020204030204" pitchFamily="34" charset="0"/>
                <a:cs typeface="Calibri Light" panose="020F0302020204030204" pitchFamily="34" charset="0"/>
              </a:rPr>
              <a:t>επιθετικοί, όταν </a:t>
            </a:r>
            <a:r>
              <a:rPr lang="el-GR" dirty="0" smtClean="0">
                <a:latin typeface="Calibri Light" panose="020F0302020204030204" pitchFamily="34" charset="0"/>
                <a:cs typeface="Calibri Light" panose="020F0302020204030204" pitchFamily="34" charset="0"/>
              </a:rPr>
              <a:t>απειληθούν</a:t>
            </a:r>
          </a:p>
          <a:p>
            <a:pPr algn="just"/>
            <a:r>
              <a:rPr lang="el-GR" dirty="0">
                <a:latin typeface="Calibri Light" panose="020F0302020204030204" pitchFamily="34" charset="0"/>
                <a:cs typeface="Calibri Light" panose="020F0302020204030204" pitchFamily="34" charset="0"/>
              </a:rPr>
              <a:t>Κάθε ματαίωση στη ζωή τους είναι πηγή ανεξέλεγκτου άγχους, </a:t>
            </a:r>
            <a:r>
              <a:rPr lang="el-GR" dirty="0" smtClean="0">
                <a:latin typeface="Calibri Light" panose="020F0302020204030204" pitchFamily="34" charset="0"/>
                <a:cs typeface="Calibri Light" panose="020F0302020204030204" pitchFamily="34" charset="0"/>
              </a:rPr>
              <a:t>μελαγχολίας </a:t>
            </a:r>
            <a:r>
              <a:rPr lang="el-GR" dirty="0">
                <a:latin typeface="Calibri Light" panose="020F0302020204030204" pitchFamily="34" charset="0"/>
                <a:cs typeface="Calibri Light" panose="020F0302020204030204" pitchFamily="34" charset="0"/>
              </a:rPr>
              <a:t>και </a:t>
            </a:r>
            <a:r>
              <a:rPr lang="el-GR" dirty="0" smtClean="0">
                <a:latin typeface="Calibri Light" panose="020F0302020204030204" pitchFamily="34" charset="0"/>
                <a:cs typeface="Calibri Light" panose="020F0302020204030204" pitchFamily="34" charset="0"/>
              </a:rPr>
              <a:t>αποσυντονισμού</a:t>
            </a:r>
          </a:p>
          <a:p>
            <a:pPr algn="just"/>
            <a:r>
              <a:rPr lang="el-GR" dirty="0">
                <a:latin typeface="Calibri Light" panose="020F0302020204030204" pitchFamily="34" charset="0"/>
                <a:cs typeface="Calibri Light" panose="020F0302020204030204" pitchFamily="34" charset="0"/>
              </a:rPr>
              <a:t>Είναι εξαρτημένοι από την οικογένειά τους και διατηρούν τη σχέση </a:t>
            </a:r>
            <a:r>
              <a:rPr lang="el-GR" dirty="0" smtClean="0">
                <a:latin typeface="Calibri Light" panose="020F0302020204030204" pitchFamily="34" charset="0"/>
                <a:cs typeface="Calibri Light" panose="020F0302020204030204" pitchFamily="34" charset="0"/>
              </a:rPr>
              <a:t>αυτή και </a:t>
            </a:r>
            <a:r>
              <a:rPr lang="el-GR" dirty="0">
                <a:latin typeface="Calibri Light" panose="020F0302020204030204" pitchFamily="34" charset="0"/>
                <a:cs typeface="Calibri Light" panose="020F0302020204030204" pitchFamily="34" charset="0"/>
              </a:rPr>
              <a:t>μετά την </a:t>
            </a:r>
            <a:r>
              <a:rPr lang="el-GR" dirty="0" smtClean="0">
                <a:latin typeface="Calibri Light" panose="020F0302020204030204" pitchFamily="34" charset="0"/>
                <a:cs typeface="Calibri Light" panose="020F0302020204030204" pitchFamily="34" charset="0"/>
              </a:rPr>
              <a:t>ενηλικίωση</a:t>
            </a:r>
            <a:endParaRPr lang="el-GR" dirty="0">
              <a:latin typeface="Calibri Light" panose="020F0302020204030204" pitchFamily="34" charset="0"/>
              <a:cs typeface="Calibri Light" panose="020F0302020204030204" pitchFamily="34" charset="0"/>
            </a:endParaRPr>
          </a:p>
          <a:p>
            <a:pPr algn="just"/>
            <a:r>
              <a:rPr lang="el-GR" dirty="0" smtClean="0">
                <a:latin typeface="Calibri Light" panose="020F0302020204030204" pitchFamily="34" charset="0"/>
                <a:cs typeface="Calibri Light" panose="020F0302020204030204" pitchFamily="34" charset="0"/>
              </a:rPr>
              <a:t>Εκδηλώνουν </a:t>
            </a:r>
            <a:r>
              <a:rPr lang="el-GR" dirty="0">
                <a:latin typeface="Calibri Light" panose="020F0302020204030204" pitchFamily="34" charset="0"/>
                <a:cs typeface="Calibri Light" panose="020F0302020204030204" pitchFamily="34" charset="0"/>
              </a:rPr>
              <a:t>συχνά νευρωσικές συμπεριφορές, όπως </a:t>
            </a:r>
            <a:r>
              <a:rPr lang="el-GR" dirty="0" err="1" smtClean="0">
                <a:latin typeface="Calibri Light" panose="020F0302020204030204" pitchFamily="34" charset="0"/>
                <a:cs typeface="Calibri Light" panose="020F0302020204030204" pitchFamily="34" charset="0"/>
              </a:rPr>
              <a:t>παραβατική</a:t>
            </a:r>
            <a:r>
              <a:rPr lang="el-GR" dirty="0" smtClean="0">
                <a:latin typeface="Calibri Light" panose="020F0302020204030204" pitchFamily="34" charset="0"/>
                <a:cs typeface="Calibri Light" panose="020F0302020204030204" pitchFamily="34" charset="0"/>
              </a:rPr>
              <a:t> συμπεριφορά, αλκοολισμό</a:t>
            </a:r>
            <a:r>
              <a:rPr lang="el-GR" dirty="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χαρτοπαιξία</a:t>
            </a:r>
            <a:r>
              <a:rPr lang="el-GR" dirty="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ναρκωτικά</a:t>
            </a:r>
            <a:r>
              <a:rPr lang="el-GR" dirty="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υπερκαταναλωτισμό</a:t>
            </a:r>
            <a:r>
              <a:rPr lang="el-GR" dirty="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σεξουαλικές ακρότητες</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85751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Επιρροές στην </a:t>
            </a:r>
            <a:r>
              <a:rPr lang="el-GR" dirty="0" err="1" smtClean="0"/>
              <a:t>αυτο</a:t>
            </a:r>
            <a:r>
              <a:rPr lang="el-GR" dirty="0" smtClean="0"/>
              <a:t>-εκτίμηση</a:t>
            </a:r>
            <a:endParaRPr lang="el-GR" dirty="0"/>
          </a:p>
        </p:txBody>
      </p:sp>
      <p:sp>
        <p:nvSpPr>
          <p:cNvPr id="3" name="Θέση περιεχομένου 2"/>
          <p:cNvSpPr>
            <a:spLocks noGrp="1"/>
          </p:cNvSpPr>
          <p:nvPr>
            <p:ph sz="quarter" idx="1"/>
          </p:nvPr>
        </p:nvSpPr>
        <p:spPr>
          <a:xfrm>
            <a:off x="301752" y="1381125"/>
            <a:ext cx="8503920" cy="5181599"/>
          </a:xfrm>
        </p:spPr>
        <p:txBody>
          <a:bodyPr>
            <a:normAutofit/>
          </a:bodyPr>
          <a:lstStyle/>
          <a:p>
            <a:endParaRPr lang="el-GR" sz="1400" dirty="0">
              <a:solidFill>
                <a:srgbClr val="000000"/>
              </a:solidFill>
              <a:latin typeface="Calibri" panose="020F0502020204030204" pitchFamily="34" charset="0"/>
            </a:endParaRPr>
          </a:p>
          <a:p>
            <a:pPr algn="just"/>
            <a:r>
              <a:rPr lang="el-GR" sz="2800" b="1" dirty="0">
                <a:solidFill>
                  <a:srgbClr val="000000"/>
                </a:solidFill>
                <a:latin typeface="Calibri Light" panose="020F0302020204030204" pitchFamily="34" charset="0"/>
                <a:cs typeface="Calibri Light" panose="020F0302020204030204" pitchFamily="34" charset="0"/>
              </a:rPr>
              <a:t>Καλή διαπροσωπική σχέση εκπαιδευτικού -παιδιού </a:t>
            </a:r>
            <a:r>
              <a:rPr lang="el-GR" sz="2800" dirty="0">
                <a:solidFill>
                  <a:srgbClr val="000000"/>
                </a:solidFill>
                <a:latin typeface="Calibri Light" panose="020F0302020204030204" pitchFamily="34" charset="0"/>
                <a:cs typeface="Calibri Light" panose="020F0302020204030204" pitchFamily="34" charset="0"/>
              </a:rPr>
              <a:t>(π.χ., αποδοχή χωρίς όρους, αυθεντικότητα, ενσυναίσθηση, κλίμα </a:t>
            </a:r>
            <a:r>
              <a:rPr lang="el-GR" sz="2800" dirty="0" smtClean="0">
                <a:solidFill>
                  <a:srgbClr val="000000"/>
                </a:solidFill>
                <a:latin typeface="Calibri Light" panose="020F0302020204030204" pitchFamily="34" charset="0"/>
                <a:cs typeface="Calibri Light" panose="020F0302020204030204" pitchFamily="34" charset="0"/>
              </a:rPr>
              <a:t>ασφάλειας, εμπιστοσύνη, θετική στάση, αποφυγή κριτικής διάθεσης)</a:t>
            </a:r>
          </a:p>
          <a:p>
            <a:pPr algn="just"/>
            <a:r>
              <a:rPr lang="el-GR" sz="2800" b="1" dirty="0" smtClean="0">
                <a:solidFill>
                  <a:srgbClr val="000000"/>
                </a:solidFill>
                <a:latin typeface="Calibri Light" panose="020F0302020204030204" pitchFamily="34" charset="0"/>
                <a:cs typeface="Calibri Light" panose="020F0302020204030204" pitchFamily="34" charset="0"/>
              </a:rPr>
              <a:t>Σχολείο</a:t>
            </a:r>
            <a:r>
              <a:rPr lang="el-GR" sz="2800" dirty="0" smtClean="0">
                <a:solidFill>
                  <a:srgbClr val="000000"/>
                </a:solidFill>
                <a:latin typeface="Calibri Light" panose="020F0302020204030204" pitchFamily="34" charset="0"/>
                <a:cs typeface="Calibri Light" panose="020F0302020204030204" pitchFamily="34" charset="0"/>
              </a:rPr>
              <a:t> και </a:t>
            </a:r>
            <a:r>
              <a:rPr lang="el-GR" sz="2800" b="1" dirty="0" smtClean="0">
                <a:solidFill>
                  <a:srgbClr val="000000"/>
                </a:solidFill>
                <a:latin typeface="Calibri Light" panose="020F0302020204030204" pitchFamily="34" charset="0"/>
                <a:cs typeface="Calibri Light" panose="020F0302020204030204" pitchFamily="34" charset="0"/>
              </a:rPr>
              <a:t>κοινότητα</a:t>
            </a:r>
            <a:r>
              <a:rPr lang="el-GR" sz="2800" dirty="0" smtClean="0">
                <a:solidFill>
                  <a:srgbClr val="000000"/>
                </a:solidFill>
                <a:latin typeface="Calibri Light" panose="020F0302020204030204" pitchFamily="34" charset="0"/>
                <a:cs typeface="Calibri Light" panose="020F0302020204030204" pitchFamily="34" charset="0"/>
              </a:rPr>
              <a:t> που αποδέχονται τη διαφορετική ταυτότητα του ατόμου</a:t>
            </a:r>
            <a:endParaRPr lang="el-GR" sz="2800" dirty="0">
              <a:solidFill>
                <a:srgbClr val="000000"/>
              </a:solidFill>
              <a:latin typeface="Calibri Light" panose="020F0302020204030204" pitchFamily="34" charset="0"/>
              <a:cs typeface="Calibri Light" panose="020F0302020204030204" pitchFamily="34" charset="0"/>
            </a:endParaRPr>
          </a:p>
          <a:p>
            <a:r>
              <a:rPr lang="el-GR" b="1" dirty="0" smtClean="0">
                <a:latin typeface="Calibri Light" panose="020F0302020204030204" pitchFamily="34" charset="0"/>
                <a:cs typeface="Calibri Light" panose="020F0302020204030204" pitchFamily="34" charset="0"/>
              </a:rPr>
              <a:t>Υποστηρικτικό οικογενειακό περιβάλλον</a:t>
            </a:r>
            <a:endParaRPr lang="el-GR"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88873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latin typeface="Calibri Light" panose="020F0302020204030204" pitchFamily="34" charset="0"/>
                <a:cs typeface="Calibri Light" panose="020F0302020204030204" pitchFamily="34" charset="0"/>
              </a:rPr>
              <a:t>Η θεωρία της </a:t>
            </a:r>
            <a:r>
              <a:rPr lang="en-US" dirty="0" err="1" smtClean="0">
                <a:latin typeface="Calibri Light" panose="020F0302020204030204" pitchFamily="34" charset="0"/>
                <a:cs typeface="Calibri Light" panose="020F0302020204030204" pitchFamily="34" charset="0"/>
              </a:rPr>
              <a:t>Baumrind</a:t>
            </a:r>
            <a:r>
              <a:rPr lang="el-GR" dirty="0" smtClean="0">
                <a:latin typeface="Calibri Light" panose="020F0302020204030204" pitchFamily="34" charset="0"/>
                <a:cs typeface="Calibri Light" panose="020F0302020204030204" pitchFamily="34" charset="0"/>
              </a:rPr>
              <a:t> (1)</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lstStyle/>
          <a:p>
            <a:pPr marL="0" indent="0" algn="ctr">
              <a:buNone/>
            </a:pPr>
            <a:r>
              <a:rPr lang="el-GR" dirty="0" smtClean="0">
                <a:latin typeface="Calibri Light" panose="020F0302020204030204" pitchFamily="34" charset="0"/>
                <a:cs typeface="Calibri Light" panose="020F0302020204030204" pitchFamily="34" charset="0"/>
              </a:rPr>
              <a:t>Η </a:t>
            </a:r>
            <a:r>
              <a:rPr lang="el-GR" dirty="0" err="1" smtClean="0">
                <a:latin typeface="Calibri Light" panose="020F0302020204030204" pitchFamily="34" charset="0"/>
                <a:cs typeface="Calibri Light" panose="020F0302020204030204" pitchFamily="34" charset="0"/>
              </a:rPr>
              <a:t>Baumrind</a:t>
            </a:r>
            <a:r>
              <a:rPr lang="el-GR" dirty="0" smtClean="0">
                <a:latin typeface="Calibri Light" panose="020F0302020204030204" pitchFamily="34" charset="0"/>
                <a:cs typeface="Calibri Light" panose="020F0302020204030204" pitchFamily="34" charset="0"/>
              </a:rPr>
              <a:t> </a:t>
            </a:r>
            <a:r>
              <a:rPr lang="el-GR" dirty="0">
                <a:latin typeface="Calibri Light" panose="020F0302020204030204" pitchFamily="34" charset="0"/>
                <a:cs typeface="Calibri Light" panose="020F0302020204030204" pitchFamily="34" charset="0"/>
              </a:rPr>
              <a:t>θεώρησε ότι υπάρχει σχέση ανάμεσα στο είδος της </a:t>
            </a:r>
            <a:r>
              <a:rPr lang="el-GR" dirty="0" err="1" smtClean="0">
                <a:latin typeface="Calibri Light" panose="020F0302020204030204" pitchFamily="34" charset="0"/>
                <a:cs typeface="Calibri Light" panose="020F0302020204030204" pitchFamily="34" charset="0"/>
              </a:rPr>
              <a:t>γονεϊκής</a:t>
            </a:r>
            <a:r>
              <a:rPr lang="el-GR" dirty="0" smtClean="0">
                <a:latin typeface="Calibri Light" panose="020F0302020204030204" pitchFamily="34" charset="0"/>
                <a:cs typeface="Calibri Light" panose="020F0302020204030204" pitchFamily="34" charset="0"/>
              </a:rPr>
              <a:t> </a:t>
            </a:r>
            <a:r>
              <a:rPr lang="el-GR" dirty="0">
                <a:latin typeface="Calibri Light" panose="020F0302020204030204" pitchFamily="34" charset="0"/>
                <a:cs typeface="Calibri Light" panose="020F0302020204030204" pitchFamily="34" charset="0"/>
              </a:rPr>
              <a:t>εξουσίας και στην ανάπτυξη της </a:t>
            </a:r>
            <a:r>
              <a:rPr lang="el-GR" dirty="0" smtClean="0">
                <a:latin typeface="Calibri Light" panose="020F0302020204030204" pitchFamily="34" charset="0"/>
                <a:cs typeface="Calibri Light" panose="020F0302020204030204" pitchFamily="34" charset="0"/>
              </a:rPr>
              <a:t>αυτοεκτίμησης. Υποστήριξε </a:t>
            </a:r>
            <a:r>
              <a:rPr lang="el-GR" dirty="0">
                <a:latin typeface="Calibri Light" panose="020F0302020204030204" pitchFamily="34" charset="0"/>
                <a:cs typeface="Calibri Light" panose="020F0302020204030204" pitchFamily="34" charset="0"/>
              </a:rPr>
              <a:t>ότι οι </a:t>
            </a:r>
            <a:r>
              <a:rPr lang="el-GR" dirty="0" smtClean="0">
                <a:latin typeface="Calibri Light" panose="020F0302020204030204" pitchFamily="34" charset="0"/>
                <a:cs typeface="Calibri Light" panose="020F0302020204030204" pitchFamily="34" charset="0"/>
              </a:rPr>
              <a:t>γονείς μπορούν </a:t>
            </a:r>
            <a:r>
              <a:rPr lang="el-GR" dirty="0">
                <a:latin typeface="Calibri Light" panose="020F0302020204030204" pitchFamily="34" charset="0"/>
                <a:cs typeface="Calibri Light" panose="020F0302020204030204" pitchFamily="34" charset="0"/>
              </a:rPr>
              <a:t>να διακριθούν σε ελαστικούς, δημοκρατικούς και </a:t>
            </a:r>
            <a:r>
              <a:rPr lang="el-GR" dirty="0" smtClean="0">
                <a:latin typeface="Calibri Light" panose="020F0302020204030204" pitchFamily="34" charset="0"/>
                <a:cs typeface="Calibri Light" panose="020F0302020204030204" pitchFamily="34" charset="0"/>
              </a:rPr>
              <a:t>αυταρχικούς.</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72071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Ελαστικοί γονείς</a:t>
            </a:r>
            <a:endParaRPr lang="el-GR" dirty="0">
              <a:latin typeface="Calibri Light" panose="020F0302020204030204" pitchFamily="34" charset="0"/>
              <a:cs typeface="Calibri Light" panose="020F0302020204030204" pitchFamily="34" charset="0"/>
            </a:endParaRPr>
          </a:p>
        </p:txBody>
      </p:sp>
      <p:graphicFrame>
        <p:nvGraphicFramePr>
          <p:cNvPr id="4" name="Θέση περιεχομένου 3"/>
          <p:cNvGraphicFramePr>
            <a:graphicFrameLocks noGrp="1"/>
          </p:cNvGraphicFramePr>
          <p:nvPr>
            <p:ph sz="quarter" idx="1"/>
            <p:extLst/>
          </p:nvPr>
        </p:nvGraphicFramePr>
        <p:xfrm>
          <a:off x="152400" y="1343025"/>
          <a:ext cx="8820149" cy="5394960"/>
        </p:xfrm>
        <a:graphic>
          <a:graphicData uri="http://schemas.openxmlformats.org/drawingml/2006/table">
            <a:tbl>
              <a:tblPr firstRow="1" bandRow="1">
                <a:tableStyleId>{5C22544A-7EE6-4342-B048-85BDC9FD1C3A}</a:tableStyleId>
              </a:tblPr>
              <a:tblGrid>
                <a:gridCol w="1438275"/>
                <a:gridCol w="3190875"/>
                <a:gridCol w="4190999"/>
              </a:tblGrid>
              <a:tr h="598464">
                <a:tc>
                  <a:txBody>
                    <a:bodyPr/>
                    <a:lstStyle/>
                    <a:p>
                      <a:r>
                        <a:rPr lang="el-GR" dirty="0" smtClean="0">
                          <a:latin typeface="Calibri Light" panose="020F0302020204030204" pitchFamily="34" charset="0"/>
                          <a:cs typeface="Calibri Light" panose="020F0302020204030204" pitchFamily="34" charset="0"/>
                        </a:rPr>
                        <a:t>Μορφή </a:t>
                      </a:r>
                      <a:r>
                        <a:rPr lang="el-GR" dirty="0" err="1" smtClean="0">
                          <a:latin typeface="Calibri Light" panose="020F0302020204030204" pitchFamily="34" charset="0"/>
                          <a:cs typeface="Calibri Light" panose="020F0302020204030204" pitchFamily="34" charset="0"/>
                        </a:rPr>
                        <a:t>γονεικότητας</a:t>
                      </a:r>
                      <a:endParaRPr lang="el-GR" dirty="0">
                        <a:latin typeface="Calibri Light" panose="020F0302020204030204" pitchFamily="34" charset="0"/>
                        <a:cs typeface="Calibri Light" panose="020F0302020204030204" pitchFamily="34" charset="0"/>
                      </a:endParaRPr>
                    </a:p>
                  </a:txBody>
                  <a:tcPr/>
                </a:tc>
                <a:tc>
                  <a:txBody>
                    <a:bodyPr/>
                    <a:lstStyle/>
                    <a:p>
                      <a:r>
                        <a:rPr lang="el-GR" dirty="0" smtClean="0">
                          <a:latin typeface="Calibri Light" panose="020F0302020204030204" pitchFamily="34" charset="0"/>
                          <a:cs typeface="Calibri Light" panose="020F0302020204030204" pitchFamily="34" charset="0"/>
                        </a:rPr>
                        <a:t>Χαρακτηριστικά γονέα </a:t>
                      </a:r>
                      <a:endParaRPr lang="el-GR" dirty="0">
                        <a:latin typeface="Calibri Light" panose="020F0302020204030204" pitchFamily="34" charset="0"/>
                        <a:cs typeface="Calibri Light" panose="020F0302020204030204" pitchFamily="34" charset="0"/>
                      </a:endParaRPr>
                    </a:p>
                  </a:txBody>
                  <a:tcPr/>
                </a:tc>
                <a:tc>
                  <a:txBody>
                    <a:bodyPr/>
                    <a:lstStyle/>
                    <a:p>
                      <a:r>
                        <a:rPr lang="el-GR" dirty="0" smtClean="0">
                          <a:latin typeface="Calibri Light" panose="020F0302020204030204" pitchFamily="34" charset="0"/>
                          <a:cs typeface="Calibri Light" panose="020F0302020204030204" pitchFamily="34" charset="0"/>
                        </a:rPr>
                        <a:t>Χαρακτηριστικά παιδιού</a:t>
                      </a:r>
                      <a:endParaRPr lang="el-GR" dirty="0">
                        <a:latin typeface="Calibri Light" panose="020F0302020204030204" pitchFamily="34" charset="0"/>
                        <a:cs typeface="Calibri Light" panose="020F0302020204030204" pitchFamily="34" charset="0"/>
                      </a:endParaRPr>
                    </a:p>
                  </a:txBody>
                  <a:tcPr/>
                </a:tc>
              </a:tr>
              <a:tr h="4583136">
                <a:tc>
                  <a:txBody>
                    <a:bodyPr/>
                    <a:lstStyle/>
                    <a:p>
                      <a:r>
                        <a:rPr lang="el-GR" dirty="0" smtClean="0">
                          <a:latin typeface="Calibri Light" panose="020F0302020204030204" pitchFamily="34" charset="0"/>
                          <a:cs typeface="Calibri Light" panose="020F0302020204030204" pitchFamily="34" charset="0"/>
                        </a:rPr>
                        <a:t>Ελαστικοί </a:t>
                      </a:r>
                      <a:endParaRPr lang="el-GR" dirty="0">
                        <a:latin typeface="Calibri Light" panose="020F0302020204030204" pitchFamily="34" charset="0"/>
                        <a:cs typeface="Calibri Light" panose="020F0302020204030204" pitchFamily="34" charset="0"/>
                      </a:endParaRPr>
                    </a:p>
                  </a:txBody>
                  <a:tcPr/>
                </a:tc>
                <a:tc>
                  <a:txBody>
                    <a:bodyPr/>
                    <a:lstStyle/>
                    <a:p>
                      <a:pPr algn="just"/>
                      <a:r>
                        <a:rPr lang="el-GR" dirty="0" smtClean="0">
                          <a:latin typeface="Calibri Light" panose="020F0302020204030204" pitchFamily="34" charset="0"/>
                          <a:cs typeface="Calibri Light" panose="020F0302020204030204" pitchFamily="34" charset="0"/>
                        </a:rPr>
                        <a:t>Θερμός απέναντι στα παιδιά τους και</a:t>
                      </a:r>
                      <a:r>
                        <a:rPr lang="el-GR" baseline="0" dirty="0" smtClean="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εκδηλώνει εύκολα τα συναισθήματά τους. Δεν είναι απαιτητικός, αποφεύγει τον έλεγχο και υιοθετεί</a:t>
                      </a:r>
                      <a:r>
                        <a:rPr lang="el-GR" baseline="0" dirty="0" smtClean="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λιγότερο συχνά </a:t>
                      </a:r>
                      <a:r>
                        <a:rPr lang="el-GR" dirty="0" err="1" smtClean="0">
                          <a:latin typeface="Calibri Light" panose="020F0302020204030204" pitchFamily="34" charset="0"/>
                          <a:cs typeface="Calibri Light" panose="020F0302020204030204" pitchFamily="34" charset="0"/>
                        </a:rPr>
                        <a:t>τιμωρητική</a:t>
                      </a:r>
                      <a:r>
                        <a:rPr lang="el-GR" dirty="0" smtClean="0">
                          <a:latin typeface="Calibri Light" panose="020F0302020204030204" pitchFamily="34" charset="0"/>
                          <a:cs typeface="Calibri Light" panose="020F0302020204030204" pitchFamily="34" charset="0"/>
                        </a:rPr>
                        <a:t> συμπεριφορά. Αποδέχεται τις παρορμήσεις του παιδιού του και</a:t>
                      </a:r>
                      <a:r>
                        <a:rPr lang="el-GR" baseline="0" dirty="0" smtClean="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δυσκολεύεται ιδιαίτερα να πει "όχι".</a:t>
                      </a:r>
                    </a:p>
                    <a:p>
                      <a:pPr algn="just"/>
                      <a:r>
                        <a:rPr lang="el-GR" dirty="0" smtClean="0">
                          <a:latin typeface="Calibri Light" panose="020F0302020204030204" pitchFamily="34" charset="0"/>
                          <a:cs typeface="Calibri Light" panose="020F0302020204030204" pitchFamily="34" charset="0"/>
                        </a:rPr>
                        <a:t>Κάποιες</a:t>
                      </a:r>
                      <a:r>
                        <a:rPr lang="el-GR" baseline="0" dirty="0" smtClean="0">
                          <a:latin typeface="Calibri Light" panose="020F0302020204030204" pitchFamily="34" charset="0"/>
                          <a:cs typeface="Calibri Light" panose="020F0302020204030204" pitchFamily="34" charset="0"/>
                        </a:rPr>
                        <a:t> φορές ο ελαστικός γονέας χαρακτηρίζεται από αδιαφορία για τον έλεγχο και τις ανάγκες του παιδιού με αποτέλεσμα να αφήνει το παιδί να ενεργήσει όπως επιθυμεί.</a:t>
                      </a:r>
                      <a:endParaRPr lang="el-GR" dirty="0" smtClean="0">
                        <a:latin typeface="Calibri Light" panose="020F0302020204030204" pitchFamily="34" charset="0"/>
                        <a:cs typeface="Calibri Light" panose="020F0302020204030204" pitchFamily="34" charset="0"/>
                      </a:endParaRPr>
                    </a:p>
                    <a:p>
                      <a:pPr algn="just"/>
                      <a:endParaRPr lang="el-GR" dirty="0">
                        <a:latin typeface="Calibri Light" panose="020F0302020204030204" pitchFamily="34" charset="0"/>
                        <a:cs typeface="Calibri Light" panose="020F0302020204030204" pitchFamily="34" charset="0"/>
                      </a:endParaRPr>
                    </a:p>
                  </a:txBody>
                  <a:tcPr/>
                </a:tc>
                <a:tc>
                  <a:txBody>
                    <a:bodyPr/>
                    <a:lstStyle/>
                    <a:p>
                      <a:r>
                        <a:rPr lang="el-GR" dirty="0" smtClean="0">
                          <a:latin typeface="Calibri Light" panose="020F0302020204030204" pitchFamily="34" charset="0"/>
                          <a:cs typeface="Calibri Light" panose="020F0302020204030204" pitchFamily="34" charset="0"/>
                        </a:rPr>
                        <a:t>Χαρακτηρίζεται από χαμηλή αυτοεκτίμηση. Δυσκολεύεται να στηριχθεί στις δυνάμεις του, είναι παρορμητικό και επιδεικνύει επιθετική συμπεριφορά. Επειδή έχει μάθει να του παρέχουν τα πάντα, είναι ελάχιστα διερευνητικό και έχει πολύ μικρό αυτοέλεγχο.</a:t>
                      </a:r>
                    </a:p>
                    <a:p>
                      <a:r>
                        <a:rPr lang="el-GR" dirty="0" smtClean="0">
                          <a:latin typeface="Calibri Light" panose="020F0302020204030204" pitchFamily="34" charset="0"/>
                          <a:cs typeface="Calibri Light" panose="020F0302020204030204" pitchFamily="34" charset="0"/>
                        </a:rPr>
                        <a:t>Στην</a:t>
                      </a:r>
                      <a:r>
                        <a:rPr lang="el-GR" baseline="0" dirty="0" smtClean="0">
                          <a:latin typeface="Calibri Light" panose="020F0302020204030204" pitchFamily="34" charset="0"/>
                          <a:cs typeface="Calibri Light" panose="020F0302020204030204" pitchFamily="34" charset="0"/>
                        </a:rPr>
                        <a:t> περίπτωση που βιώνει αδιαφορία από τον γονέα, μπορεί να υιοθετήσει αντικοινωνική και επιθετική συμπεριφορά, προβλήματα εσωτερίκευσης και εξωτερίκευσης, πολύ μικρό αυτοέλεγχο και η επίδοσή τους σε γνωστικού τύπου δοκιμασίες είναι πιο χαμηλή. Ως έφηβοι, κινδυνεύουν περισσότερο από άλλους εφήβους να υιοθετήσουν </a:t>
                      </a:r>
                      <a:r>
                        <a:rPr lang="el-GR" baseline="0" dirty="0" err="1" smtClean="0">
                          <a:latin typeface="Calibri Light" panose="020F0302020204030204" pitchFamily="34" charset="0"/>
                          <a:cs typeface="Calibri Light" panose="020F0302020204030204" pitchFamily="34" charset="0"/>
                        </a:rPr>
                        <a:t>παραβατική</a:t>
                      </a:r>
                      <a:r>
                        <a:rPr lang="el-GR" baseline="0" dirty="0" smtClean="0">
                          <a:latin typeface="Calibri Light" panose="020F0302020204030204" pitchFamily="34" charset="0"/>
                          <a:cs typeface="Calibri Light" panose="020F0302020204030204" pitchFamily="34" charset="0"/>
                        </a:rPr>
                        <a:t> συμπεριφορά.</a:t>
                      </a:r>
                      <a:endParaRPr lang="el-GR" dirty="0">
                        <a:latin typeface="Calibri Light" panose="020F0302020204030204" pitchFamily="34" charset="0"/>
                        <a:cs typeface="Calibri Light" panose="020F0302020204030204" pitchFamily="34" charset="0"/>
                      </a:endParaRPr>
                    </a:p>
                  </a:txBody>
                  <a:tcPr/>
                </a:tc>
              </a:tr>
            </a:tbl>
          </a:graphicData>
        </a:graphic>
      </p:graphicFrame>
    </p:spTree>
    <p:extLst>
      <p:ext uri="{BB962C8B-B14F-4D97-AF65-F5344CB8AC3E}">
        <p14:creationId xmlns:p14="http://schemas.microsoft.com/office/powerpoint/2010/main" val="4103299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Calibri Light" panose="020F0302020204030204" pitchFamily="34" charset="0"/>
                <a:cs typeface="Calibri Light" panose="020F0302020204030204" pitchFamily="34" charset="0"/>
              </a:rPr>
              <a:t>Δημοκρατικός γονέας</a:t>
            </a:r>
            <a:endParaRPr lang="el-GR" dirty="0">
              <a:latin typeface="Calibri Light" panose="020F0302020204030204" pitchFamily="34" charset="0"/>
              <a:cs typeface="Calibri Light" panose="020F0302020204030204" pitchFamily="34" charset="0"/>
            </a:endParaRPr>
          </a:p>
        </p:txBody>
      </p:sp>
      <p:graphicFrame>
        <p:nvGraphicFramePr>
          <p:cNvPr id="4" name="Θέση περιεχομένου 3"/>
          <p:cNvGraphicFramePr>
            <a:graphicFrameLocks noGrp="1"/>
          </p:cNvGraphicFramePr>
          <p:nvPr>
            <p:ph sz="quarter" idx="1"/>
            <p:extLst/>
          </p:nvPr>
        </p:nvGraphicFramePr>
        <p:xfrm>
          <a:off x="171450" y="1400174"/>
          <a:ext cx="8820150" cy="5130531"/>
        </p:xfrm>
        <a:graphic>
          <a:graphicData uri="http://schemas.openxmlformats.org/drawingml/2006/table">
            <a:tbl>
              <a:tblPr firstRow="1" bandRow="1">
                <a:tableStyleId>{5C22544A-7EE6-4342-B048-85BDC9FD1C3A}</a:tableStyleId>
              </a:tblPr>
              <a:tblGrid>
                <a:gridCol w="1514754"/>
                <a:gridCol w="4365346"/>
                <a:gridCol w="2940050"/>
              </a:tblGrid>
              <a:tr h="647701">
                <a:tc>
                  <a:txBody>
                    <a:bodyPr/>
                    <a:lstStyle/>
                    <a:p>
                      <a:r>
                        <a:rPr lang="el-GR" dirty="0" smtClean="0">
                          <a:latin typeface="Calibri Light" panose="020F0302020204030204" pitchFamily="34" charset="0"/>
                          <a:cs typeface="Calibri Light" panose="020F0302020204030204" pitchFamily="34" charset="0"/>
                        </a:rPr>
                        <a:t>Μορφή </a:t>
                      </a:r>
                      <a:r>
                        <a:rPr lang="el-GR" dirty="0" err="1" smtClean="0">
                          <a:latin typeface="Calibri Light" panose="020F0302020204030204" pitchFamily="34" charset="0"/>
                          <a:cs typeface="Calibri Light" panose="020F0302020204030204" pitchFamily="34" charset="0"/>
                        </a:rPr>
                        <a:t>γονεικότητας</a:t>
                      </a:r>
                      <a:endParaRPr lang="el-GR" dirty="0">
                        <a:latin typeface="Calibri Light" panose="020F0302020204030204" pitchFamily="34" charset="0"/>
                        <a:cs typeface="Calibri Light" panose="020F0302020204030204" pitchFamily="34" charset="0"/>
                      </a:endParaRPr>
                    </a:p>
                  </a:txBody>
                  <a:tcPr/>
                </a:tc>
                <a:tc>
                  <a:txBody>
                    <a:bodyPr/>
                    <a:lstStyle/>
                    <a:p>
                      <a:r>
                        <a:rPr lang="el-GR" dirty="0" smtClean="0">
                          <a:latin typeface="Calibri Light" panose="020F0302020204030204" pitchFamily="34" charset="0"/>
                          <a:cs typeface="Calibri Light" panose="020F0302020204030204" pitchFamily="34" charset="0"/>
                        </a:rPr>
                        <a:t>Χαρακτηριστικά γονέα </a:t>
                      </a:r>
                      <a:endParaRPr lang="el-GR" dirty="0">
                        <a:latin typeface="Calibri Light" panose="020F0302020204030204" pitchFamily="34" charset="0"/>
                        <a:cs typeface="Calibri Light" panose="020F0302020204030204" pitchFamily="34" charset="0"/>
                      </a:endParaRPr>
                    </a:p>
                  </a:txBody>
                  <a:tcPr/>
                </a:tc>
                <a:tc>
                  <a:txBody>
                    <a:bodyPr/>
                    <a:lstStyle/>
                    <a:p>
                      <a:r>
                        <a:rPr lang="el-GR" dirty="0" smtClean="0">
                          <a:latin typeface="Calibri Light" panose="020F0302020204030204" pitchFamily="34" charset="0"/>
                          <a:cs typeface="Calibri Light" panose="020F0302020204030204" pitchFamily="34" charset="0"/>
                        </a:rPr>
                        <a:t>Χαρακτηριστικά παιδιού</a:t>
                      </a:r>
                      <a:endParaRPr lang="el-GR" dirty="0">
                        <a:latin typeface="Calibri Light" panose="020F0302020204030204" pitchFamily="34" charset="0"/>
                        <a:cs typeface="Calibri Light" panose="020F0302020204030204" pitchFamily="34" charset="0"/>
                      </a:endParaRPr>
                    </a:p>
                  </a:txBody>
                  <a:tcPr/>
                </a:tc>
              </a:tr>
              <a:tr h="4482830">
                <a:tc>
                  <a:txBody>
                    <a:bodyPr/>
                    <a:lstStyle/>
                    <a:p>
                      <a:r>
                        <a:rPr lang="el-GR" dirty="0" smtClean="0">
                          <a:latin typeface="Calibri Light" panose="020F0302020204030204" pitchFamily="34" charset="0"/>
                          <a:cs typeface="Calibri Light" panose="020F0302020204030204" pitchFamily="34" charset="0"/>
                        </a:rPr>
                        <a:t>Δημοκρατικοί</a:t>
                      </a:r>
                      <a:endParaRPr lang="el-GR" dirty="0">
                        <a:latin typeface="Calibri Light" panose="020F0302020204030204" pitchFamily="34" charset="0"/>
                        <a:cs typeface="Calibri Light" panose="020F0302020204030204" pitchFamily="34" charset="0"/>
                      </a:endParaRPr>
                    </a:p>
                  </a:txBody>
                  <a:tcPr/>
                </a:tc>
                <a:tc>
                  <a:txBody>
                    <a:bodyPr/>
                    <a:lstStyle/>
                    <a:p>
                      <a:pPr algn="just"/>
                      <a:r>
                        <a:rPr lang="el-GR" dirty="0" smtClean="0">
                          <a:latin typeface="Calibri Light" panose="020F0302020204030204" pitchFamily="34" charset="0"/>
                          <a:cs typeface="Calibri Light" panose="020F0302020204030204" pitchFamily="34" charset="0"/>
                        </a:rPr>
                        <a:t>Ξεκάθαροι στις απαιτήσεις τους,</a:t>
                      </a:r>
                      <a:r>
                        <a:rPr lang="el-GR" baseline="0" dirty="0" smtClean="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σχετικά αυστηροί, με αρκετές προσδοκίες, αλλά η εξουσία που ασκούν στα παιδιά τους κυμαίνεται σε λογικά πλαίσια. Το σημαντικότερο</a:t>
                      </a:r>
                      <a:r>
                        <a:rPr lang="el-GR" baseline="0" dirty="0" smtClean="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χαρακτηριστικό είναι η ποιότητα επικοινωνίας με τα παιδιά και οι τεχνικές διαπραγμάτευσης που χρησιμοποιούν. Ενθαρρύνουν την αυτονόμηση του παιδιού, αλλά θέτουν όρια στη συμπεριφορά του. Οι απαιτήσεις τους από το παιδί διαμορφώνονται ανάλογα με την ηλικία και τις ιδιαιτερότητές του. Συζητούν πολύ με το παιδί τους. Επιδεικνύουν υψηλό βαθμό ζεστασιάς και στοργής. Ξέρουν ν' ακούν το παιδί τους, διακρίνονται από επικοινωνιακές δεξιότητες.</a:t>
                      </a:r>
                      <a:endParaRPr lang="el-GR" dirty="0">
                        <a:latin typeface="Calibri Light" panose="020F0302020204030204" pitchFamily="34" charset="0"/>
                        <a:cs typeface="Calibri Light" panose="020F0302020204030204" pitchFamily="34" charset="0"/>
                      </a:endParaRPr>
                    </a:p>
                  </a:txBody>
                  <a:tcPr/>
                </a:tc>
                <a:tc>
                  <a:txBody>
                    <a:bodyPr/>
                    <a:lstStyle/>
                    <a:p>
                      <a:pPr algn="just"/>
                      <a:r>
                        <a:rPr lang="el-GR" dirty="0" smtClean="0">
                          <a:latin typeface="Calibri Light" panose="020F0302020204030204" pitchFamily="34" charset="0"/>
                          <a:cs typeface="Calibri Light" panose="020F0302020204030204" pitchFamily="34" charset="0"/>
                        </a:rPr>
                        <a:t>Περισσότερο αυτάρκη, ανεξάρτητα, φιλόδοξα, με μεγαλύτερη αίσθηση αυτοελέγχου και υψηλότερη αυτοεκτίμηση. Λειτουργεί πιο αποτελεσματικά και στο γνωστικό τομέα σε σχέση με τα άλλα παιδιά και θέτει στόχους. Επίσης, είναι πιο συνεργατικό, μπορεί να λειτουργεί ομαδικά και απολαμβάνει τη συμμετοχή του σε οποιαδήποτε ομαδική δραστηριότητα. </a:t>
                      </a:r>
                      <a:endParaRPr lang="el-GR" dirty="0">
                        <a:latin typeface="Calibri Light" panose="020F0302020204030204" pitchFamily="34" charset="0"/>
                        <a:cs typeface="Calibri Light" panose="020F0302020204030204" pitchFamily="34" charset="0"/>
                      </a:endParaRPr>
                    </a:p>
                  </a:txBody>
                  <a:tcPr/>
                </a:tc>
              </a:tr>
            </a:tbl>
          </a:graphicData>
        </a:graphic>
      </p:graphicFrame>
    </p:spTree>
    <p:extLst>
      <p:ext uri="{BB962C8B-B14F-4D97-AF65-F5344CB8AC3E}">
        <p14:creationId xmlns:p14="http://schemas.microsoft.com/office/powerpoint/2010/main" val="3820717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Αυταρχικός γονέας</a:t>
            </a:r>
            <a:endParaRPr lang="el-GR" dirty="0"/>
          </a:p>
        </p:txBody>
      </p:sp>
      <p:graphicFrame>
        <p:nvGraphicFramePr>
          <p:cNvPr id="4" name="Θέση περιεχομένου 3"/>
          <p:cNvGraphicFramePr>
            <a:graphicFrameLocks noGrp="1"/>
          </p:cNvGraphicFramePr>
          <p:nvPr>
            <p:ph sz="quarter" idx="1"/>
            <p:extLst/>
          </p:nvPr>
        </p:nvGraphicFramePr>
        <p:xfrm>
          <a:off x="190500" y="1400176"/>
          <a:ext cx="8791575" cy="5267324"/>
        </p:xfrm>
        <a:graphic>
          <a:graphicData uri="http://schemas.openxmlformats.org/drawingml/2006/table">
            <a:tbl>
              <a:tblPr firstRow="1" bandRow="1">
                <a:tableStyleId>{5C22544A-7EE6-4342-B048-85BDC9FD1C3A}</a:tableStyleId>
              </a:tblPr>
              <a:tblGrid>
                <a:gridCol w="1490153"/>
                <a:gridCol w="3909190"/>
                <a:gridCol w="3392232"/>
              </a:tblGrid>
              <a:tr h="737425">
                <a:tc>
                  <a:txBody>
                    <a:bodyPr/>
                    <a:lstStyle/>
                    <a:p>
                      <a:r>
                        <a:rPr lang="el-GR" dirty="0" smtClean="0">
                          <a:latin typeface="Calibri Light" panose="020F0302020204030204" pitchFamily="34" charset="0"/>
                          <a:cs typeface="Calibri Light" panose="020F0302020204030204" pitchFamily="34" charset="0"/>
                        </a:rPr>
                        <a:t>Μορφή </a:t>
                      </a:r>
                      <a:r>
                        <a:rPr lang="el-GR" dirty="0" err="1" smtClean="0">
                          <a:latin typeface="Calibri Light" panose="020F0302020204030204" pitchFamily="34" charset="0"/>
                          <a:cs typeface="Calibri Light" panose="020F0302020204030204" pitchFamily="34" charset="0"/>
                        </a:rPr>
                        <a:t>γονεικότητας</a:t>
                      </a:r>
                      <a:endParaRPr lang="el-GR" dirty="0">
                        <a:latin typeface="Calibri Light" panose="020F0302020204030204" pitchFamily="34" charset="0"/>
                        <a:cs typeface="Calibri Light" panose="020F0302020204030204" pitchFamily="34" charset="0"/>
                      </a:endParaRPr>
                    </a:p>
                  </a:txBody>
                  <a:tcPr/>
                </a:tc>
                <a:tc>
                  <a:txBody>
                    <a:bodyPr/>
                    <a:lstStyle/>
                    <a:p>
                      <a:r>
                        <a:rPr lang="el-GR" dirty="0" smtClean="0">
                          <a:latin typeface="Calibri Light" panose="020F0302020204030204" pitchFamily="34" charset="0"/>
                          <a:cs typeface="Calibri Light" panose="020F0302020204030204" pitchFamily="34" charset="0"/>
                        </a:rPr>
                        <a:t>Χαρακτηριστικά γονέα </a:t>
                      </a:r>
                      <a:endParaRPr lang="el-GR" dirty="0">
                        <a:latin typeface="Calibri Light" panose="020F0302020204030204" pitchFamily="34" charset="0"/>
                        <a:cs typeface="Calibri Light" panose="020F0302020204030204" pitchFamily="34" charset="0"/>
                      </a:endParaRPr>
                    </a:p>
                  </a:txBody>
                  <a:tcPr/>
                </a:tc>
                <a:tc>
                  <a:txBody>
                    <a:bodyPr/>
                    <a:lstStyle/>
                    <a:p>
                      <a:r>
                        <a:rPr lang="el-GR" dirty="0" smtClean="0">
                          <a:latin typeface="Calibri Light" panose="020F0302020204030204" pitchFamily="34" charset="0"/>
                          <a:cs typeface="Calibri Light" panose="020F0302020204030204" pitchFamily="34" charset="0"/>
                        </a:rPr>
                        <a:t>Χαρακτηριστικά παιδιού</a:t>
                      </a:r>
                      <a:endParaRPr lang="el-GR" dirty="0">
                        <a:latin typeface="Calibri Light" panose="020F0302020204030204" pitchFamily="34" charset="0"/>
                        <a:cs typeface="Calibri Light" panose="020F0302020204030204" pitchFamily="34" charset="0"/>
                      </a:endParaRPr>
                    </a:p>
                  </a:txBody>
                  <a:tcPr/>
                </a:tc>
              </a:tr>
              <a:tr h="4529899">
                <a:tc>
                  <a:txBody>
                    <a:bodyPr/>
                    <a:lstStyle/>
                    <a:p>
                      <a:r>
                        <a:rPr lang="el-GR" dirty="0" smtClean="0">
                          <a:latin typeface="Calibri Light" panose="020F0302020204030204" pitchFamily="34" charset="0"/>
                          <a:cs typeface="Calibri Light" panose="020F0302020204030204" pitchFamily="34" charset="0"/>
                        </a:rPr>
                        <a:t>Αυταρχικοί</a:t>
                      </a:r>
                      <a:endParaRPr lang="el-GR" dirty="0">
                        <a:latin typeface="Calibri Light" panose="020F0302020204030204" pitchFamily="34" charset="0"/>
                        <a:cs typeface="Calibri Light" panose="020F0302020204030204" pitchFamily="34" charset="0"/>
                      </a:endParaRPr>
                    </a:p>
                  </a:txBody>
                  <a:tcPr/>
                </a:tc>
                <a:tc>
                  <a:txBody>
                    <a:bodyPr/>
                    <a:lstStyle/>
                    <a:p>
                      <a:pPr algn="just"/>
                      <a:r>
                        <a:rPr lang="el-GR" dirty="0" smtClean="0">
                          <a:latin typeface="Calibri Light" panose="020F0302020204030204" pitchFamily="34" charset="0"/>
                          <a:cs typeface="Calibri Light" panose="020F0302020204030204" pitchFamily="34" charset="0"/>
                        </a:rPr>
                        <a:t>Κάνουν χρήση αυστηρού ελέγχου, έχουν πάρα πολλές απαιτήσεις από το παιδί, χωρίς να το στηρίζουν συναισθηματικά και είναι </a:t>
                      </a:r>
                      <a:r>
                        <a:rPr lang="el-GR" dirty="0" err="1" smtClean="0">
                          <a:latin typeface="Calibri Light" panose="020F0302020204030204" pitchFamily="34" charset="0"/>
                          <a:cs typeface="Calibri Light" panose="020F0302020204030204" pitchFamily="34" charset="0"/>
                        </a:rPr>
                        <a:t>τιμωρητικοί</a:t>
                      </a:r>
                      <a:r>
                        <a:rPr lang="el-GR" dirty="0" smtClean="0">
                          <a:latin typeface="Calibri Light" panose="020F0302020204030204" pitchFamily="34" charset="0"/>
                          <a:cs typeface="Calibri Light" panose="020F0302020204030204" pitchFamily="34" charset="0"/>
                        </a:rPr>
                        <a:t>. Είναι απόλυτοι και δίνουν μεγάλη σημασία στην υπακοή πολλές φορές χωρίς συζήτηση.</a:t>
                      </a:r>
                    </a:p>
                    <a:p>
                      <a:pPr algn="just"/>
                      <a:r>
                        <a:rPr lang="el-GR" dirty="0" smtClean="0">
                          <a:latin typeface="Calibri Light" panose="020F0302020204030204" pitchFamily="34" charset="0"/>
                          <a:cs typeface="Calibri Light" panose="020F0302020204030204" pitchFamily="34" charset="0"/>
                        </a:rPr>
                        <a:t>Έχουν ιδιαίτερο άγχος όσον αφορά στην κοινωνική σύγκριση και θέλουν το παιδί τους να πρωτεύει και μονίμως συγκρίνουν την επίδοσή του με εκείνη άλλων παιδιών.</a:t>
                      </a:r>
                      <a:endParaRPr lang="el-GR" dirty="0">
                        <a:latin typeface="Calibri Light" panose="020F0302020204030204" pitchFamily="34" charset="0"/>
                        <a:cs typeface="Calibri Light" panose="020F0302020204030204" pitchFamily="34" charset="0"/>
                      </a:endParaRPr>
                    </a:p>
                  </a:txBody>
                  <a:tcPr/>
                </a:tc>
                <a:tc>
                  <a:txBody>
                    <a:bodyPr/>
                    <a:lstStyle/>
                    <a:p>
                      <a:pPr algn="just"/>
                      <a:r>
                        <a:rPr lang="el-GR" dirty="0" smtClean="0">
                          <a:latin typeface="Calibri Light" panose="020F0302020204030204" pitchFamily="34" charset="0"/>
                          <a:cs typeface="Calibri Light" panose="020F0302020204030204" pitchFamily="34" charset="0"/>
                        </a:rPr>
                        <a:t>Δεν είναι ευχαριστημένα με τον εαυτό τους. Δυσκολεύονται να θέσουν στόχους και παραιτούνται εύκολα από την προσπάθειά τους. Είναι συνήθως παιδιά εσωστρεφή και αποσυρμένα, φοβισμένα και αγχώδη. Δυσκολεύονται να εμπιστευτούν τους άλλους και διακρίνονται από χαμηλή αυτοεκτίμηση και αισθήματα</a:t>
                      </a:r>
                      <a:r>
                        <a:rPr lang="el-GR" baseline="0" dirty="0" smtClean="0">
                          <a:latin typeface="Calibri Light" panose="020F0302020204030204" pitchFamily="34" charset="0"/>
                          <a:cs typeface="Calibri Light" panose="020F0302020204030204" pitchFamily="34" charset="0"/>
                        </a:rPr>
                        <a:t> κατωτερότητας.</a:t>
                      </a:r>
                      <a:endParaRPr lang="el-GR" dirty="0">
                        <a:latin typeface="Calibri Light" panose="020F0302020204030204" pitchFamily="34" charset="0"/>
                        <a:cs typeface="Calibri Light" panose="020F0302020204030204" pitchFamily="34" charset="0"/>
                      </a:endParaRPr>
                    </a:p>
                  </a:txBody>
                  <a:tcPr/>
                </a:tc>
              </a:tr>
            </a:tbl>
          </a:graphicData>
        </a:graphic>
      </p:graphicFrame>
    </p:spTree>
    <p:extLst>
      <p:ext uri="{BB962C8B-B14F-4D97-AF65-F5344CB8AC3E}">
        <p14:creationId xmlns:p14="http://schemas.microsoft.com/office/powerpoint/2010/main" val="1582282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r>
              <a:rPr lang="el-GR" sz="2800" dirty="0" err="1" smtClean="0">
                <a:latin typeface="Calibri Light" panose="020F0302020204030204" pitchFamily="34" charset="0"/>
                <a:cs typeface="Calibri Light" panose="020F0302020204030204" pitchFamily="34" charset="0"/>
              </a:rPr>
              <a:t>Αυτο</a:t>
            </a:r>
            <a:r>
              <a:rPr lang="el-GR" sz="2800" dirty="0" smtClean="0">
                <a:latin typeface="Calibri Light" panose="020F0302020204030204" pitchFamily="34" charset="0"/>
                <a:cs typeface="Calibri Light" panose="020F0302020204030204" pitchFamily="34" charset="0"/>
              </a:rPr>
              <a:t>-αντίληψη</a:t>
            </a:r>
            <a:endParaRPr lang="el-GR" sz="2800" dirty="0">
              <a:latin typeface="Calibri Light" panose="020F0302020204030204" pitchFamily="34" charset="0"/>
              <a:cs typeface="Calibri Light" panose="020F0302020204030204" pitchFamily="34" charset="0"/>
            </a:endParaRPr>
          </a:p>
        </p:txBody>
      </p:sp>
      <p:sp>
        <p:nvSpPr>
          <p:cNvPr id="3" name="Θέση κειμένου 2"/>
          <p:cNvSpPr>
            <a:spLocks noGrp="1"/>
          </p:cNvSpPr>
          <p:nvPr>
            <p:ph type="body" sz="half" idx="3"/>
          </p:nvPr>
        </p:nvSpPr>
        <p:spPr/>
        <p:txBody>
          <a:bodyPr/>
          <a:lstStyle/>
          <a:p>
            <a:r>
              <a:rPr lang="el-GR" sz="2800" dirty="0" err="1" smtClean="0">
                <a:latin typeface="Calibri Light" panose="020F0302020204030204" pitchFamily="34" charset="0"/>
                <a:cs typeface="Calibri Light" panose="020F0302020204030204" pitchFamily="34" charset="0"/>
              </a:rPr>
              <a:t>Αυτο</a:t>
            </a:r>
            <a:r>
              <a:rPr lang="el-GR" sz="2800" dirty="0" smtClean="0">
                <a:latin typeface="Calibri Light" panose="020F0302020204030204" pitchFamily="34" charset="0"/>
                <a:cs typeface="Calibri Light" panose="020F0302020204030204" pitchFamily="34" charset="0"/>
              </a:rPr>
              <a:t>-εκτίμηση</a:t>
            </a:r>
            <a:endParaRPr lang="el-GR" sz="2800" dirty="0">
              <a:latin typeface="Calibri Light" panose="020F0302020204030204" pitchFamily="34" charset="0"/>
              <a:cs typeface="Calibri Light" panose="020F0302020204030204" pitchFamily="34" charset="0"/>
            </a:endParaRPr>
          </a:p>
        </p:txBody>
      </p:sp>
      <p:sp>
        <p:nvSpPr>
          <p:cNvPr id="4" name="Θέση περιεχομένου 3"/>
          <p:cNvSpPr>
            <a:spLocks noGrp="1"/>
          </p:cNvSpPr>
          <p:nvPr>
            <p:ph sz="quarter" idx="2"/>
          </p:nvPr>
        </p:nvSpPr>
        <p:spPr/>
        <p:txBody>
          <a:bodyPr>
            <a:normAutofit/>
          </a:bodyPr>
          <a:lstStyle/>
          <a:p>
            <a:pPr lvl="0" algn="just">
              <a:buClr>
                <a:srgbClr val="D16349"/>
              </a:buClr>
            </a:pPr>
            <a:r>
              <a:rPr lang="el-GR" sz="2500" dirty="0">
                <a:solidFill>
                  <a:prstClr val="black"/>
                </a:solidFill>
                <a:latin typeface="Calibri Light" panose="020F0302020204030204" pitchFamily="34" charset="0"/>
                <a:cs typeface="Calibri Light" panose="020F0302020204030204" pitchFamily="34" charset="0"/>
              </a:rPr>
              <a:t>Το σύνολο των πεποιθήσεων, απόψεων και στάσεων που διαμορφώνει το άτομο για τον εαυτό του / γνωστική, περιγραφική πλευρά του εαυτού</a:t>
            </a:r>
          </a:p>
          <a:p>
            <a:pPr lvl="0" algn="just">
              <a:buClr>
                <a:srgbClr val="D16349"/>
              </a:buClr>
            </a:pPr>
            <a:r>
              <a:rPr lang="el-GR" sz="2500" dirty="0" smtClean="0">
                <a:solidFill>
                  <a:prstClr val="black"/>
                </a:solidFill>
                <a:latin typeface="Calibri Light" panose="020F0302020204030204" pitchFamily="34" charset="0"/>
                <a:cs typeface="Calibri Light" panose="020F0302020204030204" pitchFamily="34" charset="0"/>
              </a:rPr>
              <a:t>(</a:t>
            </a:r>
            <a:r>
              <a:rPr lang="el-GR" sz="2500" dirty="0">
                <a:solidFill>
                  <a:prstClr val="black"/>
                </a:solidFill>
                <a:latin typeface="Calibri Light" panose="020F0302020204030204" pitchFamily="34" charset="0"/>
                <a:cs typeface="Calibri Light" panose="020F0302020204030204" pitchFamily="34" charset="0"/>
              </a:rPr>
              <a:t>π.χ. Πιστεύω ότι είμαι δημοφιλής.) </a:t>
            </a:r>
          </a:p>
          <a:p>
            <a:endParaRPr lang="el-GR" dirty="0"/>
          </a:p>
        </p:txBody>
      </p:sp>
      <p:sp>
        <p:nvSpPr>
          <p:cNvPr id="5" name="Θέση περιεχομένου 4"/>
          <p:cNvSpPr>
            <a:spLocks noGrp="1"/>
          </p:cNvSpPr>
          <p:nvPr>
            <p:ph sz="quarter" idx="4"/>
          </p:nvPr>
        </p:nvSpPr>
        <p:spPr/>
        <p:txBody>
          <a:bodyPr>
            <a:normAutofit lnSpcReduction="10000"/>
          </a:bodyPr>
          <a:lstStyle/>
          <a:p>
            <a:pPr lvl="0"/>
            <a:r>
              <a:rPr lang="el-GR" dirty="0" smtClean="0">
                <a:latin typeface="Calibri Light" panose="020F0302020204030204" pitchFamily="34" charset="0"/>
                <a:cs typeface="Calibri Light" panose="020F0302020204030204" pitchFamily="34" charset="0"/>
              </a:rPr>
              <a:t>Σφαιρική </a:t>
            </a:r>
            <a:r>
              <a:rPr lang="el-GR" dirty="0">
                <a:latin typeface="Calibri Light" panose="020F0302020204030204" pitchFamily="34" charset="0"/>
                <a:cs typeface="Calibri Light" panose="020F0302020204030204" pitchFamily="34" charset="0"/>
              </a:rPr>
              <a:t>εκτίμηση που έχει κάποιος για την αξία του ως ατόμου / συναισθηματική πλευρά του εαυτού, βαθμός ικανοποίησης από τον </a:t>
            </a:r>
            <a:r>
              <a:rPr lang="el-GR" dirty="0" smtClean="0">
                <a:latin typeface="Calibri Light" panose="020F0302020204030204" pitchFamily="34" charset="0"/>
                <a:cs typeface="Calibri Light" panose="020F0302020204030204" pitchFamily="34" charset="0"/>
              </a:rPr>
              <a:t>εαυτό</a:t>
            </a:r>
            <a:r>
              <a:rPr lang="el-GR" dirty="0">
                <a:latin typeface="Calibri Light" panose="020F0302020204030204" pitchFamily="34" charset="0"/>
                <a:cs typeface="Calibri Light" panose="020F0302020204030204" pitchFamily="34" charset="0"/>
              </a:rPr>
              <a:t> </a:t>
            </a:r>
            <a:r>
              <a:rPr lang="el-GR" sz="2800" dirty="0" smtClean="0">
                <a:solidFill>
                  <a:prstClr val="black"/>
                </a:solidFill>
                <a:latin typeface="Calibri Light" panose="020F0302020204030204" pitchFamily="34" charset="0"/>
                <a:cs typeface="Calibri Light" panose="020F0302020204030204" pitchFamily="34" charset="0"/>
              </a:rPr>
              <a:t>(π.χ</a:t>
            </a:r>
            <a:r>
              <a:rPr lang="el-GR" sz="2800" dirty="0">
                <a:solidFill>
                  <a:prstClr val="black"/>
                </a:solidFill>
                <a:latin typeface="Calibri Light" panose="020F0302020204030204" pitchFamily="34" charset="0"/>
                <a:cs typeface="Calibri Light" panose="020F0302020204030204" pitchFamily="34" charset="0"/>
              </a:rPr>
              <a:t>. Είμαι ευχαριστημένος με τον εαυτό μου.)</a:t>
            </a:r>
          </a:p>
          <a:p>
            <a:endParaRPr lang="el-GR" dirty="0">
              <a:latin typeface="Calibri Light" panose="020F0302020204030204" pitchFamily="34" charset="0"/>
              <a:cs typeface="Calibri Light" panose="020F0302020204030204" pitchFamily="34" charset="0"/>
            </a:endParaRPr>
          </a:p>
        </p:txBody>
      </p:sp>
      <p:sp>
        <p:nvSpPr>
          <p:cNvPr id="6" name="Τίτλος 5"/>
          <p:cNvSpPr>
            <a:spLocks noGrp="1"/>
          </p:cNvSpPr>
          <p:nvPr>
            <p:ph type="title"/>
          </p:nvPr>
        </p:nvSpPr>
        <p:spPr/>
        <p:txBody>
          <a:bodyPr/>
          <a:lstStyle/>
          <a:p>
            <a:r>
              <a:rPr lang="el-GR" dirty="0">
                <a:latin typeface="Calibri Light" panose="020F0302020204030204" pitchFamily="34" charset="0"/>
                <a:cs typeface="Calibri Light" panose="020F0302020204030204" pitchFamily="34" charset="0"/>
              </a:rPr>
              <a:t>Ορισμοί </a:t>
            </a:r>
            <a:r>
              <a:rPr lang="el-GR" dirty="0" smtClean="0">
                <a:latin typeface="Calibri Light" panose="020F0302020204030204" pitchFamily="34" charset="0"/>
                <a:cs typeface="Calibri Light" panose="020F0302020204030204" pitchFamily="34" charset="0"/>
              </a:rPr>
              <a:t>εννοιών (1)</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38120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r>
              <a:rPr lang="el-GR" dirty="0">
                <a:latin typeface="Calibri Light" panose="020F0302020204030204" pitchFamily="34" charset="0"/>
                <a:cs typeface="Calibri Light" panose="020F0302020204030204" pitchFamily="34" charset="0"/>
              </a:rPr>
              <a:t>Αυτοαντίληψη</a:t>
            </a:r>
          </a:p>
          <a:p>
            <a:r>
              <a:rPr lang="el-GR" dirty="0">
                <a:latin typeface="Calibri Light" panose="020F0302020204030204" pitchFamily="34" charset="0"/>
                <a:cs typeface="Calibri Light" panose="020F0302020204030204" pitchFamily="34" charset="0"/>
              </a:rPr>
              <a:t>(Τι γνωρίζω για τον εαυτό μου)</a:t>
            </a:r>
          </a:p>
        </p:txBody>
      </p:sp>
      <p:sp>
        <p:nvSpPr>
          <p:cNvPr id="3" name="Θέση κειμένου 2"/>
          <p:cNvSpPr>
            <a:spLocks noGrp="1"/>
          </p:cNvSpPr>
          <p:nvPr>
            <p:ph type="body" sz="half" idx="3"/>
          </p:nvPr>
        </p:nvSpPr>
        <p:spPr/>
        <p:txBody>
          <a:bodyPr/>
          <a:lstStyle/>
          <a:p>
            <a:r>
              <a:rPr lang="el-GR" dirty="0" smtClean="0">
                <a:latin typeface="Calibri Light" panose="020F0302020204030204" pitchFamily="34" charset="0"/>
                <a:cs typeface="Calibri Light" panose="020F0302020204030204" pitchFamily="34" charset="0"/>
              </a:rPr>
              <a:t>Αυτοεκτίμηση (Πώς </a:t>
            </a:r>
            <a:r>
              <a:rPr lang="el-GR" dirty="0">
                <a:latin typeface="Calibri Light" panose="020F0302020204030204" pitchFamily="34" charset="0"/>
                <a:cs typeface="Calibri Light" panose="020F0302020204030204" pitchFamily="34" charset="0"/>
              </a:rPr>
              <a:t>νιώθω για κάθε στοιχείο της εικόνας μου για τον εαυτό)</a:t>
            </a:r>
          </a:p>
        </p:txBody>
      </p:sp>
      <p:sp>
        <p:nvSpPr>
          <p:cNvPr id="4" name="Θέση περιεχομένου 3"/>
          <p:cNvSpPr>
            <a:spLocks noGrp="1"/>
          </p:cNvSpPr>
          <p:nvPr>
            <p:ph sz="quarter" idx="2"/>
          </p:nvPr>
        </p:nvSpPr>
        <p:spPr/>
        <p:txBody>
          <a:bodyPr/>
          <a:lstStyle/>
          <a:p>
            <a:r>
              <a:rPr lang="el-GR" dirty="0">
                <a:latin typeface="Calibri Light" panose="020F0302020204030204" pitchFamily="34" charset="0"/>
                <a:cs typeface="Calibri Light" panose="020F0302020204030204" pitchFamily="34" charset="0"/>
              </a:rPr>
              <a:t>Έχω γαλανά μάτια.</a:t>
            </a:r>
          </a:p>
          <a:p>
            <a:r>
              <a:rPr lang="el-GR" dirty="0" smtClean="0">
                <a:latin typeface="Calibri Light" panose="020F0302020204030204" pitchFamily="34" charset="0"/>
                <a:cs typeface="Calibri Light" panose="020F0302020204030204" pitchFamily="34" charset="0"/>
              </a:rPr>
              <a:t>Είμαι </a:t>
            </a:r>
            <a:r>
              <a:rPr lang="el-GR" dirty="0">
                <a:latin typeface="Calibri Light" panose="020F0302020204030204" pitchFamily="34" charset="0"/>
                <a:cs typeface="Calibri Light" panose="020F0302020204030204" pitchFamily="34" charset="0"/>
              </a:rPr>
              <a:t>κοντή.</a:t>
            </a:r>
          </a:p>
          <a:p>
            <a:r>
              <a:rPr lang="el-GR" dirty="0" smtClean="0">
                <a:latin typeface="Calibri Light" panose="020F0302020204030204" pitchFamily="34" charset="0"/>
                <a:cs typeface="Calibri Light" panose="020F0302020204030204" pitchFamily="34" charset="0"/>
              </a:rPr>
              <a:t>Είμαι </a:t>
            </a:r>
            <a:r>
              <a:rPr lang="el-GR" dirty="0">
                <a:latin typeface="Calibri Light" panose="020F0302020204030204" pitchFamily="34" charset="0"/>
                <a:cs typeface="Calibri Light" panose="020F0302020204030204" pitchFamily="34" charset="0"/>
              </a:rPr>
              <a:t>πολύ ευαίσθητη.</a:t>
            </a:r>
          </a:p>
          <a:p>
            <a:r>
              <a:rPr lang="el-GR" dirty="0" smtClean="0">
                <a:latin typeface="Calibri Light" panose="020F0302020204030204" pitchFamily="34" charset="0"/>
                <a:cs typeface="Calibri Light" panose="020F0302020204030204" pitchFamily="34" charset="0"/>
              </a:rPr>
              <a:t>Είμαι </a:t>
            </a:r>
            <a:r>
              <a:rPr lang="el-GR" dirty="0">
                <a:latin typeface="Calibri Light" panose="020F0302020204030204" pitchFamily="34" charset="0"/>
                <a:cs typeface="Calibri Light" panose="020F0302020204030204" pitchFamily="34" charset="0"/>
              </a:rPr>
              <a:t>μέτρια μαθήτρια.</a:t>
            </a:r>
          </a:p>
        </p:txBody>
      </p:sp>
      <p:sp>
        <p:nvSpPr>
          <p:cNvPr id="5" name="Θέση περιεχομένου 4"/>
          <p:cNvSpPr>
            <a:spLocks noGrp="1"/>
          </p:cNvSpPr>
          <p:nvPr>
            <p:ph sz="quarter" idx="4"/>
          </p:nvPr>
        </p:nvSpPr>
        <p:spPr/>
        <p:txBody>
          <a:bodyPr>
            <a:normAutofit fontScale="92500" lnSpcReduction="10000"/>
          </a:bodyPr>
          <a:lstStyle/>
          <a:p>
            <a:r>
              <a:rPr lang="el-GR" dirty="0">
                <a:latin typeface="Calibri Light" panose="020F0302020204030204" pitchFamily="34" charset="0"/>
                <a:cs typeface="Calibri Light" panose="020F0302020204030204" pitchFamily="34" charset="0"/>
              </a:rPr>
              <a:t>Νιώθω πολύ τυχερή για τα γαλανά μου μάτια.</a:t>
            </a:r>
          </a:p>
          <a:p>
            <a:r>
              <a:rPr lang="el-GR" dirty="0" smtClean="0">
                <a:latin typeface="Calibri Light" panose="020F0302020204030204" pitchFamily="34" charset="0"/>
                <a:cs typeface="Calibri Light" panose="020F0302020204030204" pitchFamily="34" charset="0"/>
              </a:rPr>
              <a:t>Νιώθω </a:t>
            </a:r>
            <a:r>
              <a:rPr lang="el-GR" dirty="0">
                <a:latin typeface="Calibri Light" panose="020F0302020204030204" pitchFamily="34" charset="0"/>
                <a:cs typeface="Calibri Light" panose="020F0302020204030204" pitchFamily="34" charset="0"/>
              </a:rPr>
              <a:t>πολύ άσχημα για το ύψος μου.</a:t>
            </a:r>
          </a:p>
          <a:p>
            <a:r>
              <a:rPr lang="el-GR" dirty="0" smtClean="0">
                <a:latin typeface="Calibri Light" panose="020F0302020204030204" pitchFamily="34" charset="0"/>
                <a:cs typeface="Calibri Light" panose="020F0302020204030204" pitchFamily="34" charset="0"/>
              </a:rPr>
              <a:t>Δε </a:t>
            </a:r>
            <a:r>
              <a:rPr lang="el-GR" dirty="0">
                <a:latin typeface="Calibri Light" panose="020F0302020204030204" pitchFamily="34" charset="0"/>
                <a:cs typeface="Calibri Light" panose="020F0302020204030204" pitchFamily="34" charset="0"/>
              </a:rPr>
              <a:t>μου αρέσει καθόλου που είμαι τόσο ευαίσθητη.</a:t>
            </a:r>
          </a:p>
          <a:p>
            <a:r>
              <a:rPr lang="el-GR" dirty="0" smtClean="0">
                <a:latin typeface="Calibri Light" panose="020F0302020204030204" pitchFamily="34" charset="0"/>
                <a:cs typeface="Calibri Light" panose="020F0302020204030204" pitchFamily="34" charset="0"/>
              </a:rPr>
              <a:t>Είμαι </a:t>
            </a:r>
            <a:r>
              <a:rPr lang="el-GR" dirty="0">
                <a:latin typeface="Calibri Light" panose="020F0302020204030204" pitchFamily="34" charset="0"/>
                <a:cs typeface="Calibri Light" panose="020F0302020204030204" pitchFamily="34" charset="0"/>
              </a:rPr>
              <a:t>ευχαριστημένη από το ότι είμαι μέτρια μαθήτρια, δε με πειράζει καθόλου.</a:t>
            </a:r>
          </a:p>
        </p:txBody>
      </p:sp>
      <p:sp>
        <p:nvSpPr>
          <p:cNvPr id="6" name="Τίτλος 5"/>
          <p:cNvSpPr>
            <a:spLocks noGrp="1"/>
          </p:cNvSpPr>
          <p:nvPr>
            <p:ph type="title"/>
          </p:nvPr>
        </p:nvSpPr>
        <p:spPr/>
        <p:txBody>
          <a:bodyPr/>
          <a:lstStyle/>
          <a:p>
            <a:r>
              <a:rPr lang="el-GR" dirty="0">
                <a:solidFill>
                  <a:srgbClr val="8CADAE">
                    <a:shade val="75000"/>
                  </a:srgbClr>
                </a:solidFill>
                <a:latin typeface="Calibri Light" panose="020F0302020204030204" pitchFamily="34" charset="0"/>
                <a:cs typeface="Calibri Light" panose="020F0302020204030204" pitchFamily="34" charset="0"/>
              </a:rPr>
              <a:t>Ορισμοί εννοιών </a:t>
            </a:r>
            <a:r>
              <a:rPr lang="el-GR" dirty="0" smtClean="0">
                <a:solidFill>
                  <a:srgbClr val="8CADAE">
                    <a:shade val="75000"/>
                  </a:srgbClr>
                </a:solidFill>
                <a:latin typeface="Calibri Light" panose="020F0302020204030204" pitchFamily="34" charset="0"/>
                <a:cs typeface="Calibri Light" panose="020F0302020204030204" pitchFamily="34" charset="0"/>
              </a:rPr>
              <a:t>(2)</a:t>
            </a:r>
            <a:endParaRPr lang="el-GR" dirty="0"/>
          </a:p>
        </p:txBody>
      </p:sp>
    </p:spTree>
    <p:extLst>
      <p:ext uri="{BB962C8B-B14F-4D97-AF65-F5344CB8AC3E}">
        <p14:creationId xmlns:p14="http://schemas.microsoft.com/office/powerpoint/2010/main" val="216619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err="1" smtClean="0">
                <a:latin typeface="Calibri Light" panose="020F0302020204030204" pitchFamily="34" charset="0"/>
                <a:cs typeface="Calibri Light" panose="020F0302020204030204" pitchFamily="34" charset="0"/>
              </a:rPr>
              <a:t>Αυτο</a:t>
            </a:r>
            <a:r>
              <a:rPr lang="el-GR" dirty="0" smtClean="0">
                <a:latin typeface="Calibri Light" panose="020F0302020204030204" pitchFamily="34" charset="0"/>
                <a:cs typeface="Calibri Light" panose="020F0302020204030204" pitchFamily="34" charset="0"/>
              </a:rPr>
              <a:t>-εκτίμηση</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lstStyle/>
          <a:p>
            <a:pPr marL="0" lvl="0" indent="0" algn="ctr">
              <a:buClr>
                <a:srgbClr val="D16349"/>
              </a:buClr>
              <a:buNone/>
            </a:pPr>
            <a:endParaRPr lang="el-GR" sz="2500" dirty="0" smtClean="0">
              <a:solidFill>
                <a:prstClr val="black"/>
              </a:solidFill>
              <a:latin typeface="Calibri Light" panose="020F0302020204030204" pitchFamily="34" charset="0"/>
              <a:cs typeface="Calibri Light" panose="020F0302020204030204" pitchFamily="34" charset="0"/>
            </a:endParaRPr>
          </a:p>
          <a:p>
            <a:pPr marL="0" lvl="0" indent="0" algn="ctr">
              <a:buClr>
                <a:srgbClr val="D16349"/>
              </a:buClr>
              <a:buNone/>
            </a:pPr>
            <a:endParaRPr lang="el-GR" sz="2500" dirty="0">
              <a:solidFill>
                <a:prstClr val="black"/>
              </a:solidFill>
              <a:latin typeface="Calibri Light" panose="020F0302020204030204" pitchFamily="34" charset="0"/>
              <a:cs typeface="Calibri Light" panose="020F0302020204030204" pitchFamily="34" charset="0"/>
            </a:endParaRPr>
          </a:p>
          <a:p>
            <a:pPr marL="0" lvl="0" indent="0" algn="ctr">
              <a:buClr>
                <a:srgbClr val="D16349"/>
              </a:buClr>
              <a:buNone/>
            </a:pPr>
            <a:endParaRPr lang="el-GR" sz="2500" dirty="0" smtClean="0">
              <a:solidFill>
                <a:prstClr val="black"/>
              </a:solidFill>
              <a:latin typeface="Calibri Light" panose="020F0302020204030204" pitchFamily="34" charset="0"/>
              <a:cs typeface="Calibri Light" panose="020F0302020204030204" pitchFamily="34" charset="0"/>
            </a:endParaRPr>
          </a:p>
          <a:p>
            <a:pPr marL="0" lvl="0" indent="0" algn="ctr">
              <a:buClr>
                <a:srgbClr val="D16349"/>
              </a:buClr>
              <a:buNone/>
            </a:pPr>
            <a:r>
              <a:rPr lang="el-GR" sz="2500" dirty="0" smtClean="0">
                <a:solidFill>
                  <a:prstClr val="black"/>
                </a:solidFill>
                <a:latin typeface="Calibri Light" panose="020F0302020204030204" pitchFamily="34" charset="0"/>
                <a:cs typeface="Calibri Light" panose="020F0302020204030204" pitchFamily="34" charset="0"/>
              </a:rPr>
              <a:t>Η </a:t>
            </a:r>
            <a:r>
              <a:rPr lang="el-GR" sz="2500" dirty="0">
                <a:solidFill>
                  <a:prstClr val="black"/>
                </a:solidFill>
                <a:latin typeface="Calibri Light" panose="020F0302020204030204" pitchFamily="34" charset="0"/>
                <a:cs typeface="Calibri Light" panose="020F0302020204030204" pitchFamily="34" charset="0"/>
              </a:rPr>
              <a:t>αυτοεκτίμηση σχετίζεται με άλλες εννοιολογικές κατασκευές, όπως είναι η κατάθλιψη, το άγχος ,τα κίνητρα, η επιθετικότητα, η παραβατικότητα και η συναισθηματική επάρκεια</a:t>
            </a:r>
          </a:p>
          <a:p>
            <a:endParaRPr lang="el-GR" dirty="0"/>
          </a:p>
        </p:txBody>
      </p:sp>
    </p:spTree>
    <p:extLst>
      <p:ext uri="{BB962C8B-B14F-4D97-AF65-F5344CB8AC3E}">
        <p14:creationId xmlns:p14="http://schemas.microsoft.com/office/powerpoint/2010/main" val="702097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latin typeface="Calibri Light" panose="020F0302020204030204" pitchFamily="34" charset="0"/>
                <a:cs typeface="Calibri Light" panose="020F0302020204030204" pitchFamily="34" charset="0"/>
              </a:rPr>
              <a:t>Το μοντέλο αυτοεκτίμησης του </a:t>
            </a:r>
            <a:r>
              <a:rPr lang="el-GR" dirty="0" err="1">
                <a:latin typeface="Calibri Light" panose="020F0302020204030204" pitchFamily="34" charset="0"/>
                <a:cs typeface="Calibri Light" panose="020F0302020204030204" pitchFamily="34" charset="0"/>
              </a:rPr>
              <a:t>James</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921377"/>
          </a:xfrm>
        </p:spPr>
        <p:txBody>
          <a:bodyPr>
            <a:normAutofit fontScale="92500" lnSpcReduction="20000"/>
          </a:bodyPr>
          <a:lstStyle/>
          <a:p>
            <a:pPr algn="just"/>
            <a:r>
              <a:rPr lang="el-GR" dirty="0">
                <a:latin typeface="Calibri Light" panose="020F0302020204030204" pitchFamily="34" charset="0"/>
                <a:cs typeface="Calibri Light" panose="020F0302020204030204" pitchFamily="34" charset="0"/>
              </a:rPr>
              <a:t>Στη θεωρία του περί αυτοεκτίμησης ο </a:t>
            </a:r>
            <a:r>
              <a:rPr lang="el-GR" dirty="0" err="1">
                <a:latin typeface="Calibri Light" panose="020F0302020204030204" pitchFamily="34" charset="0"/>
                <a:cs typeface="Calibri Light" panose="020F0302020204030204" pitchFamily="34" charset="0"/>
              </a:rPr>
              <a:t>James</a:t>
            </a:r>
            <a:r>
              <a:rPr lang="el-GR" dirty="0">
                <a:latin typeface="Calibri Light" panose="020F0302020204030204" pitchFamily="34" charset="0"/>
                <a:cs typeface="Calibri Light" panose="020F0302020204030204" pitchFamily="34" charset="0"/>
              </a:rPr>
              <a:t> χρησιμοποιεί </a:t>
            </a:r>
            <a:r>
              <a:rPr lang="el-GR" dirty="0" smtClean="0">
                <a:latin typeface="Calibri Light" panose="020F0302020204030204" pitchFamily="34" charset="0"/>
                <a:cs typeface="Calibri Light" panose="020F0302020204030204" pitchFamily="34" charset="0"/>
              </a:rPr>
              <a:t>μια μεταφορική </a:t>
            </a:r>
            <a:r>
              <a:rPr lang="el-GR" dirty="0">
                <a:latin typeface="Calibri Light" panose="020F0302020204030204" pitchFamily="34" charset="0"/>
                <a:cs typeface="Calibri Light" panose="020F0302020204030204" pitchFamily="34" charset="0"/>
              </a:rPr>
              <a:t>μαθηματική σχέση, η οποία ορίζει την αυτοεκτίμηση ως το </a:t>
            </a:r>
            <a:r>
              <a:rPr lang="el-GR" dirty="0" smtClean="0">
                <a:latin typeface="Calibri Light" panose="020F0302020204030204" pitchFamily="34" charset="0"/>
                <a:cs typeface="Calibri Light" panose="020F0302020204030204" pitchFamily="34" charset="0"/>
              </a:rPr>
              <a:t>πηλίκο των </a:t>
            </a:r>
            <a:r>
              <a:rPr lang="el-GR" dirty="0">
                <a:latin typeface="Calibri Light" panose="020F0302020204030204" pitchFamily="34" charset="0"/>
                <a:cs typeface="Calibri Light" panose="020F0302020204030204" pitchFamily="34" charset="0"/>
              </a:rPr>
              <a:t>επιτυχιών του ατόμου προς τις επιδιώξεις ή </a:t>
            </a:r>
            <a:r>
              <a:rPr lang="el-GR" dirty="0" smtClean="0">
                <a:latin typeface="Calibri Light" panose="020F0302020204030204" pitchFamily="34" charset="0"/>
                <a:cs typeface="Calibri Light" panose="020F0302020204030204" pitchFamily="34" charset="0"/>
              </a:rPr>
              <a:t>φιλοδοξίες του: </a:t>
            </a:r>
          </a:p>
          <a:p>
            <a:pPr marL="0" indent="0" algn="just">
              <a:buNone/>
            </a:pPr>
            <a:r>
              <a:rPr lang="el-GR" b="1" dirty="0">
                <a:latin typeface="Calibri Light" panose="020F0302020204030204" pitchFamily="34" charset="0"/>
                <a:cs typeface="Calibri Light" panose="020F0302020204030204" pitchFamily="34" charset="0"/>
              </a:rPr>
              <a:t>	</a:t>
            </a:r>
            <a:r>
              <a:rPr lang="el-GR" b="1" dirty="0" smtClean="0">
                <a:latin typeface="Calibri Light" panose="020F0302020204030204" pitchFamily="34" charset="0"/>
                <a:cs typeface="Calibri Light" panose="020F0302020204030204" pitchFamily="34" charset="0"/>
              </a:rPr>
              <a:t>	αυτοεκτίμηση= επιτυχίες/επιδιώξεις</a:t>
            </a:r>
          </a:p>
          <a:p>
            <a:pPr algn="just"/>
            <a:r>
              <a:rPr lang="el-GR" dirty="0" smtClean="0">
                <a:latin typeface="Calibri Light" panose="020F0302020204030204" pitchFamily="34" charset="0"/>
                <a:cs typeface="Calibri Light" panose="020F0302020204030204" pitchFamily="34" charset="0"/>
              </a:rPr>
              <a:t>Αν </a:t>
            </a:r>
            <a:r>
              <a:rPr lang="el-GR" dirty="0">
                <a:latin typeface="Calibri Light" panose="020F0302020204030204" pitchFamily="34" charset="0"/>
                <a:cs typeface="Calibri Light" panose="020F0302020204030204" pitchFamily="34" charset="0"/>
              </a:rPr>
              <a:t>κάποιος είναι </a:t>
            </a:r>
            <a:r>
              <a:rPr lang="el-GR" dirty="0" smtClean="0">
                <a:latin typeface="Calibri Light" panose="020F0302020204030204" pitchFamily="34" charset="0"/>
                <a:cs typeface="Calibri Light" panose="020F0302020204030204" pitchFamily="34" charset="0"/>
              </a:rPr>
              <a:t>επιτυχημένος σε </a:t>
            </a:r>
            <a:r>
              <a:rPr lang="el-GR" dirty="0">
                <a:latin typeface="Calibri Light" panose="020F0302020204030204" pitchFamily="34" charset="0"/>
                <a:cs typeface="Calibri Light" panose="020F0302020204030204" pitchFamily="34" charset="0"/>
              </a:rPr>
              <a:t>τομείς που κρίνονται από τον ίδιο σημαντικοί, το αποτέλεσμα θα είναι </a:t>
            </a:r>
            <a:r>
              <a:rPr lang="el-GR" dirty="0" smtClean="0">
                <a:latin typeface="Calibri Light" panose="020F0302020204030204" pitchFamily="34" charset="0"/>
                <a:cs typeface="Calibri Light" panose="020F0302020204030204" pitchFamily="34" charset="0"/>
              </a:rPr>
              <a:t>υψηλή αυτοεκτίμηση</a:t>
            </a:r>
            <a:r>
              <a:rPr lang="el-GR" dirty="0">
                <a:latin typeface="Calibri Light" panose="020F0302020204030204" pitchFamily="34" charset="0"/>
                <a:cs typeface="Calibri Light" panose="020F0302020204030204" pitchFamily="34" charset="0"/>
              </a:rPr>
              <a:t>. Αντίστροφα, αν κάποιος δεν είναι επιτυχημένος σε τομείς </a:t>
            </a:r>
            <a:r>
              <a:rPr lang="el-GR" dirty="0" smtClean="0">
                <a:latin typeface="Calibri Light" panose="020F0302020204030204" pitchFamily="34" charset="0"/>
                <a:cs typeface="Calibri Light" panose="020F0302020204030204" pitchFamily="34" charset="0"/>
              </a:rPr>
              <a:t>που θεωρεί </a:t>
            </a:r>
            <a:r>
              <a:rPr lang="el-GR" dirty="0">
                <a:latin typeface="Calibri Light" panose="020F0302020204030204" pitchFamily="34" charset="0"/>
                <a:cs typeface="Calibri Light" panose="020F0302020204030204" pitchFamily="34" charset="0"/>
              </a:rPr>
              <a:t>σημαντικούς, αυτό θα έχει ως επακόλουθο χαμηλή </a:t>
            </a:r>
            <a:r>
              <a:rPr lang="el-GR" dirty="0" smtClean="0">
                <a:latin typeface="Calibri Light" panose="020F0302020204030204" pitchFamily="34" charset="0"/>
                <a:cs typeface="Calibri Light" panose="020F0302020204030204" pitchFamily="34" charset="0"/>
              </a:rPr>
              <a:t>αυτοεκτίμηση</a:t>
            </a:r>
          </a:p>
          <a:p>
            <a:pPr algn="just"/>
            <a:r>
              <a:rPr lang="el-GR" dirty="0" smtClean="0">
                <a:latin typeface="Calibri Light" panose="020F0302020204030204" pitchFamily="34" charset="0"/>
                <a:cs typeface="Calibri Light" panose="020F0302020204030204" pitchFamily="34" charset="0"/>
              </a:rPr>
              <a:t>Οι πεποιθήσεις του ατόμου (αυτοαντίληψη) </a:t>
            </a:r>
            <a:r>
              <a:rPr lang="el-GR" dirty="0">
                <a:latin typeface="Calibri Light" panose="020F0302020204030204" pitchFamily="34" charset="0"/>
                <a:cs typeface="Calibri Light" panose="020F0302020204030204" pitchFamily="34" charset="0"/>
              </a:rPr>
              <a:t>σε τομείς όπου κάποιος δεν </a:t>
            </a:r>
            <a:r>
              <a:rPr lang="el-GR" dirty="0" smtClean="0">
                <a:latin typeface="Calibri Light" panose="020F0302020204030204" pitchFamily="34" charset="0"/>
                <a:cs typeface="Calibri Light" panose="020F0302020204030204" pitchFamily="34" charset="0"/>
              </a:rPr>
              <a:t>έχει επιδιώξεις</a:t>
            </a:r>
            <a:r>
              <a:rPr lang="el-GR" dirty="0">
                <a:latin typeface="Calibri Light" panose="020F0302020204030204" pitchFamily="34" charset="0"/>
                <a:cs typeface="Calibri Light" panose="020F0302020204030204" pitchFamily="34" charset="0"/>
              </a:rPr>
              <a:t>, δεν αποδυναμώνει ούτε ενισχύει την αυτοεκτίμησή του, αφού οι </a:t>
            </a:r>
            <a:r>
              <a:rPr lang="el-GR" dirty="0" smtClean="0">
                <a:latin typeface="Calibri Light" panose="020F0302020204030204" pitchFamily="34" charset="0"/>
                <a:cs typeface="Calibri Light" panose="020F0302020204030204" pitchFamily="34" charset="0"/>
              </a:rPr>
              <a:t>τομείς αυτοί </a:t>
            </a:r>
            <a:r>
              <a:rPr lang="el-GR" dirty="0">
                <a:latin typeface="Calibri Light" panose="020F0302020204030204" pitchFamily="34" charset="0"/>
                <a:cs typeface="Calibri Light" panose="020F0302020204030204" pitchFamily="34" charset="0"/>
              </a:rPr>
              <a:t>δε θεωρούνται από το άτομο </a:t>
            </a:r>
            <a:r>
              <a:rPr lang="el-GR" dirty="0" smtClean="0">
                <a:latin typeface="Calibri Light" panose="020F0302020204030204" pitchFamily="34" charset="0"/>
                <a:cs typeface="Calibri Light" panose="020F0302020204030204" pitchFamily="34" charset="0"/>
              </a:rPr>
              <a:t>σημαντικοί</a:t>
            </a:r>
            <a:endParaRPr lang="el-GR"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810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latin typeface="Calibri Light" panose="020F0302020204030204" pitchFamily="34" charset="0"/>
                <a:cs typeface="Calibri Light" panose="020F0302020204030204" pitchFamily="34" charset="0"/>
              </a:rPr>
              <a:t>Το μοντέλο αυτοεκτίμησης του </a:t>
            </a:r>
            <a:r>
              <a:rPr lang="el-GR" dirty="0" err="1">
                <a:latin typeface="Calibri Light" panose="020F0302020204030204" pitchFamily="34" charset="0"/>
                <a:cs typeface="Calibri Light" panose="020F0302020204030204" pitchFamily="34" charset="0"/>
              </a:rPr>
              <a:t>Cooley</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normAutofit lnSpcReduction="10000"/>
          </a:bodyPr>
          <a:lstStyle/>
          <a:p>
            <a:pPr algn="just"/>
            <a:r>
              <a:rPr lang="el-GR" dirty="0" smtClean="0">
                <a:latin typeface="Calibri Light" panose="020F0302020204030204" pitchFamily="34" charset="0"/>
                <a:cs typeface="Calibri Light" panose="020F0302020204030204" pitchFamily="34" charset="0"/>
              </a:rPr>
              <a:t>Η </a:t>
            </a:r>
            <a:r>
              <a:rPr lang="el-GR" dirty="0">
                <a:latin typeface="Calibri Light" panose="020F0302020204030204" pitchFamily="34" charset="0"/>
                <a:cs typeface="Calibri Light" panose="020F0302020204030204" pitchFamily="34" charset="0"/>
              </a:rPr>
              <a:t>έννοια της </a:t>
            </a:r>
            <a:r>
              <a:rPr lang="el-GR" dirty="0" smtClean="0">
                <a:latin typeface="Calibri Light" panose="020F0302020204030204" pitchFamily="34" charset="0"/>
                <a:cs typeface="Calibri Light" panose="020F0302020204030204" pitchFamily="34" charset="0"/>
              </a:rPr>
              <a:t>αυτοεκτίμησης αναδύεται</a:t>
            </a:r>
            <a:r>
              <a:rPr lang="el-GR" dirty="0">
                <a:latin typeface="Calibri Light" panose="020F0302020204030204" pitchFamily="34" charset="0"/>
                <a:cs typeface="Calibri Light" panose="020F0302020204030204" pitchFamily="34" charset="0"/>
              </a:rPr>
              <a:t>, όταν το άτομο έρχεται για πρώτη φορά σε επαφή με τις απόψεις </a:t>
            </a:r>
            <a:r>
              <a:rPr lang="el-GR" dirty="0" smtClean="0">
                <a:latin typeface="Calibri Light" panose="020F0302020204030204" pitchFamily="34" charset="0"/>
                <a:cs typeface="Calibri Light" panose="020F0302020204030204" pitchFamily="34" charset="0"/>
              </a:rPr>
              <a:t>της κοινωνίας </a:t>
            </a:r>
            <a:r>
              <a:rPr lang="el-GR" dirty="0">
                <a:latin typeface="Calibri Light" panose="020F0302020204030204" pitchFamily="34" charset="0"/>
                <a:cs typeface="Calibri Light" panose="020F0302020204030204" pitchFamily="34" charset="0"/>
              </a:rPr>
              <a:t>για αυτό</a:t>
            </a:r>
            <a:r>
              <a:rPr lang="el-GR" dirty="0" smtClean="0">
                <a:latin typeface="Calibri Light" panose="020F0302020204030204" pitchFamily="34" charset="0"/>
                <a:cs typeface="Calibri Light" panose="020F0302020204030204" pitchFamily="34" charset="0"/>
              </a:rPr>
              <a:t>.</a:t>
            </a:r>
          </a:p>
          <a:p>
            <a:pPr algn="just"/>
            <a:r>
              <a:rPr lang="el-GR" dirty="0" smtClean="0">
                <a:latin typeface="Calibri Light" panose="020F0302020204030204" pitchFamily="34" charset="0"/>
                <a:cs typeface="Calibri Light" panose="020F0302020204030204" pitchFamily="34" charset="0"/>
              </a:rPr>
              <a:t>Ο </a:t>
            </a:r>
            <a:r>
              <a:rPr lang="el-GR" dirty="0">
                <a:latin typeface="Calibri Light" panose="020F0302020204030204" pitchFamily="34" charset="0"/>
                <a:cs typeface="Calibri Light" panose="020F0302020204030204" pitchFamily="34" charset="0"/>
              </a:rPr>
              <a:t>εαυτός αποτελεί την αντανακλώμενη </a:t>
            </a:r>
            <a:r>
              <a:rPr lang="el-GR" dirty="0" smtClean="0">
                <a:latin typeface="Calibri Light" panose="020F0302020204030204" pitchFamily="34" charset="0"/>
                <a:cs typeface="Calibri Light" panose="020F0302020204030204" pitchFamily="34" charset="0"/>
              </a:rPr>
              <a:t>εκτίμηση σημαντικών άλλων (</a:t>
            </a:r>
            <a:r>
              <a:rPr lang="el-GR" dirty="0" err="1">
                <a:latin typeface="Calibri Light" panose="020F0302020204030204" pitchFamily="34" charset="0"/>
                <a:cs typeface="Calibri Light" panose="020F0302020204030204" pitchFamily="34" charset="0"/>
              </a:rPr>
              <a:t>καθρεπτιζόμενο</a:t>
            </a:r>
            <a:r>
              <a:rPr lang="el-GR" dirty="0">
                <a:latin typeface="Calibri Light" panose="020F0302020204030204" pitchFamily="34" charset="0"/>
                <a:cs typeface="Calibri Light" panose="020F0302020204030204" pitchFamily="34" charset="0"/>
              </a:rPr>
              <a:t> </a:t>
            </a:r>
            <a:r>
              <a:rPr lang="el-GR" dirty="0" smtClean="0">
                <a:latin typeface="Calibri Light" panose="020F0302020204030204" pitchFamily="34" charset="0"/>
                <a:cs typeface="Calibri Light" panose="020F0302020204030204" pitchFamily="34" charset="0"/>
              </a:rPr>
              <a:t>εαυτό), </a:t>
            </a:r>
            <a:r>
              <a:rPr lang="el-GR" dirty="0">
                <a:latin typeface="Calibri Light" panose="020F0302020204030204" pitchFamily="34" charset="0"/>
                <a:cs typeface="Calibri Light" panose="020F0302020204030204" pitchFamily="34" charset="0"/>
              </a:rPr>
              <a:t>που αποτελούν τον καθρέπτη προς τον οποίο ατενίζουμε </a:t>
            </a:r>
            <a:r>
              <a:rPr lang="el-GR" dirty="0" smtClean="0">
                <a:latin typeface="Calibri Light" panose="020F0302020204030204" pitchFamily="34" charset="0"/>
                <a:cs typeface="Calibri Light" panose="020F0302020204030204" pitchFamily="34" charset="0"/>
              </a:rPr>
              <a:t>για πληροφόρηση </a:t>
            </a:r>
            <a:r>
              <a:rPr lang="el-GR" dirty="0">
                <a:latin typeface="Calibri Light" panose="020F0302020204030204" pitchFamily="34" charset="0"/>
                <a:cs typeface="Calibri Light" panose="020F0302020204030204" pitchFamily="34" charset="0"/>
              </a:rPr>
              <a:t>σχετικά με τον εαυτό μας. Δηλαδή, προσπαθούμε να εκτιμήσουμε τη γνώμη ή τις στάσεις που έχουν </a:t>
            </a:r>
            <a:r>
              <a:rPr lang="el-GR" dirty="0" smtClean="0">
                <a:latin typeface="Calibri Light" panose="020F0302020204030204" pitchFamily="34" charset="0"/>
                <a:cs typeface="Calibri Light" panose="020F0302020204030204" pitchFamily="34" charset="0"/>
              </a:rPr>
              <a:t>οι άλλοι </a:t>
            </a:r>
            <a:r>
              <a:rPr lang="el-GR" dirty="0">
                <a:latin typeface="Calibri Light" panose="020F0302020204030204" pitchFamily="34" charset="0"/>
                <a:cs typeface="Calibri Light" panose="020F0302020204030204" pitchFamily="34" charset="0"/>
              </a:rPr>
              <a:t>προς τον εαυτό μας και μετά </a:t>
            </a:r>
            <a:r>
              <a:rPr lang="el-GR" dirty="0" smtClean="0">
                <a:latin typeface="Calibri Light" panose="020F0302020204030204" pitchFamily="34" charset="0"/>
                <a:cs typeface="Calibri Light" panose="020F0302020204030204" pitchFamily="34" charset="0"/>
              </a:rPr>
              <a:t>εσωτερικεύουμε τις </a:t>
            </a:r>
            <a:r>
              <a:rPr lang="el-GR" dirty="0">
                <a:latin typeface="Calibri Light" panose="020F0302020204030204" pitchFamily="34" charset="0"/>
                <a:cs typeface="Calibri Light" panose="020F0302020204030204" pitchFamily="34" charset="0"/>
              </a:rPr>
              <a:t>στάσεις αυτές στη δική </a:t>
            </a:r>
            <a:r>
              <a:rPr lang="el-GR" dirty="0" smtClean="0">
                <a:latin typeface="Calibri Light" panose="020F0302020204030204" pitchFamily="34" charset="0"/>
                <a:cs typeface="Calibri Light" panose="020F0302020204030204" pitchFamily="34" charset="0"/>
              </a:rPr>
              <a:t>μας αυτοεκτίμηση</a:t>
            </a:r>
            <a:r>
              <a:rPr lang="el-GR" dirty="0">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110510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latin typeface="Calibri Light" panose="020F0302020204030204" pitchFamily="34" charset="0"/>
                <a:cs typeface="Calibri Light" panose="020F0302020204030204" pitchFamily="34" charset="0"/>
              </a:rPr>
              <a:t>Το προσθετικό μοντέλο </a:t>
            </a:r>
            <a:r>
              <a:rPr lang="el-GR" dirty="0" smtClean="0">
                <a:latin typeface="Calibri Light" panose="020F0302020204030204" pitchFamily="34" charset="0"/>
                <a:cs typeface="Calibri Light" panose="020F0302020204030204" pitchFamily="34" charset="0"/>
              </a:rPr>
              <a:t>αυτοεκτίμησης (1)</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p:txBody>
          <a:bodyPr/>
          <a:lstStyle/>
          <a:p>
            <a:pPr algn="just"/>
            <a:r>
              <a:rPr lang="el-GR" dirty="0">
                <a:latin typeface="Calibri Light" panose="020F0302020204030204" pitchFamily="34" charset="0"/>
                <a:cs typeface="Calibri Light" panose="020F0302020204030204" pitchFamily="34" charset="0"/>
              </a:rPr>
              <a:t>Η </a:t>
            </a:r>
            <a:r>
              <a:rPr lang="el-GR" dirty="0" err="1">
                <a:latin typeface="Calibri Light" panose="020F0302020204030204" pitchFamily="34" charset="0"/>
                <a:cs typeface="Calibri Light" panose="020F0302020204030204" pitchFamily="34" charset="0"/>
              </a:rPr>
              <a:t>Harter</a:t>
            </a:r>
            <a:r>
              <a:rPr lang="el-GR" dirty="0">
                <a:latin typeface="Calibri Light" panose="020F0302020204030204" pitchFamily="34" charset="0"/>
                <a:cs typeface="Calibri Light" panose="020F0302020204030204" pitchFamily="34" charset="0"/>
              </a:rPr>
              <a:t> πρότεινε </a:t>
            </a:r>
            <a:r>
              <a:rPr lang="el-GR" dirty="0" smtClean="0">
                <a:latin typeface="Calibri Light" panose="020F0302020204030204" pitchFamily="34" charset="0"/>
                <a:cs typeface="Calibri Light" panose="020F0302020204030204" pitchFamily="34" charset="0"/>
              </a:rPr>
              <a:t>ένα προσθετικό </a:t>
            </a:r>
            <a:r>
              <a:rPr lang="el-GR" dirty="0">
                <a:latin typeface="Calibri Light" panose="020F0302020204030204" pitchFamily="34" charset="0"/>
                <a:cs typeface="Calibri Light" panose="020F0302020204030204" pitchFamily="34" charset="0"/>
              </a:rPr>
              <a:t>μοντέλο των προσδιοριστικών παραγόντων της </a:t>
            </a:r>
            <a:r>
              <a:rPr lang="el-GR" dirty="0" smtClean="0">
                <a:latin typeface="Calibri Light" panose="020F0302020204030204" pitchFamily="34" charset="0"/>
                <a:cs typeface="Calibri Light" panose="020F0302020204030204" pitchFamily="34" charset="0"/>
              </a:rPr>
              <a:t>αυτοεκτίμησης:</a:t>
            </a:r>
          </a:p>
        </p:txBody>
      </p:sp>
      <p:sp>
        <p:nvSpPr>
          <p:cNvPr id="4" name="Στρογγυλεμένο ορθογώνιο 3"/>
          <p:cNvSpPr/>
          <p:nvPr/>
        </p:nvSpPr>
        <p:spPr>
          <a:xfrm>
            <a:off x="723900" y="2752725"/>
            <a:ext cx="2295525" cy="876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prstClr val="white"/>
                </a:solidFill>
                <a:latin typeface="Calibri Light" panose="020F0302020204030204" pitchFamily="34" charset="0"/>
                <a:cs typeface="Calibri Light" panose="020F0302020204030204" pitchFamily="34" charset="0"/>
              </a:rPr>
              <a:t>Αυτοαντίληψη στους σημαντικούς για το άτομο τομείς</a:t>
            </a:r>
            <a:endParaRPr lang="el-GR" dirty="0">
              <a:solidFill>
                <a:prstClr val="white"/>
              </a:solidFill>
              <a:latin typeface="Calibri Light" panose="020F0302020204030204" pitchFamily="34" charset="0"/>
              <a:cs typeface="Calibri Light" panose="020F0302020204030204" pitchFamily="34" charset="0"/>
            </a:endParaRPr>
          </a:p>
        </p:txBody>
      </p:sp>
      <p:sp>
        <p:nvSpPr>
          <p:cNvPr id="5" name="Στρογγυλεμένο ορθογώνιο 4"/>
          <p:cNvSpPr/>
          <p:nvPr/>
        </p:nvSpPr>
        <p:spPr>
          <a:xfrm>
            <a:off x="723900" y="4286251"/>
            <a:ext cx="2352675"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prstClr val="white"/>
                </a:solidFill>
                <a:latin typeface="Calibri Light" panose="020F0302020204030204" pitchFamily="34" charset="0"/>
                <a:cs typeface="Calibri Light" panose="020F0302020204030204" pitchFamily="34" charset="0"/>
              </a:rPr>
              <a:t>Αντανακλώμενη εκτίμηση σημαντικών προσώπων</a:t>
            </a:r>
            <a:endParaRPr lang="el-GR" dirty="0">
              <a:solidFill>
                <a:prstClr val="white"/>
              </a:solidFill>
              <a:latin typeface="Calibri Light" panose="020F0302020204030204" pitchFamily="34" charset="0"/>
              <a:cs typeface="Calibri Light" panose="020F0302020204030204" pitchFamily="34" charset="0"/>
            </a:endParaRPr>
          </a:p>
        </p:txBody>
      </p:sp>
      <p:cxnSp>
        <p:nvCxnSpPr>
          <p:cNvPr id="7" name="Ευθύγραμμο βέλος σύνδεσης 6"/>
          <p:cNvCxnSpPr/>
          <p:nvPr/>
        </p:nvCxnSpPr>
        <p:spPr>
          <a:xfrm>
            <a:off x="3343275" y="3086100"/>
            <a:ext cx="1838325" cy="476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flipV="1">
            <a:off x="3276600" y="4419600"/>
            <a:ext cx="1933575"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Στρογγυλεμένο ορθογώνιο 9"/>
          <p:cNvSpPr/>
          <p:nvPr/>
        </p:nvSpPr>
        <p:spPr>
          <a:xfrm>
            <a:off x="5676900" y="3562350"/>
            <a:ext cx="2495550" cy="981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err="1" smtClean="0">
                <a:solidFill>
                  <a:prstClr val="white"/>
                </a:solidFill>
              </a:rPr>
              <a:t>Αυτο</a:t>
            </a:r>
            <a:r>
              <a:rPr lang="el-GR" dirty="0" smtClean="0">
                <a:solidFill>
                  <a:prstClr val="white"/>
                </a:solidFill>
              </a:rPr>
              <a:t>-εκτίμηση</a:t>
            </a:r>
            <a:endParaRPr lang="el-GR" dirty="0">
              <a:solidFill>
                <a:prstClr val="white"/>
              </a:solidFill>
            </a:endParaRPr>
          </a:p>
        </p:txBody>
      </p:sp>
    </p:spTree>
    <p:extLst>
      <p:ext uri="{BB962C8B-B14F-4D97-AF65-F5344CB8AC3E}">
        <p14:creationId xmlns:p14="http://schemas.microsoft.com/office/powerpoint/2010/main" val="2366270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latin typeface="Calibri Light" panose="020F0302020204030204" pitchFamily="34" charset="0"/>
                <a:cs typeface="Calibri Light" panose="020F0302020204030204" pitchFamily="34" charset="0"/>
              </a:rPr>
              <a:t>Το προσθετικό μοντέλο αυτοεκτίμησης (2)</a:t>
            </a:r>
            <a:endParaRPr lang="el-GR" dirty="0"/>
          </a:p>
        </p:txBody>
      </p:sp>
      <p:sp>
        <p:nvSpPr>
          <p:cNvPr id="3" name="Θέση περιεχομένου 2"/>
          <p:cNvSpPr>
            <a:spLocks noGrp="1"/>
          </p:cNvSpPr>
          <p:nvPr>
            <p:ph sz="quarter" idx="1"/>
          </p:nvPr>
        </p:nvSpPr>
        <p:spPr/>
        <p:txBody>
          <a:bodyPr>
            <a:normAutofit fontScale="92500" lnSpcReduction="10000"/>
          </a:bodyPr>
          <a:lstStyle/>
          <a:p>
            <a:pPr algn="just"/>
            <a:r>
              <a:rPr lang="el-GR" dirty="0">
                <a:latin typeface="Calibri Light" panose="020F0302020204030204" pitchFamily="34" charset="0"/>
                <a:cs typeface="Calibri Light" panose="020F0302020204030204" pitchFamily="34" charset="0"/>
              </a:rPr>
              <a:t>Σύμφωνα με το προσθετικό μοντέλο, σε κάθε επίπεδο </a:t>
            </a:r>
            <a:r>
              <a:rPr lang="el-GR" dirty="0" smtClean="0">
                <a:latin typeface="Calibri Light" panose="020F0302020204030204" pitchFamily="34" charset="0"/>
                <a:cs typeface="Calibri Light" panose="020F0302020204030204" pitchFamily="34" charset="0"/>
              </a:rPr>
              <a:t>κοινωνικής στήριξης</a:t>
            </a:r>
            <a:r>
              <a:rPr lang="el-GR" dirty="0">
                <a:latin typeface="Calibri Light" panose="020F0302020204030204" pitchFamily="34" charset="0"/>
                <a:cs typeface="Calibri Light" panose="020F0302020204030204" pitchFamily="34" charset="0"/>
              </a:rPr>
              <a:t>, όσο υψηλότερη είναι η αυτοαντίληψη κάποιου στους </a:t>
            </a:r>
            <a:r>
              <a:rPr lang="el-GR" dirty="0" smtClean="0">
                <a:latin typeface="Calibri Light" panose="020F0302020204030204" pitchFamily="34" charset="0"/>
                <a:cs typeface="Calibri Light" panose="020F0302020204030204" pitchFamily="34" charset="0"/>
              </a:rPr>
              <a:t>σημαντικούς τομείς </a:t>
            </a:r>
            <a:r>
              <a:rPr lang="el-GR" dirty="0">
                <a:latin typeface="Calibri Light" panose="020F0302020204030204" pitchFamily="34" charset="0"/>
                <a:cs typeface="Calibri Light" panose="020F0302020204030204" pitchFamily="34" charset="0"/>
              </a:rPr>
              <a:t>της ζωής του, τόσο υψηλότερη είναι και η αυτοεκτίμησή του. Ομοίως, </a:t>
            </a:r>
            <a:r>
              <a:rPr lang="el-GR" dirty="0" smtClean="0">
                <a:latin typeface="Calibri Light" panose="020F0302020204030204" pitchFamily="34" charset="0"/>
                <a:cs typeface="Calibri Light" panose="020F0302020204030204" pitchFamily="34" charset="0"/>
              </a:rPr>
              <a:t>σε κάθε </a:t>
            </a:r>
            <a:r>
              <a:rPr lang="el-GR" dirty="0">
                <a:latin typeface="Calibri Light" panose="020F0302020204030204" pitchFamily="34" charset="0"/>
                <a:cs typeface="Calibri Light" panose="020F0302020204030204" pitchFamily="34" charset="0"/>
              </a:rPr>
              <a:t>επίπεδο αυτοαντίληψης, όσο ισχυρότερη είναι η κοινωνική στήριξη που </a:t>
            </a:r>
            <a:r>
              <a:rPr lang="el-GR" dirty="0" smtClean="0">
                <a:latin typeface="Calibri Light" panose="020F0302020204030204" pitchFamily="34" charset="0"/>
                <a:cs typeface="Calibri Light" panose="020F0302020204030204" pitchFamily="34" charset="0"/>
              </a:rPr>
              <a:t>το άτομο </a:t>
            </a:r>
            <a:r>
              <a:rPr lang="el-GR" dirty="0">
                <a:latin typeface="Calibri Light" panose="020F0302020204030204" pitchFamily="34" charset="0"/>
                <a:cs typeface="Calibri Light" panose="020F0302020204030204" pitchFamily="34" charset="0"/>
              </a:rPr>
              <a:t>νιώθει ότι λαμβάνει από τους ΄΄σημαντικούς άλλους΄΄ του κοινωνικού </a:t>
            </a:r>
            <a:r>
              <a:rPr lang="el-GR" dirty="0" smtClean="0">
                <a:latin typeface="Calibri Light" panose="020F0302020204030204" pitchFamily="34" charset="0"/>
                <a:cs typeface="Calibri Light" panose="020F0302020204030204" pitchFamily="34" charset="0"/>
              </a:rPr>
              <a:t>του περίγυρου</a:t>
            </a:r>
            <a:r>
              <a:rPr lang="el-GR" dirty="0">
                <a:latin typeface="Calibri Light" panose="020F0302020204030204" pitchFamily="34" charset="0"/>
                <a:cs typeface="Calibri Light" panose="020F0302020204030204" pitchFamily="34" charset="0"/>
              </a:rPr>
              <a:t>, τόσο υψηλότερη είναι και η αυτοεκτίμησή του. Τα άτομα με </a:t>
            </a:r>
            <a:r>
              <a:rPr lang="el-GR" dirty="0" smtClean="0">
                <a:latin typeface="Calibri Light" panose="020F0302020204030204" pitchFamily="34" charset="0"/>
                <a:cs typeface="Calibri Light" panose="020F0302020204030204" pitchFamily="34" charset="0"/>
              </a:rPr>
              <a:t>την υψηλότερη </a:t>
            </a:r>
            <a:r>
              <a:rPr lang="el-GR" dirty="0">
                <a:latin typeface="Calibri Light" panose="020F0302020204030204" pitchFamily="34" charset="0"/>
                <a:cs typeface="Calibri Light" panose="020F0302020204030204" pitchFamily="34" charset="0"/>
              </a:rPr>
              <a:t>αυτοεκτίμηση είναι εκείνα που συνδυάζουν ένα υψηλό </a:t>
            </a:r>
            <a:r>
              <a:rPr lang="el-GR" dirty="0" smtClean="0">
                <a:latin typeface="Calibri Light" panose="020F0302020204030204" pitchFamily="34" charset="0"/>
                <a:cs typeface="Calibri Light" panose="020F0302020204030204" pitchFamily="34" charset="0"/>
              </a:rPr>
              <a:t>επίπεδο αυτοαντίληψης </a:t>
            </a:r>
            <a:r>
              <a:rPr lang="el-GR" dirty="0">
                <a:latin typeface="Calibri Light" panose="020F0302020204030204" pitchFamily="34" charset="0"/>
                <a:cs typeface="Calibri Light" panose="020F0302020204030204" pitchFamily="34" charset="0"/>
              </a:rPr>
              <a:t>με μια ισχυρή κοινωνική στήριξη. Τα άτομα με τη </a:t>
            </a:r>
            <a:r>
              <a:rPr lang="el-GR" dirty="0" smtClean="0">
                <a:latin typeface="Calibri Light" panose="020F0302020204030204" pitchFamily="34" charset="0"/>
                <a:cs typeface="Calibri Light" panose="020F0302020204030204" pitchFamily="34" charset="0"/>
              </a:rPr>
              <a:t>χαμηλότερη αυτοεκτίμηση </a:t>
            </a:r>
            <a:r>
              <a:rPr lang="el-GR" dirty="0">
                <a:latin typeface="Calibri Light" panose="020F0302020204030204" pitchFamily="34" charset="0"/>
                <a:cs typeface="Calibri Light" panose="020F0302020204030204" pitchFamily="34" charset="0"/>
              </a:rPr>
              <a:t>είναι εκείνα που αναφέρουν ταυτόχρονα χαμηλή αυτοαντίληψη </a:t>
            </a:r>
            <a:r>
              <a:rPr lang="el-GR" dirty="0" smtClean="0">
                <a:latin typeface="Calibri Light" panose="020F0302020204030204" pitchFamily="34" charset="0"/>
                <a:cs typeface="Calibri Light" panose="020F0302020204030204" pitchFamily="34" charset="0"/>
              </a:rPr>
              <a:t>και ασθενή </a:t>
            </a:r>
            <a:r>
              <a:rPr lang="el-GR" dirty="0">
                <a:latin typeface="Calibri Light" panose="020F0302020204030204" pitchFamily="34" charset="0"/>
                <a:cs typeface="Calibri Light" panose="020F0302020204030204" pitchFamily="34" charset="0"/>
              </a:rPr>
              <a:t>κοινωνική στήριξη.</a:t>
            </a:r>
          </a:p>
        </p:txBody>
      </p:sp>
    </p:spTree>
    <p:extLst>
      <p:ext uri="{BB962C8B-B14F-4D97-AF65-F5344CB8AC3E}">
        <p14:creationId xmlns:p14="http://schemas.microsoft.com/office/powerpoint/2010/main" val="2883515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latin typeface="Calibri Light" panose="020F0302020204030204" pitchFamily="34" charset="0"/>
                <a:cs typeface="Calibri Light" panose="020F0302020204030204" pitchFamily="34" charset="0"/>
              </a:rPr>
              <a:t>Χαρακτηριστικά ατόμων με υψηλή </a:t>
            </a:r>
            <a:r>
              <a:rPr lang="el-GR" dirty="0" err="1" smtClean="0">
                <a:latin typeface="Calibri Light" panose="020F0302020204030204" pitchFamily="34" charset="0"/>
                <a:cs typeface="Calibri Light" panose="020F0302020204030204" pitchFamily="34" charset="0"/>
              </a:rPr>
              <a:t>αυτο</a:t>
            </a:r>
            <a:r>
              <a:rPr lang="el-GR" dirty="0" smtClean="0">
                <a:latin typeface="Calibri Light" panose="020F0302020204030204" pitchFamily="34" charset="0"/>
                <a:cs typeface="Calibri Light" panose="020F0302020204030204" pitchFamily="34" charset="0"/>
              </a:rPr>
              <a:t>-εκτίμηση</a:t>
            </a:r>
            <a:endParaRPr lang="el-GR" dirty="0">
              <a:latin typeface="Calibri Light" panose="020F0302020204030204" pitchFamily="34" charset="0"/>
              <a:cs typeface="Calibri Light" panose="020F0302020204030204" pitchFamily="34" charset="0"/>
            </a:endParaRPr>
          </a:p>
        </p:txBody>
      </p:sp>
      <p:sp>
        <p:nvSpPr>
          <p:cNvPr id="3" name="Θέση περιεχομένου 2"/>
          <p:cNvSpPr>
            <a:spLocks noGrp="1"/>
          </p:cNvSpPr>
          <p:nvPr>
            <p:ph sz="quarter" idx="1"/>
          </p:nvPr>
        </p:nvSpPr>
        <p:spPr>
          <a:xfrm>
            <a:off x="301752" y="1527047"/>
            <a:ext cx="8503920" cy="4921378"/>
          </a:xfrm>
        </p:spPr>
        <p:txBody>
          <a:bodyPr>
            <a:normAutofit fontScale="92500" lnSpcReduction="10000"/>
          </a:bodyPr>
          <a:lstStyle/>
          <a:p>
            <a:pPr algn="just"/>
            <a:r>
              <a:rPr lang="el-GR" dirty="0">
                <a:latin typeface="Calibri Light" panose="020F0302020204030204" pitchFamily="34" charset="0"/>
                <a:cs typeface="Calibri Light" panose="020F0302020204030204" pitchFamily="34" charset="0"/>
              </a:rPr>
              <a:t>Είναι παραγωγικά, </a:t>
            </a:r>
            <a:r>
              <a:rPr lang="el-GR" dirty="0" smtClean="0">
                <a:latin typeface="Calibri Light" panose="020F0302020204030204" pitchFamily="34" charset="0"/>
                <a:cs typeface="Calibri Light" panose="020F0302020204030204" pitchFamily="34" charset="0"/>
              </a:rPr>
              <a:t>αναλαμβάνουν πρωτοβουλίες και προσαρμόζονται </a:t>
            </a:r>
            <a:r>
              <a:rPr lang="el-GR" dirty="0">
                <a:latin typeface="Calibri Light" panose="020F0302020204030204" pitchFamily="34" charset="0"/>
                <a:cs typeface="Calibri Light" panose="020F0302020204030204" pitchFamily="34" charset="0"/>
              </a:rPr>
              <a:t>στις </a:t>
            </a:r>
            <a:r>
              <a:rPr lang="el-GR" dirty="0" smtClean="0">
                <a:latin typeface="Calibri Light" panose="020F0302020204030204" pitchFamily="34" charset="0"/>
                <a:cs typeface="Calibri Light" panose="020F0302020204030204" pitchFamily="34" charset="0"/>
              </a:rPr>
              <a:t>αλλαγές</a:t>
            </a:r>
          </a:p>
          <a:p>
            <a:pPr algn="just"/>
            <a:r>
              <a:rPr lang="el-GR" dirty="0" smtClean="0">
                <a:latin typeface="Calibri Light" panose="020F0302020204030204" pitchFamily="34" charset="0"/>
                <a:cs typeface="Calibri Light" panose="020F0302020204030204" pitchFamily="34" charset="0"/>
              </a:rPr>
              <a:t>Δίνουν </a:t>
            </a:r>
            <a:r>
              <a:rPr lang="el-GR" dirty="0">
                <a:latin typeface="Calibri Light" panose="020F0302020204030204" pitchFamily="34" charset="0"/>
                <a:cs typeface="Calibri Light" panose="020F0302020204030204" pitchFamily="34" charset="0"/>
              </a:rPr>
              <a:t>έμφαση στην ποιότητα </a:t>
            </a:r>
            <a:r>
              <a:rPr lang="el-GR" dirty="0" smtClean="0">
                <a:latin typeface="Calibri Light" panose="020F0302020204030204" pitchFamily="34" charset="0"/>
                <a:cs typeface="Calibri Light" panose="020F0302020204030204" pitchFamily="34" charset="0"/>
              </a:rPr>
              <a:t>επικοινωνίας και </a:t>
            </a:r>
            <a:r>
              <a:rPr lang="el-GR" dirty="0">
                <a:latin typeface="Calibri Light" panose="020F0302020204030204" pitchFamily="34" charset="0"/>
                <a:cs typeface="Calibri Light" panose="020F0302020204030204" pitchFamily="34" charset="0"/>
              </a:rPr>
              <a:t>δεν φοβούνται να εμπλακούν σε συναισθηματικές σχέσεις</a:t>
            </a:r>
            <a:r>
              <a:rPr lang="el-GR" dirty="0" smtClean="0">
                <a:latin typeface="Calibri Light" panose="020F0302020204030204" pitchFamily="34" charset="0"/>
                <a:cs typeface="Calibri Light" panose="020F0302020204030204" pitchFamily="34" charset="0"/>
              </a:rPr>
              <a:t>.</a:t>
            </a:r>
          </a:p>
          <a:p>
            <a:pPr algn="just"/>
            <a:r>
              <a:rPr lang="el-GR" dirty="0" smtClean="0">
                <a:latin typeface="Calibri Light" panose="020F0302020204030204" pitchFamily="34" charset="0"/>
                <a:cs typeface="Calibri Light" panose="020F0302020204030204" pitchFamily="34" charset="0"/>
              </a:rPr>
              <a:t>Θεωρούν </a:t>
            </a:r>
            <a:r>
              <a:rPr lang="el-GR" dirty="0">
                <a:latin typeface="Calibri Light" panose="020F0302020204030204" pitchFamily="34" charset="0"/>
                <a:cs typeface="Calibri Light" panose="020F0302020204030204" pitchFamily="34" charset="0"/>
              </a:rPr>
              <a:t>τον εαυτό τους άξιο να </a:t>
            </a:r>
            <a:r>
              <a:rPr lang="el-GR" dirty="0" smtClean="0">
                <a:latin typeface="Calibri Light" panose="020F0302020204030204" pitchFamily="34" charset="0"/>
                <a:cs typeface="Calibri Light" panose="020F0302020204030204" pitchFamily="34" charset="0"/>
              </a:rPr>
              <a:t>αγαπηθεί</a:t>
            </a:r>
          </a:p>
          <a:p>
            <a:pPr algn="just"/>
            <a:r>
              <a:rPr lang="el-GR" dirty="0">
                <a:latin typeface="Calibri Light" panose="020F0302020204030204" pitchFamily="34" charset="0"/>
                <a:cs typeface="Calibri Light" panose="020F0302020204030204" pitchFamily="34" charset="0"/>
              </a:rPr>
              <a:t>Είναι καλοί ακροατές, αναγνωρίζουν την αξία των </a:t>
            </a:r>
            <a:r>
              <a:rPr lang="el-GR" dirty="0" smtClean="0">
                <a:latin typeface="Calibri Light" panose="020F0302020204030204" pitchFamily="34" charset="0"/>
                <a:cs typeface="Calibri Light" panose="020F0302020204030204" pitchFamily="34" charset="0"/>
              </a:rPr>
              <a:t>άλλων</a:t>
            </a:r>
          </a:p>
          <a:p>
            <a:pPr algn="just"/>
            <a:r>
              <a:rPr lang="el-GR" dirty="0">
                <a:latin typeface="Calibri Light" panose="020F0302020204030204" pitchFamily="34" charset="0"/>
                <a:cs typeface="Calibri Light" panose="020F0302020204030204" pitchFamily="34" charset="0"/>
              </a:rPr>
              <a:t>Έχουν μεγάλο βαθμό </a:t>
            </a:r>
            <a:r>
              <a:rPr lang="el-GR" dirty="0" smtClean="0">
                <a:latin typeface="Calibri Light" panose="020F0302020204030204" pitchFamily="34" charset="0"/>
                <a:cs typeface="Calibri Light" panose="020F0302020204030204" pitchFamily="34" charset="0"/>
              </a:rPr>
              <a:t>αυτογνωσίας και γνωρίζουν τα όριά τους</a:t>
            </a:r>
          </a:p>
          <a:p>
            <a:pPr algn="just"/>
            <a:r>
              <a:rPr lang="el-GR" dirty="0" smtClean="0">
                <a:latin typeface="Calibri Light" panose="020F0302020204030204" pitchFamily="34" charset="0"/>
                <a:cs typeface="Calibri Light" panose="020F0302020204030204" pitchFamily="34" charset="0"/>
              </a:rPr>
              <a:t>Αναλαμβάνουν την προσωπική τους ευθύνη χωρίς να παριστάνουν τους σωτήρες</a:t>
            </a:r>
          </a:p>
          <a:p>
            <a:pPr algn="just"/>
            <a:r>
              <a:rPr lang="el-GR" dirty="0" smtClean="0">
                <a:latin typeface="Calibri Light" panose="020F0302020204030204" pitchFamily="34" charset="0"/>
                <a:cs typeface="Calibri Light" panose="020F0302020204030204" pitchFamily="34" charset="0"/>
              </a:rPr>
              <a:t>Αποδέχονται τη διαφορετικότητά τους</a:t>
            </a:r>
          </a:p>
          <a:p>
            <a:pPr algn="just"/>
            <a:r>
              <a:rPr lang="el-GR" dirty="0">
                <a:latin typeface="Calibri Light" panose="020F0302020204030204" pitchFamily="34" charset="0"/>
                <a:cs typeface="Calibri Light" panose="020F0302020204030204" pitchFamily="34" charset="0"/>
              </a:rPr>
              <a:t>Αντιμετωπίζουν το μέλλον με αισιοδοξία και ενθουσιασμό</a:t>
            </a:r>
            <a:endParaRPr lang="el-GR" dirty="0" smtClean="0">
              <a:latin typeface="Calibri Light" panose="020F0302020204030204" pitchFamily="34" charset="0"/>
              <a:cs typeface="Calibri Light" panose="020F0302020204030204" pitchFamily="34" charset="0"/>
            </a:endParaRPr>
          </a:p>
          <a:p>
            <a:pPr algn="just"/>
            <a:r>
              <a:rPr lang="el-GR" dirty="0">
                <a:latin typeface="Calibri Light" panose="020F0302020204030204" pitchFamily="34" charset="0"/>
                <a:cs typeface="Calibri Light" panose="020F0302020204030204" pitchFamily="34" charset="0"/>
              </a:rPr>
              <a:t>Θέτουν στόχους για αναπτυξιακές κατακτήσεις</a:t>
            </a:r>
          </a:p>
        </p:txBody>
      </p:sp>
    </p:spTree>
    <p:extLst>
      <p:ext uri="{BB962C8B-B14F-4D97-AF65-F5344CB8AC3E}">
        <p14:creationId xmlns:p14="http://schemas.microsoft.com/office/powerpoint/2010/main" val="420781155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Θέμα1" id="{E1A6600E-1A78-4414-8234-208440501367}" vid="{22FFFA7B-10A4-4151-B79E-20848DEAEF92}"/>
    </a:ext>
  </a:extLst>
</a:theme>
</file>

<file path=docProps/app.xml><?xml version="1.0" encoding="utf-8"?>
<Properties xmlns="http://schemas.openxmlformats.org/officeDocument/2006/extended-properties" xmlns:vt="http://schemas.openxmlformats.org/officeDocument/2006/docPropsVTypes">
  <Template>Θέμα1</Template>
  <TotalTime>5</TotalTime>
  <Words>1229</Words>
  <Application>Microsoft Office PowerPoint</Application>
  <PresentationFormat>Προβολή στην οθόνη (4:3)</PresentationFormat>
  <Paragraphs>98</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Calibri</vt:lpstr>
      <vt:lpstr>Calibri Light</vt:lpstr>
      <vt:lpstr>Georgia</vt:lpstr>
      <vt:lpstr>Wingdings</vt:lpstr>
      <vt:lpstr>Wingdings 2</vt:lpstr>
      <vt:lpstr>Θέμα1</vt:lpstr>
      <vt:lpstr>Αυτο-εκτίμηση</vt:lpstr>
      <vt:lpstr>Ορισμοί εννοιών (1)</vt:lpstr>
      <vt:lpstr>Ορισμοί εννοιών (2)</vt:lpstr>
      <vt:lpstr>Αυτο-εκτίμηση</vt:lpstr>
      <vt:lpstr>Το μοντέλο αυτοεκτίμησης του James</vt:lpstr>
      <vt:lpstr>Το μοντέλο αυτοεκτίμησης του Cooley</vt:lpstr>
      <vt:lpstr>Το προσθετικό μοντέλο αυτοεκτίμησης (1)</vt:lpstr>
      <vt:lpstr>Το προσθετικό μοντέλο αυτοεκτίμησης (2)</vt:lpstr>
      <vt:lpstr>Χαρακτηριστικά ατόμων με υψηλή αυτο-εκτίμηση</vt:lpstr>
      <vt:lpstr>Χαρακτηριστικά ατόμων με χαμηλή αυτο-εκτίμηση (1)</vt:lpstr>
      <vt:lpstr>Χαρακτηριστικά ατόμων με χαμηλή αυτο-εκτίμηση (2)</vt:lpstr>
      <vt:lpstr>Επιρροές στην αυτο-εκτίμηση</vt:lpstr>
      <vt:lpstr>Η θεωρία της Baumrind (1)</vt:lpstr>
      <vt:lpstr>Ελαστικοί γονείς</vt:lpstr>
      <vt:lpstr>Δημοκρατικός γονέας</vt:lpstr>
      <vt:lpstr>Αυταρχικός γονέας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Αυτο-εκτίμηση</dc:title>
  <dc:creator>simos giannoulis</dc:creator>
  <cp:lastModifiedBy>simos giannoulis</cp:lastModifiedBy>
  <cp:revision>5</cp:revision>
  <dcterms:created xsi:type="dcterms:W3CDTF">2022-12-18T10:43:00Z</dcterms:created>
  <dcterms:modified xsi:type="dcterms:W3CDTF">2022-12-18T10:57:54Z</dcterms:modified>
</cp:coreProperties>
</file>