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01" d="100"/>
          <a:sy n="101" d="100"/>
        </p:scale>
        <p:origin x="126"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8687DDE4-4556-4BD7-9FE7-1332B39454F3}" type="slidenum">
              <a:rPr lang="el-GR" smtClean="0"/>
              <a:pPr/>
              <a:t>‹#›</a:t>
            </a:fld>
            <a:endParaRPr 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smtClean="0"/>
              <a:t>Στυλ κύριου τίτλου</a:t>
            </a:r>
            <a:endParaRPr kumimoji="0" lang="en-US"/>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687DDE4-4556-4BD7-9FE7-1332B39454F3}" type="slidenum">
              <a:rPr lang="el-GR" smtClean="0"/>
              <a:pPr/>
              <a:t>‹#›</a:t>
            </a:fld>
            <a:endParaRPr 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endParaRPr lang="el-GR"/>
          </a:p>
        </p:txBody>
      </p:sp>
      <p:sp>
        <p:nvSpPr>
          <p:cNvPr id="4" name="3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687DDE4-4556-4BD7-9FE7-1332B39454F3}" type="slidenum">
              <a:rPr lang="el-GR" smtClean="0"/>
              <a:pPr/>
              <a:t>‹#›</a:t>
            </a:fld>
            <a:endParaRPr 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Στυλ υποδείγματος κειμένου</a:t>
            </a:r>
          </a:p>
        </p:txBody>
      </p:sp>
      <p:sp>
        <p:nvSpPr>
          <p:cNvPr id="7" name="6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8" name="7 - Θέση υποσέλιδου"/>
          <p:cNvSpPr>
            <a:spLocks noGrp="1"/>
          </p:cNvSpPr>
          <p:nvPr>
            <p:ph type="ftr" sz="quarter" idx="11"/>
          </p:nvPr>
        </p:nvSpPr>
        <p:spPr>
          <a:xfrm>
            <a:off x="304800" y="6409944"/>
            <a:ext cx="3581400" cy="365760"/>
          </a:xfrm>
        </p:spPr>
        <p:txBody>
          <a:bodyPr/>
          <a:lstStyle/>
          <a:p>
            <a:endParaRPr lang="el-G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8687DDE4-4556-4BD7-9FE7-1332B39454F3}" type="slidenum">
              <a:rPr lang="el-GR" smtClean="0"/>
              <a:pPr/>
              <a:t>‹#›</a:t>
            </a:fld>
            <a:endParaRPr lang="el-GR"/>
          </a:p>
        </p:txBody>
      </p:sp>
      <p:sp>
        <p:nvSpPr>
          <p:cNvPr id="23" name="22 - Τίτλος"/>
          <p:cNvSpPr>
            <a:spLocks noGrp="1"/>
          </p:cNvSpPr>
          <p:nvPr>
            <p:ph type="title"/>
          </p:nvPr>
        </p:nvSpPr>
        <p:spPr/>
        <p:txBody>
          <a:bodyPr rtlCol="0" anchor="b" anchorCtr="0"/>
          <a:lstStyle/>
          <a:p>
            <a:r>
              <a:rPr kumimoji="0" lang="el-GR" smtClean="0"/>
              <a:t>Στυλ κύριου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87DDE4-4556-4BD7-9FE7-1332B39454F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687DDE4-4556-4BD7-9FE7-1332B39454F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smtClean="0"/>
              <a:t>Στυλ κύριου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687DDE4-4556-4BD7-9FE7-1332B39454F3}" type="slidenum">
              <a:rPr lang="el-GR" smtClean="0"/>
              <a:pPr/>
              <a:t>‹#›</a:t>
            </a:fld>
            <a:endParaRPr 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383280" cy="365760"/>
          </a:xfrm>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8687DDE4-4556-4BD7-9FE7-1332B39454F3}" type="slidenum">
              <a:rPr lang="el-GR" smtClean="0"/>
              <a:pPr/>
              <a:t>‹#›</a:t>
            </a:fld>
            <a:endParaRPr 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smtClean="0"/>
              <a:t>Στυλ κύριου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smtClean="0"/>
              <a:t>Κάντε κλικ στο εικονίδιο για να προσθέσετε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fld id="{A11B1658-A521-4993-B921-04BA2D6B7641}" type="datetimeFigureOut">
              <a:rPr lang="el-GR" smtClean="0"/>
              <a:pPr/>
              <a:t>22/12/2022</a:t>
            </a:fld>
            <a:endParaRPr lang="el-GR"/>
          </a:p>
        </p:txBody>
      </p:sp>
      <p:sp>
        <p:nvSpPr>
          <p:cNvPr id="6" name="5 - Θέση υποσέλιδου"/>
          <p:cNvSpPr>
            <a:spLocks noGrp="1"/>
          </p:cNvSpPr>
          <p:nvPr>
            <p:ph type="ftr" sz="quarter" idx="11"/>
          </p:nvPr>
        </p:nvSpPr>
        <p:spPr>
          <a:xfrm>
            <a:off x="301752" y="6410848"/>
            <a:ext cx="3584448" cy="365760"/>
          </a:xfrm>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1B1658-A521-4993-B921-04BA2D6B7641}" type="datetimeFigureOut">
              <a:rPr lang="el-GR" smtClean="0"/>
              <a:pPr/>
              <a:t>22/12/2022</a:t>
            </a:fld>
            <a:endParaRPr 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l-G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687DDE4-4556-4BD7-9FE7-1332B39454F3}" type="slidenum">
              <a:rPr lang="el-GR" smtClean="0"/>
              <a:pPr/>
              <a:t>‹#›</a:t>
            </a:fld>
            <a:endParaRPr 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iGDqJYEi_K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_XjXv6zseA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qgYJ82kQIy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nGhZtUrpCu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idx="1"/>
          </p:nvPr>
        </p:nvSpPr>
        <p:spPr/>
        <p:txBody>
          <a:bodyPr/>
          <a:lstStyle/>
          <a:p>
            <a:endParaRPr lang="el-GR"/>
          </a:p>
        </p:txBody>
      </p:sp>
      <p:sp>
        <p:nvSpPr>
          <p:cNvPr id="3" name="Τίτλος 2"/>
          <p:cNvSpPr>
            <a:spLocks noGrp="1"/>
          </p:cNvSpPr>
          <p:nvPr>
            <p:ph type="title"/>
          </p:nvPr>
        </p:nvSpPr>
        <p:spPr/>
        <p:txBody>
          <a:bodyPr/>
          <a:lstStyle/>
          <a:p>
            <a:r>
              <a:rPr lang="el-GR" dirty="0" smtClean="0"/>
              <a:t>Η θεωρία του δεσμού</a:t>
            </a:r>
            <a:endParaRPr lang="el-GR" dirty="0"/>
          </a:p>
        </p:txBody>
      </p:sp>
    </p:spTree>
    <p:extLst>
      <p:ext uri="{BB962C8B-B14F-4D97-AF65-F5344CB8AC3E}">
        <p14:creationId xmlns:p14="http://schemas.microsoft.com/office/powerpoint/2010/main" val="2911790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Αποδιοργανωτικός δεσμός</a:t>
            </a:r>
            <a:endParaRPr lang="el-GR" dirty="0"/>
          </a:p>
        </p:txBody>
      </p:sp>
      <p:sp>
        <p:nvSpPr>
          <p:cNvPr id="3" name="Θέση περιεχομένου 2"/>
          <p:cNvSpPr>
            <a:spLocks noGrp="1"/>
          </p:cNvSpPr>
          <p:nvPr>
            <p:ph sz="quarter" idx="1"/>
          </p:nvPr>
        </p:nvSpPr>
        <p:spPr>
          <a:xfrm>
            <a:off x="301752" y="1527048"/>
            <a:ext cx="8503920" cy="4854702"/>
          </a:xfrm>
        </p:spPr>
        <p:txBody>
          <a:bodyPr>
            <a:normAutofit fontScale="85000" lnSpcReduction="20000"/>
          </a:bodyPr>
          <a:lstStyle/>
          <a:p>
            <a:pPr algn="just"/>
            <a:r>
              <a:rPr lang="el-GR" dirty="0" smtClean="0"/>
              <a:t>Προστέθηκε </a:t>
            </a:r>
            <a:r>
              <a:rPr lang="el-GR" dirty="0"/>
              <a:t>στην πορεία από τους </a:t>
            </a:r>
            <a:r>
              <a:rPr lang="el-GR" dirty="0" err="1"/>
              <a:t>Main</a:t>
            </a:r>
            <a:r>
              <a:rPr lang="el-GR" dirty="0"/>
              <a:t> &amp; </a:t>
            </a:r>
            <a:r>
              <a:rPr lang="el-GR" dirty="0" err="1"/>
              <a:t>Solomon</a:t>
            </a:r>
            <a:r>
              <a:rPr lang="el-GR" dirty="0"/>
              <a:t> (1990). Σύμφωνα με αυτόν, ο φροντιστής αποτελεί την πηγή του φόβου για το παιδί, καθώς πρόκειται για άτομο ανίκανο να ανταπεξέλθει στις ανάγκες αυτού συνήθως είτε λόγω των πραγματικών δυσκολιών που απορρέουν από τον εθισμό ή την έλλειψη ψυχικής υγείας, είτε λόγω του τρόμου, που βιώνουν οι ίδιοι και που καθρεπτίζουν στα παιδιά τους. Ο θυμός, η κακοποίηση –συναισθηματική, σωματική ή/ και σεξουαλική- κι η παραμέληση αποτελούν συχνά χαρακτηριστικά αυτού του δεσμού. Το παιδί βρίσκεται σε υψηλά επίπεδα ανησυχίας λόγω του συνεχούς φόβου που αισθάνεται κι αμφιταλαντεύεται αν θα «πλησιάσει» ή όχι τον φροντιστή, με αποτέλεσμα να καταρρέει και να σχηματίζει μία χαοτική αίσθηση του εαυτού</a:t>
            </a:r>
          </a:p>
          <a:p>
            <a:pPr marL="0" indent="0" algn="just">
              <a:buNone/>
            </a:pPr>
            <a:r>
              <a:rPr lang="el-GR" dirty="0">
                <a:hlinkClick r:id="rId2"/>
              </a:rPr>
              <a:t>https://</a:t>
            </a:r>
            <a:r>
              <a:rPr lang="el-GR" dirty="0" smtClean="0">
                <a:hlinkClick r:id="rId2"/>
              </a:rPr>
              <a:t>www.youtube.com/watch?v=iGDqJYEi_Ks</a:t>
            </a:r>
            <a:endParaRPr lang="el-GR" dirty="0" smtClean="0"/>
          </a:p>
          <a:p>
            <a:pPr marL="0" indent="0" algn="just">
              <a:buNone/>
            </a:pPr>
            <a:endParaRPr lang="el-GR" dirty="0"/>
          </a:p>
          <a:p>
            <a:pPr algn="just"/>
            <a:endParaRPr lang="el-GR" dirty="0"/>
          </a:p>
        </p:txBody>
      </p:sp>
    </p:spTree>
    <p:extLst>
      <p:ext uri="{BB962C8B-B14F-4D97-AF65-F5344CB8AC3E}">
        <p14:creationId xmlns:p14="http://schemas.microsoft.com/office/powerpoint/2010/main" val="1690025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Μετέπειτα επιπτώσεις</a:t>
            </a:r>
            <a:endParaRPr lang="el-GR" dirty="0"/>
          </a:p>
        </p:txBody>
      </p:sp>
      <p:graphicFrame>
        <p:nvGraphicFramePr>
          <p:cNvPr id="4" name="Θέση περιεχομένου 3"/>
          <p:cNvGraphicFramePr>
            <a:graphicFrameLocks noGrp="1"/>
          </p:cNvGraphicFramePr>
          <p:nvPr>
            <p:ph sz="quarter" idx="1"/>
            <p:extLst/>
          </p:nvPr>
        </p:nvGraphicFramePr>
        <p:xfrm>
          <a:off x="161925" y="987552"/>
          <a:ext cx="8753475" cy="6009513"/>
        </p:xfrm>
        <a:graphic>
          <a:graphicData uri="http://schemas.openxmlformats.org/drawingml/2006/table">
            <a:tbl>
              <a:tblPr firstRow="1" bandRow="1">
                <a:tableStyleId>{5C22544A-7EE6-4342-B048-85BDC9FD1C3A}</a:tableStyleId>
              </a:tblPr>
              <a:tblGrid>
                <a:gridCol w="1591410"/>
                <a:gridCol w="7162065"/>
              </a:tblGrid>
              <a:tr h="504827">
                <a:tc>
                  <a:txBody>
                    <a:bodyPr/>
                    <a:lstStyle/>
                    <a:p>
                      <a:r>
                        <a:rPr lang="el-GR" dirty="0" smtClean="0"/>
                        <a:t>Είδος δεσμού</a:t>
                      </a:r>
                      <a:endParaRPr lang="el-GR" dirty="0"/>
                    </a:p>
                  </a:txBody>
                  <a:tcPr/>
                </a:tc>
                <a:tc>
                  <a:txBody>
                    <a:bodyPr/>
                    <a:lstStyle/>
                    <a:p>
                      <a:endParaRPr lang="el-GR" dirty="0"/>
                    </a:p>
                  </a:txBody>
                  <a:tcPr/>
                </a:tc>
              </a:tr>
              <a:tr h="952387">
                <a:tc>
                  <a:txBody>
                    <a:bodyPr/>
                    <a:lstStyle/>
                    <a:p>
                      <a:r>
                        <a:rPr lang="el-GR" dirty="0" smtClean="0"/>
                        <a:t>Ασφαλής</a:t>
                      </a:r>
                      <a:endParaRPr lang="el-GR" dirty="0"/>
                    </a:p>
                  </a:txBody>
                  <a:tcPr/>
                </a:tc>
                <a:tc>
                  <a:txBody>
                    <a:bodyPr/>
                    <a:lstStyle/>
                    <a:p>
                      <a:pPr algn="just"/>
                      <a:r>
                        <a:rPr lang="el-GR" dirty="0" smtClean="0"/>
                        <a:t>Ως</a:t>
                      </a:r>
                      <a:r>
                        <a:rPr lang="el-GR" baseline="0" dirty="0" smtClean="0"/>
                        <a:t> </a:t>
                      </a:r>
                      <a:r>
                        <a:rPr lang="el-GR" dirty="0" smtClean="0"/>
                        <a:t>ενήλικες μπορούν να έρθουν κοντά με άλλα άτομα και να βασίζονται σε αυτά και αντιστρόφως, χωρίς να ανησυχούν μήπως οι άλλοι τους εγκαταλείψουν ή έρθουν πολύ κοντά τους </a:t>
                      </a:r>
                      <a:endParaRPr lang="el-GR" dirty="0"/>
                    </a:p>
                  </a:txBody>
                  <a:tcPr/>
                </a:tc>
              </a:tr>
              <a:tr h="1753856">
                <a:tc>
                  <a:txBody>
                    <a:bodyPr/>
                    <a:lstStyle/>
                    <a:p>
                      <a:r>
                        <a:rPr lang="el-GR" dirty="0" smtClean="0"/>
                        <a:t>Ανασφαλής/</a:t>
                      </a:r>
                      <a:r>
                        <a:rPr lang="el-GR" dirty="0" err="1" smtClean="0"/>
                        <a:t>αποφευκτικός</a:t>
                      </a:r>
                      <a:endParaRPr lang="el-GR" dirty="0"/>
                    </a:p>
                  </a:txBody>
                  <a:tcPr/>
                </a:tc>
                <a:tc>
                  <a:txBody>
                    <a:bodyPr/>
                    <a:lstStyle/>
                    <a:p>
                      <a:pPr algn="just"/>
                      <a:r>
                        <a:rPr lang="el-GR" dirty="0" smtClean="0"/>
                        <a:t>Δυσκολεύεται να εμπιστευτεί και να επενδύσει συναισθηματικά σε άλλα άτομα. Δημιουργείται, επομένως, ένας «ψευδής εαυτός», ο οποίος είναι πλήρως προσαρμοσμένος στις ανάγκες των άλλων, καθώς το παιδί αρχικά αποκαλύπτει μόνο ό,τι οι άλλοι θέλουν να δουν από αυτό, με αποτέλεσμα να στερείται των δικών του συναισθημάτων και να αποδυναμώνει τις υποκειμενικές ανάγκες του </a:t>
                      </a:r>
                      <a:endParaRPr lang="el-GR" dirty="0"/>
                    </a:p>
                  </a:txBody>
                  <a:tcPr/>
                </a:tc>
              </a:tr>
              <a:tr h="1200150">
                <a:tc>
                  <a:txBody>
                    <a:bodyPr/>
                    <a:lstStyle/>
                    <a:p>
                      <a:r>
                        <a:rPr lang="el-GR" dirty="0" smtClean="0"/>
                        <a:t>Ανασφαλής/</a:t>
                      </a:r>
                      <a:r>
                        <a:rPr lang="el-GR" baseline="0" dirty="0" smtClean="0"/>
                        <a:t> αμφιθυμικός</a:t>
                      </a:r>
                      <a:endParaRPr lang="el-GR" dirty="0"/>
                    </a:p>
                  </a:txBody>
                  <a:tcPr/>
                </a:tc>
                <a:tc>
                  <a:txBody>
                    <a:bodyPr/>
                    <a:lstStyle/>
                    <a:p>
                      <a:pPr algn="just"/>
                      <a:r>
                        <a:rPr lang="el-GR" dirty="0" smtClean="0"/>
                        <a:t>Κατά την ενηλικίωση κυριαρχούν το άγχος, η ανασφάλεια, η </a:t>
                      </a:r>
                      <a:r>
                        <a:rPr lang="el-GR" dirty="0" err="1" smtClean="0"/>
                        <a:t>υπερ</a:t>
                      </a:r>
                      <a:r>
                        <a:rPr lang="el-GR" dirty="0" smtClean="0"/>
                        <a:t>-εξάρτηση κι η ανωριμότητα στις σχέσεις αυτού του ατόμου. Τα χαρακτηριστικά αυτά συνδέονται με νευρωσικά συμπτώματα, κατάθλιψη και φοβίες υπό πιεστικές συνθήκες (</a:t>
                      </a:r>
                      <a:r>
                        <a:rPr lang="el-GR" dirty="0" err="1" smtClean="0"/>
                        <a:t>Bowlby</a:t>
                      </a:r>
                      <a:r>
                        <a:rPr lang="el-GR" dirty="0" smtClean="0"/>
                        <a:t>, </a:t>
                      </a:r>
                      <a:endParaRPr lang="el-GR" dirty="0"/>
                    </a:p>
                  </a:txBody>
                  <a:tcPr/>
                </a:tc>
              </a:tr>
              <a:tr h="666671">
                <a:tc>
                  <a:txBody>
                    <a:bodyPr/>
                    <a:lstStyle/>
                    <a:p>
                      <a:r>
                        <a:rPr lang="el-GR" dirty="0" smtClean="0"/>
                        <a:t>Αποδιοργανωτικός δεσμός</a:t>
                      </a:r>
                      <a:endParaRPr lang="el-GR" dirty="0"/>
                    </a:p>
                  </a:txBody>
                  <a:tcPr/>
                </a:tc>
                <a:tc>
                  <a:txBody>
                    <a:bodyPr/>
                    <a:lstStyle/>
                    <a:p>
                      <a:pPr algn="just"/>
                      <a:r>
                        <a:rPr lang="el-GR" dirty="0" smtClean="0"/>
                        <a:t>Αντιμετωπίζει ιδιαίτερη δυσκολία στη διαχείριση των συναισθημάτων του και την κατανόηση των συναισθημάτων των άλλων, δεν αισθάνεται ασφαλής στις κοντινές σχέσεις του κι διατρέχει κίνδυνο εμφάνισης ψυχοπαθολογίας ή αυτοκαταστροφικής/ </a:t>
                      </a:r>
                      <a:r>
                        <a:rPr lang="el-GR" dirty="0" err="1" smtClean="0"/>
                        <a:t>παραπτωματικής</a:t>
                      </a:r>
                      <a:r>
                        <a:rPr lang="el-GR" dirty="0" smtClean="0"/>
                        <a:t> συμπεριφοράς.</a:t>
                      </a:r>
                      <a:endParaRPr lang="el-GR" dirty="0"/>
                    </a:p>
                  </a:txBody>
                  <a:tcPr/>
                </a:tc>
              </a:tr>
            </a:tbl>
          </a:graphicData>
        </a:graphic>
      </p:graphicFrame>
    </p:spTree>
    <p:extLst>
      <p:ext uri="{BB962C8B-B14F-4D97-AF65-F5344CB8AC3E}">
        <p14:creationId xmlns:p14="http://schemas.microsoft.com/office/powerpoint/2010/main" val="29691906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Παράγοντες που επηρεάζουν τον ασφαλή δεσμό</a:t>
            </a:r>
            <a:endParaRPr lang="el-GR" dirty="0"/>
          </a:p>
        </p:txBody>
      </p:sp>
      <p:sp>
        <p:nvSpPr>
          <p:cNvPr id="3" name="Θέση περιεχομένου 2"/>
          <p:cNvSpPr>
            <a:spLocks noGrp="1"/>
          </p:cNvSpPr>
          <p:nvPr>
            <p:ph sz="quarter" idx="1"/>
          </p:nvPr>
        </p:nvSpPr>
        <p:spPr/>
        <p:txBody>
          <a:bodyPr>
            <a:normAutofit fontScale="85000" lnSpcReduction="10000"/>
          </a:bodyPr>
          <a:lstStyle/>
          <a:p>
            <a:pPr algn="just"/>
            <a:r>
              <a:rPr lang="el-GR" dirty="0" smtClean="0"/>
              <a:t>Πρώιμη σταθερή διαθεσιμότητα ενός ατόμου/φροντιστή≠ γνωστικά ελλείμματα, μειωμένη προσοχή, </a:t>
            </a:r>
            <a:r>
              <a:rPr lang="el-GR" dirty="0" err="1" smtClean="0"/>
              <a:t>υπερκινητικότητα</a:t>
            </a:r>
            <a:r>
              <a:rPr lang="el-GR" dirty="0" smtClean="0"/>
              <a:t>, κατάθλιψη, κοινωνική αποφυγή, επιθετικότητα</a:t>
            </a:r>
          </a:p>
          <a:p>
            <a:pPr algn="just"/>
            <a:r>
              <a:rPr lang="el-GR" dirty="0" smtClean="0"/>
              <a:t>Ποιότητα φροντίδας- </a:t>
            </a:r>
            <a:r>
              <a:rPr lang="el-GR" dirty="0" err="1" smtClean="0"/>
              <a:t>διαδραστικός</a:t>
            </a:r>
            <a:r>
              <a:rPr lang="el-GR" dirty="0" smtClean="0"/>
              <a:t> συγχρονισμός (έγκαιρη, ρυθμική και κατάλληλη ανταπόκριση στα σήματα του βρέφους)</a:t>
            </a:r>
          </a:p>
          <a:p>
            <a:pPr algn="just"/>
            <a:r>
              <a:rPr lang="el-GR" dirty="0" smtClean="0"/>
              <a:t>Χαρακτηριστικά βρέφους: ιδιοσυγκρασία, ειδικές ανάγκες</a:t>
            </a:r>
          </a:p>
          <a:p>
            <a:pPr algn="just"/>
            <a:r>
              <a:rPr lang="el-GR" dirty="0" smtClean="0"/>
              <a:t>Οικογενειακό πλαίσιο: οι </a:t>
            </a:r>
            <a:r>
              <a:rPr lang="el-GR" dirty="0" err="1" smtClean="0"/>
              <a:t>στρεσογόνοι</a:t>
            </a:r>
            <a:r>
              <a:rPr lang="el-GR" dirty="0" smtClean="0"/>
              <a:t> παράγοντες μπορεί να επηρεάσουν την αίσθηση ασφάλειας των βρεφών μέσω των αλλαγών που μεταβάλλουν το συναισθηματικό κλίμα της οικογένειας</a:t>
            </a:r>
          </a:p>
          <a:p>
            <a:pPr algn="just"/>
            <a:r>
              <a:rPr lang="el-GR" dirty="0" smtClean="0"/>
              <a:t>Τα εσωτερικευμένα μοντέλα εργασίας των γονέων: εμπειρίες δεσμών των γονέων</a:t>
            </a:r>
            <a:endParaRPr lang="el-GR" dirty="0"/>
          </a:p>
        </p:txBody>
      </p:sp>
    </p:spTree>
    <p:extLst>
      <p:ext uri="{BB962C8B-B14F-4D97-AF65-F5344CB8AC3E}">
        <p14:creationId xmlns:p14="http://schemas.microsoft.com/office/powerpoint/2010/main" val="151513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Βιβλιογραφία</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dirty="0"/>
              <a:t>Berk, E. L. (2015). </a:t>
            </a:r>
            <a:r>
              <a:rPr lang="el-GR" i="1" dirty="0"/>
              <a:t>Η ανάπτυξη των βρεφών των παιδιών και των εφήβων </a:t>
            </a:r>
            <a:r>
              <a:rPr lang="el-GR" dirty="0"/>
              <a:t>(</a:t>
            </a:r>
            <a:r>
              <a:rPr lang="el-GR" dirty="0" err="1"/>
              <a:t>Επιμ</a:t>
            </a:r>
            <a:r>
              <a:rPr lang="el-GR" dirty="0"/>
              <a:t>. Ε. Μακρή- Μπότσαρη). Αθήνα: Εκδόσεις Ίων</a:t>
            </a:r>
            <a:r>
              <a:rPr lang="el-GR" dirty="0" smtClean="0"/>
              <a:t>.</a:t>
            </a:r>
          </a:p>
          <a:p>
            <a:pPr algn="just"/>
            <a:r>
              <a:rPr lang="en-US" dirty="0"/>
              <a:t>Bowlby, J. (1995). </a:t>
            </a:r>
            <a:r>
              <a:rPr lang="el-GR" i="1" dirty="0"/>
              <a:t>Δημιουργία και Διακοπή των Συναισθηματικών Δεσμών</a:t>
            </a:r>
            <a:r>
              <a:rPr lang="el-GR" dirty="0"/>
              <a:t>. Αθήνα: Καστανιώτη.</a:t>
            </a:r>
          </a:p>
          <a:p>
            <a:pPr algn="just"/>
            <a:r>
              <a:rPr lang="en-US" dirty="0"/>
              <a:t>Bowlby, J. (2005). </a:t>
            </a:r>
            <a:r>
              <a:rPr lang="en-US" i="1" dirty="0"/>
              <a:t>A secure base: Clinical applications of attachment theory</a:t>
            </a:r>
            <a:r>
              <a:rPr lang="en-US" dirty="0"/>
              <a:t>. Taylor &amp; Francis</a:t>
            </a:r>
            <a:r>
              <a:rPr lang="en-US" dirty="0" smtClean="0"/>
              <a:t>.</a:t>
            </a:r>
            <a:endParaRPr lang="el-GR" dirty="0"/>
          </a:p>
          <a:p>
            <a:pPr algn="just"/>
            <a:r>
              <a:rPr lang="el-GR" dirty="0" err="1"/>
              <a:t>Cole</a:t>
            </a:r>
            <a:r>
              <a:rPr lang="el-GR" dirty="0"/>
              <a:t>, M. &amp; </a:t>
            </a:r>
            <a:r>
              <a:rPr lang="el-GR" dirty="0" err="1"/>
              <a:t>Cole</a:t>
            </a:r>
            <a:r>
              <a:rPr lang="el-GR" dirty="0"/>
              <a:t>, S. R. (2002). </a:t>
            </a:r>
            <a:r>
              <a:rPr lang="el-GR" i="1" dirty="0"/>
              <a:t>Η ανάπτυξη των παιδιών. Η αρχή της ζωής: Εγκυμοσύνη, Τοκετός, βρεφική ηλικία</a:t>
            </a:r>
            <a:r>
              <a:rPr lang="el-GR" dirty="0"/>
              <a:t> (</a:t>
            </a:r>
            <a:r>
              <a:rPr lang="el-GR" dirty="0" err="1"/>
              <a:t>Επιμ</a:t>
            </a:r>
            <a:r>
              <a:rPr lang="el-GR" dirty="0"/>
              <a:t>. Ζ. </a:t>
            </a:r>
            <a:r>
              <a:rPr lang="el-GR" dirty="0" err="1"/>
              <a:t>παπαληγούρα</a:t>
            </a:r>
            <a:r>
              <a:rPr lang="el-GR" dirty="0"/>
              <a:t> &amp; Π. </a:t>
            </a:r>
            <a:r>
              <a:rPr lang="el-GR" dirty="0" err="1"/>
              <a:t>Βορριά</a:t>
            </a:r>
            <a:r>
              <a:rPr lang="el-GR" dirty="0"/>
              <a:t>). Αθήνα: Εκδόσεις </a:t>
            </a:r>
            <a:r>
              <a:rPr lang="el-GR" dirty="0" err="1"/>
              <a:t>Δαρδανός</a:t>
            </a:r>
            <a:r>
              <a:rPr lang="el-GR" dirty="0"/>
              <a:t>.</a:t>
            </a:r>
          </a:p>
          <a:p>
            <a:endParaRPr lang="el-GR" dirty="0"/>
          </a:p>
        </p:txBody>
      </p:sp>
    </p:spTree>
    <p:extLst>
      <p:ext uri="{BB962C8B-B14F-4D97-AF65-F5344CB8AC3E}">
        <p14:creationId xmlns:p14="http://schemas.microsoft.com/office/powerpoint/2010/main" val="3851885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Ανάπτυξη του δεσμού</a:t>
            </a:r>
            <a:endParaRPr lang="el-GR" dirty="0"/>
          </a:p>
        </p:txBody>
      </p:sp>
      <p:sp>
        <p:nvSpPr>
          <p:cNvPr id="3" name="Θέση περιεχομένου 2"/>
          <p:cNvSpPr>
            <a:spLocks noGrp="1"/>
          </p:cNvSpPr>
          <p:nvPr>
            <p:ph sz="quarter" idx="1"/>
          </p:nvPr>
        </p:nvSpPr>
        <p:spPr/>
        <p:txBody>
          <a:bodyPr>
            <a:normAutofit fontScale="92500"/>
          </a:bodyPr>
          <a:lstStyle/>
          <a:p>
            <a:pPr algn="just"/>
            <a:r>
              <a:rPr lang="el-GR" dirty="0" smtClean="0"/>
              <a:t>Δεσμός: η στενή, συναισθηματική σχέση που διατηρούμε με σημαντικούς ανθρώπους της ζωής μας, η οποία μας κάνει να νιώθουμε ευχαρίστηση, χαρά και ασφάλεια κάθε φορά που βρισκόμαστε μαζί τους</a:t>
            </a:r>
          </a:p>
          <a:p>
            <a:pPr algn="just"/>
            <a:r>
              <a:rPr lang="el-GR" dirty="0" smtClean="0"/>
              <a:t>Όταν τα παιδιά αποχωριστούν για πρώτη φορά τη μητέρα τους, φοβούνται, κλαίνε και παθαίνουν κρίσεις οργής. Μετά περνούν ένα στάδιο απόγνωσης και κατάθλιψης. Αν ο αποχωρισμός συνεχιστεί και δε δημιουργηθεί μία νέα σταθερή σχέση, τα παιδιά αδιαφορούν τελείως για τους άλλους. Αυτή η αδιάφορη συμπεριφορά αποτελεί την </a:t>
            </a:r>
            <a:r>
              <a:rPr lang="el-GR" i="1" dirty="0" smtClean="0"/>
              <a:t>αποδέσμευση</a:t>
            </a:r>
            <a:r>
              <a:rPr lang="el-GR" dirty="0" smtClean="0"/>
              <a:t>.</a:t>
            </a:r>
            <a:endParaRPr lang="el-GR" dirty="0"/>
          </a:p>
        </p:txBody>
      </p:sp>
    </p:spTree>
    <p:extLst>
      <p:ext uri="{BB962C8B-B14F-4D97-AF65-F5344CB8AC3E}">
        <p14:creationId xmlns:p14="http://schemas.microsoft.com/office/powerpoint/2010/main" val="344164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θεωρία του πρωταρχικού δεσμού</a:t>
            </a:r>
            <a:endParaRPr lang="el-GR" dirty="0"/>
          </a:p>
        </p:txBody>
      </p:sp>
      <p:sp>
        <p:nvSpPr>
          <p:cNvPr id="3" name="Θέση περιεχομένου 2"/>
          <p:cNvSpPr>
            <a:spLocks noGrp="1"/>
          </p:cNvSpPr>
          <p:nvPr>
            <p:ph sz="quarter" idx="1"/>
          </p:nvPr>
        </p:nvSpPr>
        <p:spPr>
          <a:xfrm>
            <a:off x="301752" y="1527047"/>
            <a:ext cx="8503920" cy="5111878"/>
          </a:xfrm>
        </p:spPr>
        <p:txBody>
          <a:bodyPr>
            <a:normAutofit fontScale="85000" lnSpcReduction="20000"/>
          </a:bodyPr>
          <a:lstStyle/>
          <a:p>
            <a:pPr algn="just"/>
            <a:r>
              <a:rPr lang="el-GR" dirty="0" smtClean="0"/>
              <a:t>Ο δεσμός αφορά </a:t>
            </a:r>
            <a:r>
              <a:rPr lang="el-GR" dirty="0"/>
              <a:t>στη σταθερή σχέση που αναπτύσσεται ανάμεσα στο βρέφος και </a:t>
            </a:r>
            <a:r>
              <a:rPr lang="el-GR" dirty="0" smtClean="0"/>
              <a:t>τη μητέρα. Η ποιότητα του δεσμού παίζει κεντρικό ρόλο στην αίσθηση ασφάλειας και αποτελεσματικότητας του βρέφους και λειτουργεί </a:t>
            </a:r>
            <a:r>
              <a:rPr lang="el-GR" dirty="0"/>
              <a:t>ως </a:t>
            </a:r>
            <a:r>
              <a:rPr lang="el-GR" dirty="0" smtClean="0"/>
              <a:t>ένα </a:t>
            </a:r>
            <a:r>
              <a:rPr lang="el-GR" b="1" dirty="0" smtClean="0"/>
              <a:t>εσωτερικευμένο μοντέλο εργασίας </a:t>
            </a:r>
            <a:r>
              <a:rPr lang="el-GR" dirty="0" smtClean="0"/>
              <a:t>σύμφωνα </a:t>
            </a:r>
            <a:r>
              <a:rPr lang="el-GR" dirty="0"/>
              <a:t>με το οποίο διαμορφώνονται οι μελλοντικές διαπροσωπικές σχέσεις του βρέφους. </a:t>
            </a:r>
            <a:endParaRPr lang="el-GR" dirty="0" smtClean="0"/>
          </a:p>
          <a:p>
            <a:pPr algn="just"/>
            <a:r>
              <a:rPr lang="el-GR" dirty="0" smtClean="0"/>
              <a:t>Το </a:t>
            </a:r>
            <a:r>
              <a:rPr lang="el-GR" dirty="0"/>
              <a:t>φαγητό δεν είναι απαραίτητα η πηγή </a:t>
            </a:r>
            <a:r>
              <a:rPr lang="el-GR" dirty="0" smtClean="0"/>
              <a:t>του δεσμού ανάμεσα </a:t>
            </a:r>
            <a:r>
              <a:rPr lang="el-GR" dirty="0"/>
              <a:t>στην τροφό και </a:t>
            </a:r>
            <a:r>
              <a:rPr lang="el-GR" dirty="0" smtClean="0"/>
              <a:t>το </a:t>
            </a:r>
            <a:r>
              <a:rPr lang="el-GR" dirty="0"/>
              <a:t>παιδί</a:t>
            </a:r>
            <a:r>
              <a:rPr lang="el-GR" dirty="0" smtClean="0"/>
              <a:t>.</a:t>
            </a:r>
            <a:r>
              <a:rPr lang="el-GR" dirty="0"/>
              <a:t> </a:t>
            </a:r>
            <a:r>
              <a:rPr lang="el-GR" dirty="0" smtClean="0"/>
              <a:t>Ο </a:t>
            </a:r>
            <a:r>
              <a:rPr lang="en-US" dirty="0" smtClean="0"/>
              <a:t>Harlow </a:t>
            </a:r>
            <a:r>
              <a:rPr lang="el-GR" dirty="0" smtClean="0"/>
              <a:t>υπογράμμισε τη σημασία της σωματικής επαφής στον σχηματισμό του δεσμού</a:t>
            </a:r>
          </a:p>
          <a:p>
            <a:pPr algn="just"/>
            <a:r>
              <a:rPr lang="el-GR" dirty="0"/>
              <a:t>Έχει παρατηρηθεί </a:t>
            </a:r>
            <a:r>
              <a:rPr lang="el-GR" dirty="0" smtClean="0"/>
              <a:t>ότι το </a:t>
            </a:r>
            <a:r>
              <a:rPr lang="el-GR" dirty="0"/>
              <a:t>παιδί δεν αναπτύσσει </a:t>
            </a:r>
            <a:r>
              <a:rPr lang="el-GR" dirty="0" smtClean="0"/>
              <a:t>δεσμό με το </a:t>
            </a:r>
            <a:r>
              <a:rPr lang="el-GR" dirty="0"/>
              <a:t>άτομο που περνάει περισσότερο χρόνο μαζί του, αλλά </a:t>
            </a:r>
            <a:r>
              <a:rPr lang="el-GR" dirty="0" smtClean="0"/>
              <a:t>με </a:t>
            </a:r>
            <a:r>
              <a:rPr lang="el-GR" dirty="0"/>
              <a:t>αυτό που του προσφέρει κοινωνικά ερεθίσματα και διαπροσωπικές </a:t>
            </a:r>
            <a:r>
              <a:rPr lang="el-GR" dirty="0" smtClean="0"/>
              <a:t>εμπειρίες. Επιπλέον, αυτό </a:t>
            </a:r>
            <a:r>
              <a:rPr lang="el-GR" dirty="0"/>
              <a:t>που παίζει ρόλο στην ανάπτυξη του πρωταρχικού δεσμού είναι πόσο πρόθυμη και έτοιμη είναι η τροφός να ανταποκριθεί στα καλέσματα του παιδιού την κατάλληλη χρονική στιγμή.</a:t>
            </a:r>
          </a:p>
          <a:p>
            <a:pPr algn="just"/>
            <a:endParaRPr lang="el-GR" dirty="0"/>
          </a:p>
        </p:txBody>
      </p:sp>
    </p:spTree>
    <p:extLst>
      <p:ext uri="{BB962C8B-B14F-4D97-AF65-F5344CB8AC3E}">
        <p14:creationId xmlns:p14="http://schemas.microsoft.com/office/powerpoint/2010/main" val="3381441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Φάσεις ανάπτυξης δεσμού (1)</a:t>
            </a:r>
            <a:endParaRPr lang="el-GR" dirty="0"/>
          </a:p>
        </p:txBody>
      </p:sp>
      <p:graphicFrame>
        <p:nvGraphicFramePr>
          <p:cNvPr id="4" name="Θέση περιεχομένου 3"/>
          <p:cNvGraphicFramePr>
            <a:graphicFrameLocks noGrp="1"/>
          </p:cNvGraphicFramePr>
          <p:nvPr>
            <p:ph sz="quarter" idx="1"/>
            <p:extLst/>
          </p:nvPr>
        </p:nvGraphicFramePr>
        <p:xfrm>
          <a:off x="171449" y="1371599"/>
          <a:ext cx="8801100" cy="5575469"/>
        </p:xfrm>
        <a:graphic>
          <a:graphicData uri="http://schemas.openxmlformats.org/drawingml/2006/table">
            <a:tbl>
              <a:tblPr firstRow="1" bandRow="1">
                <a:tableStyleId>{5C22544A-7EE6-4342-B048-85BDC9FD1C3A}</a:tableStyleId>
              </a:tblPr>
              <a:tblGrid>
                <a:gridCol w="1666876"/>
                <a:gridCol w="1495425"/>
                <a:gridCol w="5638799"/>
              </a:tblGrid>
              <a:tr h="475924">
                <a:tc>
                  <a:txBody>
                    <a:bodyPr/>
                    <a:lstStyle/>
                    <a:p>
                      <a:r>
                        <a:rPr lang="el-GR" dirty="0" smtClean="0"/>
                        <a:t>Φάση </a:t>
                      </a:r>
                      <a:endParaRPr lang="el-GR" dirty="0"/>
                    </a:p>
                  </a:txBody>
                  <a:tcPr/>
                </a:tc>
                <a:tc>
                  <a:txBody>
                    <a:bodyPr/>
                    <a:lstStyle/>
                    <a:p>
                      <a:r>
                        <a:rPr lang="el-GR" dirty="0" smtClean="0"/>
                        <a:t>Ηλικία</a:t>
                      </a:r>
                      <a:endParaRPr lang="el-GR" dirty="0"/>
                    </a:p>
                  </a:txBody>
                  <a:tcPr/>
                </a:tc>
                <a:tc>
                  <a:txBody>
                    <a:bodyPr/>
                    <a:lstStyle/>
                    <a:p>
                      <a:endParaRPr lang="el-GR" dirty="0"/>
                    </a:p>
                  </a:txBody>
                  <a:tcPr/>
                </a:tc>
              </a:tr>
              <a:tr h="2196932">
                <a:tc>
                  <a:txBody>
                    <a:bodyPr/>
                    <a:lstStyle/>
                    <a:p>
                      <a:r>
                        <a:rPr lang="el-GR" dirty="0" smtClean="0"/>
                        <a:t>Προ του δεσμού</a:t>
                      </a:r>
                      <a:endParaRPr lang="el-GR" dirty="0"/>
                    </a:p>
                  </a:txBody>
                  <a:tcPr/>
                </a:tc>
                <a:tc>
                  <a:txBody>
                    <a:bodyPr/>
                    <a:lstStyle/>
                    <a:p>
                      <a:r>
                        <a:rPr lang="el-GR" dirty="0" smtClean="0"/>
                        <a:t>Γέννηση</a:t>
                      </a:r>
                      <a:r>
                        <a:rPr lang="el-GR" baseline="0" dirty="0" smtClean="0"/>
                        <a:t>- 6 εβδομάδες</a:t>
                      </a:r>
                      <a:endParaRPr lang="el-GR" dirty="0"/>
                    </a:p>
                  </a:txBody>
                  <a:tcPr/>
                </a:tc>
                <a:tc>
                  <a:txBody>
                    <a:bodyPr/>
                    <a:lstStyle/>
                    <a:p>
                      <a:pPr algn="just"/>
                      <a:r>
                        <a:rPr lang="el-GR" dirty="0" smtClean="0"/>
                        <a:t>Το βρέφος παραμένει σε στενή επαφή με τους παρέχοντες φροντίδα</a:t>
                      </a:r>
                      <a:r>
                        <a:rPr lang="el-GR" baseline="0" dirty="0" smtClean="0"/>
                        <a:t>. Ενθαρρύνει την τροφό να παραμείνει κοντά του, να το πάρει αγκαλιά, να το κρατήσει, να το χαϊδέψει, να το αγγίξει, ή να του μιλήσει τρυφερά. Αναγνωρίζει τη μυρωδιά και τη φωνή της μητέρας του, αλλά δεν έχει σχηματίσει ακόμη δεσμό μαζί της και δεν το πειράζει να μείνουν μόνο με κάποιον άγνωστο.</a:t>
                      </a:r>
                      <a:endParaRPr lang="el-GR" dirty="0"/>
                    </a:p>
                  </a:txBody>
                  <a:tcPr/>
                </a:tc>
              </a:tr>
              <a:tr h="2813545">
                <a:tc>
                  <a:txBody>
                    <a:bodyPr/>
                    <a:lstStyle/>
                    <a:p>
                      <a:r>
                        <a:rPr lang="el-GR" dirty="0" smtClean="0"/>
                        <a:t>Υπό διαμόρφωση</a:t>
                      </a:r>
                      <a:r>
                        <a:rPr lang="el-GR" baseline="0" dirty="0" smtClean="0"/>
                        <a:t> δεσμού</a:t>
                      </a:r>
                      <a:endParaRPr lang="el-GR" dirty="0"/>
                    </a:p>
                  </a:txBody>
                  <a:tcPr/>
                </a:tc>
                <a:tc>
                  <a:txBody>
                    <a:bodyPr/>
                    <a:lstStyle/>
                    <a:p>
                      <a:r>
                        <a:rPr lang="el-GR" dirty="0" smtClean="0"/>
                        <a:t>6 εβδομάδες</a:t>
                      </a:r>
                      <a:r>
                        <a:rPr lang="el-GR" baseline="0" dirty="0" smtClean="0"/>
                        <a:t>- 6/8 μήνες</a:t>
                      </a:r>
                      <a:endParaRPr lang="el-GR" dirty="0"/>
                    </a:p>
                  </a:txBody>
                  <a:tcPr/>
                </a:tc>
                <a:tc>
                  <a:txBody>
                    <a:bodyPr/>
                    <a:lstStyle/>
                    <a:p>
                      <a:pPr algn="just"/>
                      <a:r>
                        <a:rPr lang="el-GR" dirty="0" smtClean="0"/>
                        <a:t>Το βρέφος πλέον αρχίζει να φέρεται διαφορετικά ανάμεσα στην τροφό και σε έναν άγνωστο. αναπτύσσεται βαθμιαία η εμπιστοσύνη. Παρόλα αυτά, εξακολουθεί να μη διαμαρτύρεται όταν αποχωρίζεται την τροφό, ενώ παρουσιάζει αδιαφοροποίητη προσκόλληση (δηλ. ενδείξεις δεσμού χωρίς αναφορά σε συγκεκριμένο πρόσωπο, π.χ., γελάει στο ανθρώπινο πρόσωπο αδιακρίτως, </a:t>
                      </a:r>
                      <a:r>
                        <a:rPr lang="el-GR" dirty="0" err="1" smtClean="0"/>
                        <a:t>κλπ</a:t>
                      </a:r>
                      <a:r>
                        <a:rPr lang="el-GR" dirty="0" smtClean="0"/>
                        <a:t>)</a:t>
                      </a:r>
                      <a:endParaRPr lang="el-GR" dirty="0"/>
                    </a:p>
                  </a:txBody>
                  <a:tcPr/>
                </a:tc>
              </a:tr>
            </a:tbl>
          </a:graphicData>
        </a:graphic>
      </p:graphicFrame>
    </p:spTree>
    <p:extLst>
      <p:ext uri="{BB962C8B-B14F-4D97-AF65-F5344CB8AC3E}">
        <p14:creationId xmlns:p14="http://schemas.microsoft.com/office/powerpoint/2010/main" val="263717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8CADAE">
                    <a:shade val="75000"/>
                  </a:srgbClr>
                </a:solidFill>
              </a:rPr>
              <a:t>Φάσεις ανάπτυξης δεσμού </a:t>
            </a:r>
            <a:r>
              <a:rPr lang="el-GR" dirty="0" smtClean="0">
                <a:solidFill>
                  <a:srgbClr val="8CADAE">
                    <a:shade val="75000"/>
                  </a:srgbClr>
                </a:solidFill>
              </a:rPr>
              <a:t>(2)</a:t>
            </a:r>
            <a:endParaRPr lang="el-GR" dirty="0"/>
          </a:p>
        </p:txBody>
      </p:sp>
      <p:graphicFrame>
        <p:nvGraphicFramePr>
          <p:cNvPr id="4" name="Θέση περιεχομένου 3"/>
          <p:cNvGraphicFramePr>
            <a:graphicFrameLocks noGrp="1"/>
          </p:cNvGraphicFramePr>
          <p:nvPr>
            <p:ph sz="quarter" idx="1"/>
            <p:extLst/>
          </p:nvPr>
        </p:nvGraphicFramePr>
        <p:xfrm>
          <a:off x="171450" y="1057275"/>
          <a:ext cx="8810624" cy="5907994"/>
        </p:xfrm>
        <a:graphic>
          <a:graphicData uri="http://schemas.openxmlformats.org/drawingml/2006/table">
            <a:tbl>
              <a:tblPr firstRow="1" bandRow="1">
                <a:tableStyleId>{5C22544A-7EE6-4342-B048-85BDC9FD1C3A}</a:tableStyleId>
              </a:tblPr>
              <a:tblGrid>
                <a:gridCol w="1276350"/>
                <a:gridCol w="1304925"/>
                <a:gridCol w="6229349"/>
              </a:tblGrid>
              <a:tr h="503283">
                <a:tc>
                  <a:txBody>
                    <a:bodyPr/>
                    <a:lstStyle/>
                    <a:p>
                      <a:r>
                        <a:rPr lang="el-GR" dirty="0" smtClean="0"/>
                        <a:t>Φάση </a:t>
                      </a:r>
                      <a:endParaRPr lang="el-GR" dirty="0"/>
                    </a:p>
                  </a:txBody>
                  <a:tcPr/>
                </a:tc>
                <a:tc>
                  <a:txBody>
                    <a:bodyPr/>
                    <a:lstStyle/>
                    <a:p>
                      <a:r>
                        <a:rPr lang="el-GR" dirty="0" smtClean="0"/>
                        <a:t>Ηλικία</a:t>
                      </a:r>
                      <a:endParaRPr lang="el-GR" dirty="0"/>
                    </a:p>
                  </a:txBody>
                  <a:tcPr/>
                </a:tc>
                <a:tc>
                  <a:txBody>
                    <a:bodyPr/>
                    <a:lstStyle/>
                    <a:p>
                      <a:endParaRPr lang="el-GR" dirty="0"/>
                    </a:p>
                  </a:txBody>
                  <a:tcPr/>
                </a:tc>
              </a:tr>
              <a:tr h="3001691">
                <a:tc>
                  <a:txBody>
                    <a:bodyPr/>
                    <a:lstStyle/>
                    <a:p>
                      <a:r>
                        <a:rPr lang="el-GR" dirty="0" smtClean="0"/>
                        <a:t>Σαφούς δεσμού</a:t>
                      </a:r>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0" i="0" u="none" strike="noStrike" kern="1200" cap="none" spc="0" normalizeH="0" baseline="0" noProof="0" dirty="0" smtClean="0">
                          <a:ln>
                            <a:noFill/>
                          </a:ln>
                          <a:solidFill>
                            <a:prstClr val="black"/>
                          </a:solidFill>
                          <a:effectLst/>
                          <a:uLnTx/>
                          <a:uFillTx/>
                          <a:latin typeface="+mn-lt"/>
                          <a:ea typeface="+mn-ea"/>
                          <a:cs typeface="+mn-cs"/>
                        </a:rPr>
                        <a:t>6/8 μήνες- 18-24 μήνες</a:t>
                      </a:r>
                    </a:p>
                  </a:txBody>
                  <a:tcPr/>
                </a:tc>
                <a:tc>
                  <a:txBody>
                    <a:bodyPr/>
                    <a:lstStyle/>
                    <a:p>
                      <a:pPr algn="just"/>
                      <a:r>
                        <a:rPr lang="el-GR" dirty="0" smtClean="0"/>
                        <a:t>Ο πρωταρχικός δεσμός ανάμεσα στο βρέφος και στην τροφό είναι πλέον εμφανής. Όταν η τροφός πρέπει να φύγει, το μωρό ταράζεται και είναι ανήσυχο. Αυτό είναι το λεγόμενο «άγχος αποχωρισμού», το οποίο συνοδεύεται από κλάμα, διαμαρτυρία και απόσυρση από τα άγνωστα στο μωρό πρόσωπα. Όταν η τροφός επιστρέψει, το μωρό θα την πλησιάσει και θα πέσει καταπάνω της. σε αυτό το στάδιο, το μωρό χρησιμοποιεί την τροφό ως ασφαλή βάση στην οποία μπορεί να επιστρέφει όποτε νιώθει την ανάγκη για συναισθηματική υποστήριξη καθώς θα εξερευνά το περιβάλλον </a:t>
                      </a:r>
                      <a:endParaRPr lang="el-GR" dirty="0"/>
                    </a:p>
                  </a:txBody>
                  <a:tcPr/>
                </a:tc>
              </a:tr>
              <a:tr h="2295751">
                <a:tc>
                  <a:txBody>
                    <a:bodyPr/>
                    <a:lstStyle/>
                    <a:p>
                      <a:r>
                        <a:rPr lang="el-GR" dirty="0" smtClean="0"/>
                        <a:t>Αμοιβαίων σχέσεων</a:t>
                      </a:r>
                      <a:endParaRPr lang="el-GR" dirty="0"/>
                    </a:p>
                  </a:txBody>
                  <a:tcPr/>
                </a:tc>
                <a:tc>
                  <a:txBody>
                    <a:bodyPr/>
                    <a:lstStyle/>
                    <a:p>
                      <a:r>
                        <a:rPr kumimoji="0" lang="el-GR" sz="1800" b="0" i="0" u="none" strike="noStrike" kern="1200" cap="none" spc="0" normalizeH="0" baseline="0" noProof="0" dirty="0" smtClean="0">
                          <a:ln>
                            <a:noFill/>
                          </a:ln>
                          <a:solidFill>
                            <a:prstClr val="black"/>
                          </a:solidFill>
                          <a:effectLst/>
                          <a:uLnTx/>
                          <a:uFillTx/>
                          <a:latin typeface="+mn-lt"/>
                          <a:ea typeface="+mn-ea"/>
                          <a:cs typeface="+mn-cs"/>
                        </a:rPr>
                        <a:t>18-24 μήνες- …</a:t>
                      </a:r>
                      <a:endParaRPr lang="el-GR" dirty="0"/>
                    </a:p>
                  </a:txBody>
                  <a:tcPr/>
                </a:tc>
                <a:tc>
                  <a:txBody>
                    <a:bodyPr/>
                    <a:lstStyle/>
                    <a:p>
                      <a:pPr algn="just"/>
                      <a:r>
                        <a:rPr lang="el-GR" dirty="0" smtClean="0"/>
                        <a:t>Το παιδί έχει αναπτύξει τη γλώσσα και το συμβολισμό,</a:t>
                      </a:r>
                      <a:r>
                        <a:rPr lang="el-GR" baseline="0" dirty="0" smtClean="0"/>
                        <a:t> γεγονός που βοηθά να </a:t>
                      </a:r>
                      <a:r>
                        <a:rPr lang="el-GR" dirty="0" smtClean="0"/>
                        <a:t>καταλάβει ότι ο γονέας</a:t>
                      </a:r>
                      <a:r>
                        <a:rPr lang="el-GR" baseline="0" dirty="0" smtClean="0"/>
                        <a:t> </a:t>
                      </a:r>
                      <a:r>
                        <a:rPr lang="el-GR" dirty="0" smtClean="0"/>
                        <a:t>πρέπει να φύγει και ότι κάποια στιγμή θα επιστρέψει. Το άγχος αποχωρισμού μειώνεται πολύ,</a:t>
                      </a:r>
                      <a:r>
                        <a:rPr lang="el-GR" baseline="0" dirty="0" smtClean="0"/>
                        <a:t> καθώς το παιδί δε «κολλάει» </a:t>
                      </a:r>
                      <a:r>
                        <a:rPr lang="el-GR" dirty="0" smtClean="0"/>
                        <a:t>πάνω στην τροφό κάθε φορά που επιστρέφει. Αντιθέτως, μπαίνει στη διαδικασία διαπραγμάτευσης μαζί του. Αναπτύσσονται</a:t>
                      </a:r>
                      <a:r>
                        <a:rPr lang="el-GR" baseline="0" dirty="0" smtClean="0"/>
                        <a:t> οι πολλαπλοί δεσμοί</a:t>
                      </a:r>
                      <a:endParaRPr lang="el-GR" dirty="0"/>
                    </a:p>
                  </a:txBody>
                  <a:tcPr/>
                </a:tc>
              </a:tr>
            </a:tbl>
          </a:graphicData>
        </a:graphic>
      </p:graphicFrame>
    </p:spTree>
    <p:extLst>
      <p:ext uri="{BB962C8B-B14F-4D97-AF65-F5344CB8AC3E}">
        <p14:creationId xmlns:p14="http://schemas.microsoft.com/office/powerpoint/2010/main" val="8919929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συνθήκη με τον ξένο</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algn="just"/>
            <a:r>
              <a:rPr lang="el-GR" dirty="0" smtClean="0"/>
              <a:t>Η </a:t>
            </a:r>
            <a:r>
              <a:rPr lang="en-US" dirty="0"/>
              <a:t>M</a:t>
            </a:r>
            <a:r>
              <a:rPr lang="en-US" dirty="0" smtClean="0"/>
              <a:t>ary Ainsworth </a:t>
            </a:r>
            <a:r>
              <a:rPr lang="el-GR" dirty="0" smtClean="0"/>
              <a:t>και οι </a:t>
            </a:r>
            <a:r>
              <a:rPr lang="el-GR" dirty="0"/>
              <a:t>συνεργάτες της δημιούργησαν την πιο ευρέως γνωστή μέθοδο για να εκτιμήσουν την ποιότητα </a:t>
            </a:r>
            <a:r>
              <a:rPr lang="el-GR" dirty="0" smtClean="0"/>
              <a:t>του δεσμού. </a:t>
            </a:r>
            <a:r>
              <a:rPr lang="el-GR" dirty="0"/>
              <a:t>Αφορούσε σε μία εργαστηριακή μέθοδο (γνωστή ως η «Παράξενη Κατάσταση») σύμφωνα με την οποία το βρέφος, περίπου ενός έτους βρισκόταν στο εργαστήριο με τη μητέρα του, ενώ ενδιάμεσα ακολουθούσαν δύο αποχωρισμοί από τη μητέρα όπου στη θέση της ερχόταν ένα άγνωστο άτομο. Αυτό που μετρούσαν ήταν η συμπεριφορά του μωρού στην επανένωση με τη μητέρα εφόσον είχαν προηγηθεί οι αποχωρισμοί. Η </a:t>
            </a:r>
            <a:r>
              <a:rPr lang="el-GR" dirty="0" err="1"/>
              <a:t>Ainsworth</a:t>
            </a:r>
            <a:r>
              <a:rPr lang="el-GR" dirty="0"/>
              <a:t> περιέγραψε 3 βασικά είδη </a:t>
            </a:r>
            <a:r>
              <a:rPr lang="el-GR" dirty="0" smtClean="0"/>
              <a:t>δεσμού στη </a:t>
            </a:r>
            <a:r>
              <a:rPr lang="el-GR" dirty="0"/>
              <a:t>βρεφική ηλικία: </a:t>
            </a:r>
          </a:p>
        </p:txBody>
      </p:sp>
    </p:spTree>
    <p:extLst>
      <p:ext uri="{BB962C8B-B14F-4D97-AF65-F5344CB8AC3E}">
        <p14:creationId xmlns:p14="http://schemas.microsoft.com/office/powerpoint/2010/main" val="3248637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Ασφαλής δεσμός</a:t>
            </a:r>
          </a:p>
        </p:txBody>
      </p:sp>
      <p:sp>
        <p:nvSpPr>
          <p:cNvPr id="3" name="Θέση περιεχομένου 2"/>
          <p:cNvSpPr>
            <a:spLocks noGrp="1"/>
          </p:cNvSpPr>
          <p:nvPr>
            <p:ph sz="quarter" idx="1"/>
          </p:nvPr>
        </p:nvSpPr>
        <p:spPr/>
        <p:txBody>
          <a:bodyPr>
            <a:normAutofit lnSpcReduction="10000"/>
          </a:bodyPr>
          <a:lstStyle/>
          <a:p>
            <a:pPr algn="just"/>
            <a:r>
              <a:rPr lang="el-GR" dirty="0" smtClean="0"/>
              <a:t>Όταν η μητέρα είναι παρούσα, το παιδί παίζει ευχάριστα με τα παιχνίδια που βρίσκονται στο δωμάτιο και αντιδρά θετικά στο άγνωστο πρόσωπο. Όταν </a:t>
            </a:r>
            <a:r>
              <a:rPr lang="el-GR" dirty="0"/>
              <a:t>φύγει η μαμά από το δωμάτιο νιώθει ανησυχία και επιδιώκει να ανακουφιστεί αλλά παράλληλα συνεχίζει την εξερεύνησή του και είναι και πολύ συνεργάσιμο. Μόλις επιστρέψει η μητέρα χαίρεται, ανακουφίζεται, ενώ δεν εκδηλώνει καθόλου θυμό</a:t>
            </a:r>
            <a:r>
              <a:rPr lang="el-GR" dirty="0" smtClean="0"/>
              <a:t>. Το 65% των παιδιών μεσοαστικών αμερικανικών οικογενειών εμφανίζει αυτόν τον δεσμό</a:t>
            </a:r>
            <a:endParaRPr lang="el-GR" dirty="0"/>
          </a:p>
          <a:p>
            <a:pPr marL="0" indent="0" algn="just">
              <a:buNone/>
            </a:pPr>
            <a:r>
              <a:rPr lang="el-GR" dirty="0">
                <a:hlinkClick r:id="rId2"/>
              </a:rPr>
              <a:t>https://www.youtube.com/watch?v=_</a:t>
            </a:r>
            <a:r>
              <a:rPr lang="el-GR" dirty="0" smtClean="0">
                <a:hlinkClick r:id="rId2"/>
              </a:rPr>
              <a:t>XjXv6zseA0</a:t>
            </a:r>
            <a:endParaRPr lang="el-GR" dirty="0" smtClean="0"/>
          </a:p>
          <a:p>
            <a:pPr marL="0" indent="0" algn="just">
              <a:buNone/>
            </a:pPr>
            <a:endParaRPr lang="el-GR" dirty="0"/>
          </a:p>
        </p:txBody>
      </p:sp>
    </p:spTree>
    <p:extLst>
      <p:ext uri="{BB962C8B-B14F-4D97-AF65-F5344CB8AC3E}">
        <p14:creationId xmlns:p14="http://schemas.microsoft.com/office/powerpoint/2010/main" val="4064710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Ανασφαλής/ </a:t>
            </a:r>
            <a:r>
              <a:rPr lang="el-GR" dirty="0" err="1" smtClean="0"/>
              <a:t>αποφευκτικός</a:t>
            </a:r>
            <a:r>
              <a:rPr lang="el-GR" dirty="0" smtClean="0"/>
              <a:t> δεσμός</a:t>
            </a:r>
            <a:endParaRPr lang="el-GR" dirty="0"/>
          </a:p>
        </p:txBody>
      </p:sp>
      <p:sp>
        <p:nvSpPr>
          <p:cNvPr id="3" name="Θέση περιεχομένου 2"/>
          <p:cNvSpPr>
            <a:spLocks noGrp="1"/>
          </p:cNvSpPr>
          <p:nvPr>
            <p:ph sz="quarter" idx="1"/>
          </p:nvPr>
        </p:nvSpPr>
        <p:spPr/>
        <p:txBody>
          <a:bodyPr>
            <a:normAutofit lnSpcReduction="10000"/>
          </a:bodyPr>
          <a:lstStyle/>
          <a:p>
            <a:pPr algn="just"/>
            <a:r>
              <a:rPr lang="el-GR" dirty="0" smtClean="0"/>
              <a:t>Όταν η μητέρα και το παιδί βρίσκονται μόνοι στο δωμάτιο, το δεύτερο αδιαφορεί για το πού κάθεται η μητέρα. Όταν </a:t>
            </a:r>
            <a:r>
              <a:rPr lang="el-GR" dirty="0"/>
              <a:t>φεύγει η </a:t>
            </a:r>
            <a:r>
              <a:rPr lang="el-GR" dirty="0" smtClean="0"/>
              <a:t>μητέρα, το παιδί σπάνια κλαίει, </a:t>
            </a:r>
            <a:r>
              <a:rPr lang="el-GR" dirty="0"/>
              <a:t>και την αποφεύγει όταν επιστρέφει</a:t>
            </a:r>
            <a:r>
              <a:rPr lang="el-GR" dirty="0" smtClean="0"/>
              <a:t>. Εάν είναι ιδιαίτερα αναστατωμένα, ο ξένος έχει τις ίδιες πιθανότητες με τη μητέρα να τα παρηγορήσει. </a:t>
            </a:r>
            <a:r>
              <a:rPr lang="el-GR" dirty="0"/>
              <a:t>Δ</a:t>
            </a:r>
            <a:r>
              <a:rPr lang="el-GR" dirty="0" smtClean="0"/>
              <a:t>ε </a:t>
            </a:r>
            <a:r>
              <a:rPr lang="el-GR" dirty="0"/>
              <a:t>δείχνει να τη χρειάζεται, αλλά τείνει να είναι πολύ θυμωμένο μαζί της. Το </a:t>
            </a:r>
            <a:r>
              <a:rPr lang="el-GR" dirty="0" smtClean="0"/>
              <a:t>23% </a:t>
            </a:r>
            <a:r>
              <a:rPr lang="el-GR" dirty="0"/>
              <a:t>των παιδιών μεσοαστικών αμερικανικών οικογενειών εμφανίζει αυτόν τον δεσμό</a:t>
            </a:r>
          </a:p>
          <a:p>
            <a:pPr marL="0" indent="0">
              <a:buNone/>
            </a:pPr>
            <a:r>
              <a:rPr lang="en-US" dirty="0">
                <a:hlinkClick r:id="rId2"/>
              </a:rPr>
              <a:t>https://</a:t>
            </a:r>
            <a:r>
              <a:rPr lang="en-US" dirty="0" smtClean="0">
                <a:hlinkClick r:id="rId2"/>
              </a:rPr>
              <a:t>www.youtube.com/watch?v=qgYJ82kQIyg</a:t>
            </a:r>
            <a:endParaRPr lang="el-GR" dirty="0" smtClean="0"/>
          </a:p>
          <a:p>
            <a:endParaRPr lang="el-GR" dirty="0"/>
          </a:p>
          <a:p>
            <a:endParaRPr lang="el-GR" dirty="0"/>
          </a:p>
        </p:txBody>
      </p:sp>
    </p:spTree>
    <p:extLst>
      <p:ext uri="{BB962C8B-B14F-4D97-AF65-F5344CB8AC3E}">
        <p14:creationId xmlns:p14="http://schemas.microsoft.com/office/powerpoint/2010/main" val="174644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Ανασφαλής/αμφιθυμικός </a:t>
            </a:r>
            <a:r>
              <a:rPr lang="el-GR" dirty="0"/>
              <a:t>δεσμός</a:t>
            </a:r>
          </a:p>
        </p:txBody>
      </p:sp>
      <p:sp>
        <p:nvSpPr>
          <p:cNvPr id="3" name="Θέση περιεχομένου 2"/>
          <p:cNvSpPr>
            <a:spLocks noGrp="1"/>
          </p:cNvSpPr>
          <p:nvPr>
            <p:ph sz="quarter" idx="1"/>
          </p:nvPr>
        </p:nvSpPr>
        <p:spPr/>
        <p:txBody>
          <a:bodyPr>
            <a:normAutofit fontScale="92500"/>
          </a:bodyPr>
          <a:lstStyle/>
          <a:p>
            <a:pPr algn="just"/>
            <a:r>
              <a:rPr lang="el-GR" dirty="0" smtClean="0"/>
              <a:t>Το παιδί έχει από την αρχή προβλήματα στη συνθήκη με τον ξένο. Μένει κοντά στη μητέρα του και μοιάζει να έχουν άγχος ακόμη κι όταν η μητέρα του είναι παρούσα. Είναι </a:t>
            </a:r>
            <a:r>
              <a:rPr lang="el-GR" dirty="0"/>
              <a:t>υπερβολικά ανήσυχο όταν φεύγει η μητέρα, και όταν επιστρέφει δείχνει την αμφιθυμία του αφενός με το να ζητάει την επαφή μαζί της και αφετέρου με το να αντιστέκεται κλωτσώντας την ή στριγκλίζοντας</a:t>
            </a:r>
            <a:r>
              <a:rPr lang="el-GR" dirty="0" smtClean="0"/>
              <a:t>. Δεν επιστρέφει στο παιχνίδι, αντίθετα την κοιτά στενοχωρημένο</a:t>
            </a:r>
            <a:r>
              <a:rPr lang="el-GR" dirty="0"/>
              <a:t>. Το </a:t>
            </a:r>
            <a:r>
              <a:rPr lang="el-GR" dirty="0" smtClean="0"/>
              <a:t>12% </a:t>
            </a:r>
            <a:r>
              <a:rPr lang="el-GR" dirty="0"/>
              <a:t>των παιδιών μεσοαστικών αμερικανικών οικογενειών εμφανίζει αυτόν τον </a:t>
            </a:r>
            <a:r>
              <a:rPr lang="el-GR" dirty="0" smtClean="0"/>
              <a:t>δεσμό</a:t>
            </a:r>
          </a:p>
          <a:p>
            <a:pPr marL="0" indent="0" algn="just">
              <a:buNone/>
            </a:pPr>
            <a:r>
              <a:rPr lang="en-US" dirty="0">
                <a:hlinkClick r:id="rId2"/>
              </a:rPr>
              <a:t>https://</a:t>
            </a:r>
            <a:r>
              <a:rPr lang="en-US" dirty="0" smtClean="0">
                <a:hlinkClick r:id="rId2"/>
              </a:rPr>
              <a:t>www.youtube.com/watch?v=nGhZtUrpCuc</a:t>
            </a:r>
            <a:r>
              <a:rPr lang="el-GR" dirty="0" smtClean="0"/>
              <a:t> </a:t>
            </a:r>
            <a:endParaRPr lang="en-US" dirty="0"/>
          </a:p>
          <a:p>
            <a:pPr marL="0" indent="0" algn="just">
              <a:buNone/>
            </a:pPr>
            <a:endParaRPr lang="en-US" dirty="0"/>
          </a:p>
          <a:p>
            <a:pPr marL="0" indent="0" algn="just">
              <a:buNone/>
            </a:pPr>
            <a:endParaRPr lang="el-GR" dirty="0"/>
          </a:p>
          <a:p>
            <a:pPr algn="just"/>
            <a:endParaRPr lang="el-GR" dirty="0"/>
          </a:p>
        </p:txBody>
      </p:sp>
    </p:spTree>
    <p:extLst>
      <p:ext uri="{BB962C8B-B14F-4D97-AF65-F5344CB8AC3E}">
        <p14:creationId xmlns:p14="http://schemas.microsoft.com/office/powerpoint/2010/main" val="110045438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Θέμα1">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Θέμα1" id="{E1A6600E-1A78-4414-8234-208440501367}" vid="{22FFFA7B-10A4-4151-B79E-20848DEAEF92}"/>
    </a:ext>
  </a:extLst>
</a:theme>
</file>

<file path=docProps/app.xml><?xml version="1.0" encoding="utf-8"?>
<Properties xmlns="http://schemas.openxmlformats.org/officeDocument/2006/extended-properties" xmlns:vt="http://schemas.openxmlformats.org/officeDocument/2006/docPropsVTypes">
  <Template>Θέμα1</Template>
  <TotalTime>0</TotalTime>
  <Words>1440</Words>
  <Application>Microsoft Office PowerPoint</Application>
  <PresentationFormat>Προβολή στην οθόνη (4:3)</PresentationFormat>
  <Paragraphs>62</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Georgia</vt:lpstr>
      <vt:lpstr>Wingdings</vt:lpstr>
      <vt:lpstr>Wingdings 2</vt:lpstr>
      <vt:lpstr>Θέμα1</vt:lpstr>
      <vt:lpstr>Η θεωρία του δεσμού</vt:lpstr>
      <vt:lpstr>Ανάπτυξη του δεσμού</vt:lpstr>
      <vt:lpstr>Η θεωρία του πρωταρχικού δεσμού</vt:lpstr>
      <vt:lpstr>Φάσεις ανάπτυξης δεσμού (1)</vt:lpstr>
      <vt:lpstr>Φάσεις ανάπτυξης δεσμού (2)</vt:lpstr>
      <vt:lpstr>Η συνθήκη με τον ξένο</vt:lpstr>
      <vt:lpstr>Ασφαλής δεσμός</vt:lpstr>
      <vt:lpstr>Ανασφαλής/ αποφευκτικός δεσμός</vt:lpstr>
      <vt:lpstr>Ανασφαλής/αμφιθυμικός δεσμός</vt:lpstr>
      <vt:lpstr>Αποδιοργανωτικός δεσμός</vt:lpstr>
      <vt:lpstr>Μετέπειτα επιπτώσεις</vt:lpstr>
      <vt:lpstr>Παράγοντες που επηρεάζουν τον ασφαλή δεσμό</vt:lpstr>
      <vt:lpstr>Βιβλιογραφία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θεωρία του δεσμού</dc:title>
  <dc:creator>simos giannoulis</dc:creator>
  <cp:lastModifiedBy>simos giannoulis</cp:lastModifiedBy>
  <cp:revision>2</cp:revision>
  <dcterms:created xsi:type="dcterms:W3CDTF">2022-12-22T16:16:39Z</dcterms:created>
  <dcterms:modified xsi:type="dcterms:W3CDTF">2022-12-22T16:31:12Z</dcterms:modified>
</cp:coreProperties>
</file>