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0" r:id="rId4"/>
    <p:sldId id="269" r:id="rId5"/>
    <p:sldId id="273" r:id="rId6"/>
    <p:sldId id="274" r:id="rId7"/>
    <p:sldId id="282" r:id="rId8"/>
    <p:sldId id="276" r:id="rId9"/>
    <p:sldId id="275" r:id="rId10"/>
    <p:sldId id="277" r:id="rId11"/>
    <p:sldId id="278" r:id="rId12"/>
    <p:sldId id="279" r:id="rId13"/>
    <p:sldId id="281" r:id="rId14"/>
    <p:sldId id="263" r:id="rId15"/>
    <p:sldId id="264" r:id="rId16"/>
    <p:sldId id="265" r:id="rId17"/>
    <p:sldId id="266" r:id="rId18"/>
    <p:sldId id="267" r:id="rId19"/>
    <p:sldId id="268" r:id="rId20"/>
    <p:sldId id="270" r:id="rId21"/>
    <p:sldId id="285" r:id="rId22"/>
    <p:sldId id="287" r:id="rId23"/>
    <p:sldId id="288" r:id="rId24"/>
    <p:sldId id="283" r:id="rId25"/>
    <p:sldId id="284" r:id="rId26"/>
    <p:sldId id="286" r:id="rId27"/>
    <p:sldId id="289" r:id="rId2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01" d="100"/>
          <a:sy n="101" d="100"/>
        </p:scale>
        <p:origin x="126" y="3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27 - Θέση ημερομηνίας"/>
          <p:cNvSpPr>
            <a:spLocks noGrp="1"/>
          </p:cNvSpPr>
          <p:nvPr>
            <p:ph type="dt" sz="half" idx="10"/>
          </p:nvPr>
        </p:nvSpPr>
        <p:spPr/>
        <p:txBody>
          <a:bodyPr/>
          <a:lstStyle/>
          <a:p>
            <a:fld id="{A11B1658-A521-4993-B921-04BA2D6B7641}" type="datetimeFigureOut">
              <a:rPr lang="el-GR" smtClean="0"/>
              <a:pPr/>
              <a:t>7/1/2023</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687DDE4-4556-4BD7-9FE7-1332B39454F3}"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11B1658-A521-4993-B921-04BA2D6B7641}" type="datetimeFigureOut">
              <a:rPr lang="el-GR" smtClean="0"/>
              <a:pPr/>
              <a:t>7/1/2023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687DDE4-4556-4BD7-9FE7-1332B39454F3}"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8687DDE4-4556-4BD7-9FE7-1332B39454F3}"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11B1658-A521-4993-B921-04BA2D6B7641}" type="datetimeFigureOut">
              <a:rPr lang="el-GR" smtClean="0"/>
              <a:pPr/>
              <a:t>7/1/2023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Στυλ κύριου τίτλου</a:t>
            </a:r>
            <a:endParaRPr kumimoji="0" lang="en-US"/>
          </a:p>
        </p:txBody>
      </p:sp>
      <p:sp>
        <p:nvSpPr>
          <p:cNvPr id="4" name="3 - Θέση ημερομηνίας"/>
          <p:cNvSpPr>
            <a:spLocks noGrp="1"/>
          </p:cNvSpPr>
          <p:nvPr>
            <p:ph type="dt" sz="half" idx="10"/>
          </p:nvPr>
        </p:nvSpPr>
        <p:spPr/>
        <p:txBody>
          <a:bodyPr/>
          <a:lstStyle/>
          <a:p>
            <a:fld id="{A11B1658-A521-4993-B921-04BA2D6B7641}" type="datetimeFigureOut">
              <a:rPr lang="el-GR" smtClean="0"/>
              <a:pPr/>
              <a:t>7/1/2023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8687DDE4-4556-4BD7-9FE7-1332B39454F3}"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A11B1658-A521-4993-B921-04BA2D6B7641}" type="datetimeFigureOut">
              <a:rPr lang="el-GR" smtClean="0"/>
              <a:pPr/>
              <a:t>7/1/2023</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687DDE4-4556-4BD7-9FE7-1332B39454F3}"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Στυλ κύριου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A11B1658-A521-4993-B921-04BA2D6B7641}" type="datetimeFigureOut">
              <a:rPr lang="el-GR" smtClean="0"/>
              <a:pPr/>
              <a:t>7/1/2023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687DDE4-4556-4BD7-9FE7-1332B39454F3}"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7" name="6 - Θέση ημερομηνίας"/>
          <p:cNvSpPr>
            <a:spLocks noGrp="1"/>
          </p:cNvSpPr>
          <p:nvPr>
            <p:ph type="dt" sz="half" idx="10"/>
          </p:nvPr>
        </p:nvSpPr>
        <p:spPr/>
        <p:txBody>
          <a:bodyPr/>
          <a:lstStyle/>
          <a:p>
            <a:fld id="{A11B1658-A521-4993-B921-04BA2D6B7641}" type="datetimeFigureOut">
              <a:rPr lang="el-GR" smtClean="0"/>
              <a:pPr/>
              <a:t>7/1/2023</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8687DDE4-4556-4BD7-9FE7-1332B39454F3}"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ημερομηνίας"/>
          <p:cNvSpPr>
            <a:spLocks noGrp="1"/>
          </p:cNvSpPr>
          <p:nvPr>
            <p:ph type="dt" sz="half" idx="10"/>
          </p:nvPr>
        </p:nvSpPr>
        <p:spPr/>
        <p:txBody>
          <a:bodyPr/>
          <a:lstStyle/>
          <a:p>
            <a:fld id="{A11B1658-A521-4993-B921-04BA2D6B7641}" type="datetimeFigureOut">
              <a:rPr lang="el-GR" smtClean="0"/>
              <a:pPr/>
              <a:t>7/1/2023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8687DDE4-4556-4BD7-9FE7-1332B39454F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A11B1658-A521-4993-B921-04BA2D6B7641}" type="datetimeFigureOut">
              <a:rPr lang="el-GR" smtClean="0"/>
              <a:pPr/>
              <a:t>7/1/2023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8687DDE4-4556-4BD7-9FE7-1332B39454F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Στυλ κύριου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687DDE4-4556-4BD7-9FE7-1332B39454F3}"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A11B1658-A521-4993-B921-04BA2D6B7641}" type="datetimeFigureOut">
              <a:rPr lang="el-GR" smtClean="0"/>
              <a:pPr/>
              <a:t>7/1/2023</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8687DDE4-4556-4BD7-9FE7-1332B39454F3}"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Στυλ κύριου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A11B1658-A521-4993-B921-04BA2D6B7641}" type="datetimeFigureOut">
              <a:rPr lang="el-GR" smtClean="0"/>
              <a:pPr/>
              <a:t>7/1/2023</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11B1658-A521-4993-B921-04BA2D6B7641}" type="datetimeFigureOut">
              <a:rPr lang="el-GR" smtClean="0"/>
              <a:pPr/>
              <a:t>7/1/2023</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687DDE4-4556-4BD7-9FE7-1332B39454F3}"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a:spLocks noGrp="1"/>
          </p:cNvSpPr>
          <p:nvPr>
            <p:ph type="body" idx="1"/>
          </p:nvPr>
        </p:nvSpPr>
        <p:spPr/>
        <p:txBody>
          <a:bodyPr/>
          <a:lstStyle/>
          <a:p>
            <a:endParaRPr lang="el-GR" dirty="0"/>
          </a:p>
        </p:txBody>
      </p:sp>
      <p:sp>
        <p:nvSpPr>
          <p:cNvPr id="3" name="Τίτλος 2"/>
          <p:cNvSpPr>
            <a:spLocks noGrp="1"/>
          </p:cNvSpPr>
          <p:nvPr>
            <p:ph type="title"/>
          </p:nvPr>
        </p:nvSpPr>
        <p:spPr/>
        <p:txBody>
          <a:bodyPr/>
          <a:lstStyle/>
          <a:p>
            <a:r>
              <a:rPr lang="el-GR" dirty="0" smtClean="0">
                <a:latin typeface="Calibri Light" panose="020F0302020204030204" pitchFamily="34" charset="0"/>
                <a:cs typeface="Calibri Light" panose="020F0302020204030204" pitchFamily="34" charset="0"/>
              </a:rPr>
              <a:t>Προβλήματα στην εφηβεία</a:t>
            </a:r>
            <a:endParaRPr lang="el-GR"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692920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Calibri Light" panose="020F0302020204030204" pitchFamily="34" charset="0"/>
                <a:cs typeface="Calibri Light" panose="020F0302020204030204" pitchFamily="34" charset="0"/>
              </a:rPr>
              <a:t>Κατάθλιψη </a:t>
            </a:r>
            <a:endParaRPr lang="el-GR" dirty="0">
              <a:latin typeface="Calibri Light" panose="020F0302020204030204" pitchFamily="34" charset="0"/>
              <a:cs typeface="Calibri Light" panose="020F0302020204030204" pitchFamily="34" charset="0"/>
            </a:endParaRPr>
          </a:p>
        </p:txBody>
      </p:sp>
      <p:sp>
        <p:nvSpPr>
          <p:cNvPr id="3" name="Θέση περιεχομένου 2"/>
          <p:cNvSpPr>
            <a:spLocks noGrp="1"/>
          </p:cNvSpPr>
          <p:nvPr>
            <p:ph sz="quarter" idx="1"/>
          </p:nvPr>
        </p:nvSpPr>
        <p:spPr>
          <a:xfrm>
            <a:off x="301752" y="1333500"/>
            <a:ext cx="8503920" cy="5524500"/>
          </a:xfrm>
        </p:spPr>
        <p:txBody>
          <a:bodyPr>
            <a:noAutofit/>
          </a:bodyPr>
          <a:lstStyle/>
          <a:p>
            <a:pPr algn="just">
              <a:buFont typeface="Arial" panose="020B0604020202020204" pitchFamily="34" charset="0"/>
              <a:buChar char="•"/>
            </a:pPr>
            <a:r>
              <a:rPr lang="el-GR" sz="2000" dirty="0">
                <a:latin typeface="Calibri Light" panose="020F0302020204030204" pitchFamily="34" charset="0"/>
                <a:cs typeface="Calibri Light" panose="020F0302020204030204" pitchFamily="34" charset="0"/>
              </a:rPr>
              <a:t>Ο έφηβος καλείται να διαμορφώσει μια ενιαία και σταθερή εικόνα για </a:t>
            </a:r>
            <a:r>
              <a:rPr lang="el-GR" sz="2000" dirty="0" smtClean="0">
                <a:latin typeface="Calibri Light" panose="020F0302020204030204" pitchFamily="34" charset="0"/>
                <a:cs typeface="Calibri Light" panose="020F0302020204030204" pitchFamily="34" charset="0"/>
              </a:rPr>
              <a:t>τον εαυτό </a:t>
            </a:r>
            <a:r>
              <a:rPr lang="el-GR" sz="2000" dirty="0">
                <a:latin typeface="Calibri Light" panose="020F0302020204030204" pitchFamily="34" charset="0"/>
                <a:cs typeface="Calibri Light" panose="020F0302020204030204" pitchFamily="34" charset="0"/>
              </a:rPr>
              <a:t>του ως πρόσωπο και για το ρόλο που θα διαδραματίσει μέσα στην </a:t>
            </a:r>
            <a:r>
              <a:rPr lang="el-GR" sz="2000" dirty="0" smtClean="0">
                <a:latin typeface="Calibri Light" panose="020F0302020204030204" pitchFamily="34" charset="0"/>
                <a:cs typeface="Calibri Light" panose="020F0302020204030204" pitchFamily="34" charset="0"/>
              </a:rPr>
              <a:t>κοινωνία. Μια ταχέως αναπτυσσόμενη κοινωνία </a:t>
            </a:r>
            <a:r>
              <a:rPr lang="el-GR" sz="2000" dirty="0">
                <a:latin typeface="Calibri Light" panose="020F0302020204030204" pitchFamily="34" charset="0"/>
                <a:cs typeface="Calibri Light" panose="020F0302020204030204" pitchFamily="34" charset="0"/>
              </a:rPr>
              <a:t>συνεπάγεται για τον έφηβο αυξημένη συναισθηματική ένταση, άγχος </a:t>
            </a:r>
            <a:r>
              <a:rPr lang="el-GR" sz="2000" dirty="0" smtClean="0">
                <a:latin typeface="Calibri Light" panose="020F0302020204030204" pitchFamily="34" charset="0"/>
                <a:cs typeface="Calibri Light" panose="020F0302020204030204" pitchFamily="34" charset="0"/>
              </a:rPr>
              <a:t>και εσωτερικές </a:t>
            </a:r>
            <a:r>
              <a:rPr lang="el-GR" sz="2000" dirty="0">
                <a:latin typeface="Calibri Light" panose="020F0302020204030204" pitchFamily="34" charset="0"/>
                <a:cs typeface="Calibri Light" panose="020F0302020204030204" pitchFamily="34" charset="0"/>
              </a:rPr>
              <a:t>συγκρούσεις που συχνά συνοδεύονται από αντιλήψεις </a:t>
            </a:r>
            <a:r>
              <a:rPr lang="el-GR" sz="2000" dirty="0" smtClean="0">
                <a:latin typeface="Calibri Light" panose="020F0302020204030204" pitchFamily="34" charset="0"/>
                <a:cs typeface="Calibri Light" panose="020F0302020204030204" pitchFamily="34" charset="0"/>
              </a:rPr>
              <a:t>προσωπικής ανασφάλειας</a:t>
            </a:r>
            <a:r>
              <a:rPr lang="el-GR" sz="2000" dirty="0">
                <a:latin typeface="Calibri Light" panose="020F0302020204030204" pitchFamily="34" charset="0"/>
                <a:cs typeface="Calibri Light" panose="020F0302020204030204" pitchFamily="34" charset="0"/>
              </a:rPr>
              <a:t>, αβεβαιότητας και ανεπαρκούς ικανότητας. Η ανικανότητα επιρροής του εφήβου σε γεγονότα και συνθήκες </a:t>
            </a:r>
            <a:r>
              <a:rPr lang="el-GR" sz="2000" dirty="0" smtClean="0">
                <a:latin typeface="Calibri Light" panose="020F0302020204030204" pitchFamily="34" charset="0"/>
                <a:cs typeface="Calibri Light" panose="020F0302020204030204" pitchFamily="34" charset="0"/>
              </a:rPr>
              <a:t>που επηρεάζουν </a:t>
            </a:r>
            <a:r>
              <a:rPr lang="el-GR" sz="2000" dirty="0">
                <a:latin typeface="Calibri Light" panose="020F0302020204030204" pitchFamily="34" charset="0"/>
                <a:cs typeface="Calibri Light" panose="020F0302020204030204" pitchFamily="34" charset="0"/>
              </a:rPr>
              <a:t>σημαντικά τη ζωή του, μπορεί να εγείρει, εκτός από το </a:t>
            </a:r>
            <a:r>
              <a:rPr lang="el-GR" sz="2000" dirty="0" smtClean="0">
                <a:latin typeface="Calibri Light" panose="020F0302020204030204" pitchFamily="34" charset="0"/>
                <a:cs typeface="Calibri Light" panose="020F0302020204030204" pitchFamily="34" charset="0"/>
              </a:rPr>
              <a:t>άγχος, συναισθήματα </a:t>
            </a:r>
            <a:r>
              <a:rPr lang="el-GR" sz="2000" dirty="0">
                <a:latin typeface="Calibri Light" panose="020F0302020204030204" pitchFamily="34" charset="0"/>
                <a:cs typeface="Calibri Light" panose="020F0302020204030204" pitchFamily="34" charset="0"/>
              </a:rPr>
              <a:t>ματαιότητας, απελπισίας, ανασφάλειας και αδυναμίας αντίδρασης, </a:t>
            </a:r>
            <a:r>
              <a:rPr lang="el-GR" sz="2000" dirty="0" smtClean="0">
                <a:latin typeface="Calibri Light" panose="020F0302020204030204" pitchFamily="34" charset="0"/>
                <a:cs typeface="Calibri Light" panose="020F0302020204030204" pitchFamily="34" charset="0"/>
              </a:rPr>
              <a:t>τα οποία </a:t>
            </a:r>
            <a:r>
              <a:rPr lang="el-GR" sz="2000" dirty="0">
                <a:latin typeface="Calibri Light" panose="020F0302020204030204" pitchFamily="34" charset="0"/>
                <a:cs typeface="Calibri Light" panose="020F0302020204030204" pitchFamily="34" charset="0"/>
              </a:rPr>
              <a:t>με τη σειρά τους επηρεάζουν την ψυχική υγεία των </a:t>
            </a:r>
            <a:r>
              <a:rPr lang="el-GR" sz="2000" dirty="0" smtClean="0">
                <a:latin typeface="Calibri Light" panose="020F0302020204030204" pitchFamily="34" charset="0"/>
                <a:cs typeface="Calibri Light" panose="020F0302020204030204" pitchFamily="34" charset="0"/>
              </a:rPr>
              <a:t>εφήβων</a:t>
            </a:r>
            <a:endParaRPr lang="el-GR" sz="2000" dirty="0">
              <a:latin typeface="Calibri Light" panose="020F0302020204030204" pitchFamily="34" charset="0"/>
              <a:cs typeface="Calibri Light" panose="020F0302020204030204" pitchFamily="34" charset="0"/>
            </a:endParaRPr>
          </a:p>
          <a:p>
            <a:pPr algn="just"/>
            <a:r>
              <a:rPr lang="el-GR" sz="2000" dirty="0" smtClean="0">
                <a:latin typeface="Calibri Light" panose="020F0302020204030204" pitchFamily="34" charset="0"/>
                <a:cs typeface="Calibri Light" panose="020F0302020204030204" pitchFamily="34" charset="0"/>
              </a:rPr>
              <a:t>Το </a:t>
            </a:r>
            <a:r>
              <a:rPr lang="el-GR" sz="2000" dirty="0">
                <a:latin typeface="Calibri Light" panose="020F0302020204030204" pitchFamily="34" charset="0"/>
                <a:cs typeface="Calibri Light" panose="020F0302020204030204" pitchFamily="34" charset="0"/>
              </a:rPr>
              <a:t>καταθλιπτικό άτομο εμφανίζει αρνητική θεώρηση του εαυτού, </a:t>
            </a:r>
            <a:r>
              <a:rPr lang="el-GR" sz="2000" dirty="0" smtClean="0">
                <a:latin typeface="Calibri Light" panose="020F0302020204030204" pitchFamily="34" charset="0"/>
                <a:cs typeface="Calibri Light" panose="020F0302020204030204" pitchFamily="34" charset="0"/>
              </a:rPr>
              <a:t>αρνητική ερμηνεία </a:t>
            </a:r>
            <a:r>
              <a:rPr lang="el-GR" sz="2000" dirty="0">
                <a:latin typeface="Calibri Light" panose="020F0302020204030204" pitchFamily="34" charset="0"/>
                <a:cs typeface="Calibri Light" panose="020F0302020204030204" pitchFamily="34" charset="0"/>
              </a:rPr>
              <a:t>των προσωπικών εμπειριών και αρνητική θεώρηση του μέλλοντος. </a:t>
            </a:r>
            <a:r>
              <a:rPr lang="el-GR" sz="2000" dirty="0" smtClean="0">
                <a:latin typeface="Calibri Light" panose="020F0302020204030204" pitchFamily="34" charset="0"/>
                <a:cs typeface="Calibri Light" panose="020F0302020204030204" pitchFamily="34" charset="0"/>
              </a:rPr>
              <a:t>Ο αρνητισμός </a:t>
            </a:r>
            <a:r>
              <a:rPr lang="el-GR" sz="2000" dirty="0">
                <a:latin typeface="Calibri Light" panose="020F0302020204030204" pitchFamily="34" charset="0"/>
                <a:cs typeface="Calibri Light" panose="020F0302020204030204" pitchFamily="34" charset="0"/>
              </a:rPr>
              <a:t>αυτός επηρεάζει επιπλέον </a:t>
            </a:r>
            <a:r>
              <a:rPr lang="el-GR" sz="2000" dirty="0" smtClean="0">
                <a:latin typeface="Calibri Light" panose="020F0302020204030204" pitchFamily="34" charset="0"/>
                <a:cs typeface="Calibri Light" panose="020F0302020204030204" pitchFamily="34" charset="0"/>
              </a:rPr>
              <a:t>την αυτοεκτίμηση</a:t>
            </a:r>
            <a:r>
              <a:rPr lang="el-GR" sz="2000" dirty="0">
                <a:latin typeface="Calibri Light" panose="020F0302020204030204" pitchFamily="34" charset="0"/>
                <a:cs typeface="Calibri Light" panose="020F0302020204030204" pitchFamily="34" charset="0"/>
              </a:rPr>
              <a:t>, την απόδοση αιτίων, </a:t>
            </a:r>
            <a:r>
              <a:rPr lang="el-GR" sz="2000" dirty="0" smtClean="0">
                <a:latin typeface="Calibri Light" panose="020F0302020204030204" pitchFamily="34" charset="0"/>
                <a:cs typeface="Calibri Light" panose="020F0302020204030204" pitchFamily="34" charset="0"/>
              </a:rPr>
              <a:t>τις προσδοκίες </a:t>
            </a:r>
            <a:r>
              <a:rPr lang="el-GR" sz="2000" dirty="0">
                <a:latin typeface="Calibri Light" panose="020F0302020204030204" pitchFamily="34" charset="0"/>
                <a:cs typeface="Calibri Light" panose="020F0302020204030204" pitchFamily="34" charset="0"/>
              </a:rPr>
              <a:t>και την ανάκληση των εμπειριών και εκδηλώνεται με </a:t>
            </a:r>
            <a:r>
              <a:rPr lang="el-GR" sz="2000" dirty="0" smtClean="0">
                <a:latin typeface="Calibri Light" panose="020F0302020204030204" pitchFamily="34" charset="0"/>
                <a:cs typeface="Calibri Light" panose="020F0302020204030204" pitchFamily="34" charset="0"/>
              </a:rPr>
              <a:t>αυστηρή αυτοκριτική </a:t>
            </a:r>
            <a:r>
              <a:rPr lang="el-GR" sz="2000" dirty="0">
                <a:latin typeface="Calibri Light" panose="020F0302020204030204" pitchFamily="34" charset="0"/>
                <a:cs typeface="Calibri Light" panose="020F0302020204030204" pitchFamily="34" charset="0"/>
              </a:rPr>
              <a:t>και </a:t>
            </a:r>
            <a:r>
              <a:rPr lang="el-GR" sz="2000" dirty="0" err="1">
                <a:latin typeface="Calibri Light" panose="020F0302020204030204" pitchFamily="34" charset="0"/>
                <a:cs typeface="Calibri Light" panose="020F0302020204030204" pitchFamily="34" charset="0"/>
              </a:rPr>
              <a:t>αυτομομφή</a:t>
            </a:r>
            <a:r>
              <a:rPr lang="el-GR" sz="2000" dirty="0">
                <a:latin typeface="Calibri Light" panose="020F0302020204030204" pitchFamily="34" charset="0"/>
                <a:cs typeface="Calibri Light" panose="020F0302020204030204" pitchFamily="34" charset="0"/>
              </a:rPr>
              <a:t>, αρνητικές προβλέψεις για το μέλλον, αρνητική </a:t>
            </a:r>
            <a:r>
              <a:rPr lang="el-GR" sz="2000" dirty="0" smtClean="0">
                <a:latin typeface="Calibri Light" panose="020F0302020204030204" pitchFamily="34" charset="0"/>
                <a:cs typeface="Calibri Light" panose="020F0302020204030204" pitchFamily="34" charset="0"/>
              </a:rPr>
              <a:t>ερμηνεία των </a:t>
            </a:r>
            <a:r>
              <a:rPr lang="el-GR" sz="2000" dirty="0">
                <a:latin typeface="Calibri Light" panose="020F0302020204030204" pitchFamily="34" charset="0"/>
                <a:cs typeface="Calibri Light" panose="020F0302020204030204" pitchFamily="34" charset="0"/>
              </a:rPr>
              <a:t>εμπειριών, εμμονή σε δυσάρεστες αναμνήσεις και χαμηλή αυτοεκτίμηση.</a:t>
            </a:r>
          </a:p>
        </p:txBody>
      </p:sp>
    </p:spTree>
    <p:extLst>
      <p:ext uri="{BB962C8B-B14F-4D97-AF65-F5344CB8AC3E}">
        <p14:creationId xmlns:p14="http://schemas.microsoft.com/office/powerpoint/2010/main" val="3703495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Calibri Light" panose="020F0302020204030204" pitchFamily="34" charset="0"/>
                <a:cs typeface="Calibri Light" panose="020F0302020204030204" pitchFamily="34" charset="0"/>
              </a:rPr>
              <a:t>Συμπτώματα </a:t>
            </a:r>
            <a:endParaRPr lang="el-GR" dirty="0">
              <a:latin typeface="Calibri Light" panose="020F0302020204030204" pitchFamily="34" charset="0"/>
              <a:cs typeface="Calibri Light" panose="020F0302020204030204" pitchFamily="34" charset="0"/>
            </a:endParaRPr>
          </a:p>
        </p:txBody>
      </p:sp>
      <p:sp>
        <p:nvSpPr>
          <p:cNvPr id="3" name="Θέση περιεχομένου 2"/>
          <p:cNvSpPr>
            <a:spLocks noGrp="1"/>
          </p:cNvSpPr>
          <p:nvPr>
            <p:ph sz="quarter" idx="1"/>
          </p:nvPr>
        </p:nvSpPr>
        <p:spPr>
          <a:xfrm>
            <a:off x="301752" y="1527047"/>
            <a:ext cx="8503920" cy="4902327"/>
          </a:xfrm>
        </p:spPr>
        <p:txBody>
          <a:bodyPr>
            <a:normAutofit fontScale="85000" lnSpcReduction="20000"/>
          </a:bodyPr>
          <a:lstStyle/>
          <a:p>
            <a:pPr marL="0" indent="0" algn="just">
              <a:buNone/>
            </a:pPr>
            <a:r>
              <a:rPr lang="el-GR" dirty="0">
                <a:latin typeface="Calibri Light" panose="020F0302020204030204" pitchFamily="34" charset="0"/>
                <a:cs typeface="Calibri Light" panose="020F0302020204030204" pitchFamily="34" charset="0"/>
              </a:rPr>
              <a:t>Η κατάθλιψη ορίζεται κυρίως από τα συμπτώματά της </a:t>
            </a:r>
            <a:r>
              <a:rPr lang="el-GR" dirty="0" smtClean="0">
                <a:latin typeface="Calibri Light" panose="020F0302020204030204" pitchFamily="34" charset="0"/>
                <a:cs typeface="Calibri Light" panose="020F0302020204030204" pitchFamily="34" charset="0"/>
              </a:rPr>
              <a:t>που είναι </a:t>
            </a:r>
            <a:r>
              <a:rPr lang="el-GR" dirty="0">
                <a:latin typeface="Calibri Light" panose="020F0302020204030204" pitchFamily="34" charset="0"/>
                <a:cs typeface="Calibri Light" panose="020F0302020204030204" pitchFamily="34" charset="0"/>
              </a:rPr>
              <a:t>ποικίλα και εκδηλώνονται, τόσο με τρόπο ψυχολογικό, όσο και με </a:t>
            </a:r>
            <a:r>
              <a:rPr lang="el-GR" dirty="0" smtClean="0">
                <a:latin typeface="Calibri Light" panose="020F0302020204030204" pitchFamily="34" charset="0"/>
                <a:cs typeface="Calibri Light" panose="020F0302020204030204" pitchFamily="34" charset="0"/>
              </a:rPr>
              <a:t>τρόπο οργανικό. </a:t>
            </a:r>
            <a:r>
              <a:rPr lang="el-GR" dirty="0">
                <a:latin typeface="Calibri Light" panose="020F0302020204030204" pitchFamily="34" charset="0"/>
                <a:cs typeface="Calibri Light" panose="020F0302020204030204" pitchFamily="34" charset="0"/>
              </a:rPr>
              <a:t>Τα συμπτώματα της κατάθλιψης, όπως έχουν καταχωρηθεί στη </a:t>
            </a:r>
            <a:r>
              <a:rPr lang="el-GR" dirty="0" smtClean="0">
                <a:latin typeface="Calibri Light" panose="020F0302020204030204" pitchFamily="34" charset="0"/>
                <a:cs typeface="Calibri Light" panose="020F0302020204030204" pitchFamily="34" charset="0"/>
              </a:rPr>
              <a:t>διεθνή βιβλιογραφία</a:t>
            </a:r>
            <a:r>
              <a:rPr lang="el-GR" dirty="0">
                <a:latin typeface="Calibri Light" panose="020F0302020204030204" pitchFamily="34" charset="0"/>
                <a:cs typeface="Calibri Light" panose="020F0302020204030204" pitchFamily="34" charset="0"/>
              </a:rPr>
              <a:t>, εκτείνονται σχεδόν σε όλους τους τομείς της </a:t>
            </a:r>
            <a:r>
              <a:rPr lang="el-GR" dirty="0" smtClean="0">
                <a:latin typeface="Calibri Light" panose="020F0302020204030204" pitchFamily="34" charset="0"/>
                <a:cs typeface="Calibri Light" panose="020F0302020204030204" pitchFamily="34" charset="0"/>
              </a:rPr>
              <a:t>ανθρώπινης δραστηριότητας </a:t>
            </a:r>
            <a:r>
              <a:rPr lang="el-GR" dirty="0">
                <a:latin typeface="Calibri Light" panose="020F0302020204030204" pitchFamily="34" charset="0"/>
                <a:cs typeface="Calibri Light" panose="020F0302020204030204" pitchFamily="34" charset="0"/>
              </a:rPr>
              <a:t>και περιλαμβάνουν: λύπη, θλίψη, ευερεθιστικότητα, </a:t>
            </a:r>
            <a:r>
              <a:rPr lang="el-GR" dirty="0" smtClean="0">
                <a:latin typeface="Calibri Light" panose="020F0302020204030204" pitchFamily="34" charset="0"/>
                <a:cs typeface="Calibri Light" panose="020F0302020204030204" pitchFamily="34" charset="0"/>
              </a:rPr>
              <a:t>άγχος, εχθρότητα</a:t>
            </a:r>
            <a:r>
              <a:rPr lang="el-GR" dirty="0">
                <a:latin typeface="Calibri Light" panose="020F0302020204030204" pitchFamily="34" charset="0"/>
                <a:cs typeface="Calibri Light" panose="020F0302020204030204" pitchFamily="34" charset="0"/>
              </a:rPr>
              <a:t>, ενοχές, θυμό, εκνευρισμός, ψυχοκινητική επιβράδυνση, αργή ομιλία </a:t>
            </a:r>
            <a:r>
              <a:rPr lang="el-GR" dirty="0" smtClean="0">
                <a:latin typeface="Calibri Light" panose="020F0302020204030204" pitchFamily="34" charset="0"/>
                <a:cs typeface="Calibri Light" panose="020F0302020204030204" pitchFamily="34" charset="0"/>
              </a:rPr>
              <a:t>και σκέψη, κλάμα, απόπειρες αυτοκτονίας, σκέψεις αναξιότητας, ανημποριάς, απαισιοδοξία</a:t>
            </a:r>
            <a:r>
              <a:rPr lang="el-GR" dirty="0">
                <a:latin typeface="Calibri Light" panose="020F0302020204030204" pitchFamily="34" charset="0"/>
                <a:cs typeface="Calibri Light" panose="020F0302020204030204" pitchFamily="34" charset="0"/>
              </a:rPr>
              <a:t>, απελπισία, σκέψεις θανάτου, αδυναμία συγκέντρωσης, </a:t>
            </a:r>
            <a:r>
              <a:rPr lang="el-GR" dirty="0" smtClean="0">
                <a:latin typeface="Calibri Light" panose="020F0302020204030204" pitchFamily="34" charset="0"/>
                <a:cs typeface="Calibri Light" panose="020F0302020204030204" pitchFamily="34" charset="0"/>
              </a:rPr>
              <a:t>μειωμένη ικανότητα </a:t>
            </a:r>
            <a:r>
              <a:rPr lang="el-GR" dirty="0">
                <a:latin typeface="Calibri Light" panose="020F0302020204030204" pitchFamily="34" charset="0"/>
                <a:cs typeface="Calibri Light" panose="020F0302020204030204" pitchFamily="34" charset="0"/>
              </a:rPr>
              <a:t>σκέψης, απώλεια ευχαρίστησης, διαταραχές ύπνου, απώλεια ενέργειας </a:t>
            </a:r>
            <a:r>
              <a:rPr lang="el-GR" dirty="0" smtClean="0">
                <a:latin typeface="Calibri Light" panose="020F0302020204030204" pitchFamily="34" charset="0"/>
                <a:cs typeface="Calibri Light" panose="020F0302020204030204" pitchFamily="34" charset="0"/>
              </a:rPr>
              <a:t>και εξάντληση</a:t>
            </a:r>
            <a:r>
              <a:rPr lang="el-GR" dirty="0">
                <a:latin typeface="Calibri Light" panose="020F0302020204030204" pitchFamily="34" charset="0"/>
                <a:cs typeface="Calibri Light" panose="020F0302020204030204" pitchFamily="34" charset="0"/>
              </a:rPr>
              <a:t>, απώλεια όρεξης, απώλεια ενδιαφέροντος. Έτσι, στους εφήβους μπορεί επιπλέον να έχουμε πτώση της σχολικής </a:t>
            </a:r>
            <a:r>
              <a:rPr lang="el-GR" dirty="0" smtClean="0">
                <a:latin typeface="Calibri Light" panose="020F0302020204030204" pitchFamily="34" charset="0"/>
                <a:cs typeface="Calibri Light" panose="020F0302020204030204" pitchFamily="34" charset="0"/>
              </a:rPr>
              <a:t>επίδοσης, εγκατάλειψη </a:t>
            </a:r>
            <a:r>
              <a:rPr lang="el-GR" dirty="0">
                <a:latin typeface="Calibri Light" panose="020F0302020204030204" pitchFamily="34" charset="0"/>
                <a:cs typeface="Calibri Light" panose="020F0302020204030204" pitchFamily="34" charset="0"/>
              </a:rPr>
              <a:t>σπουδών, απάθεια, μη ασφαλείς σεξουαλικές πρακτικές, καθώς </a:t>
            </a:r>
            <a:r>
              <a:rPr lang="el-GR" dirty="0" smtClean="0">
                <a:latin typeface="Calibri Light" panose="020F0302020204030204" pitchFamily="34" charset="0"/>
                <a:cs typeface="Calibri Light" panose="020F0302020204030204" pitchFamily="34" charset="0"/>
              </a:rPr>
              <a:t>και παραβατική </a:t>
            </a:r>
            <a:r>
              <a:rPr lang="el-GR" dirty="0">
                <a:latin typeface="Calibri Light" panose="020F0302020204030204" pitchFamily="34" charset="0"/>
                <a:cs typeface="Calibri Light" panose="020F0302020204030204" pitchFamily="34" charset="0"/>
              </a:rPr>
              <a:t>και αντικοινωνική συμπεριφορά, όπως είναι η χρήση </a:t>
            </a:r>
            <a:r>
              <a:rPr lang="el-GR" dirty="0" smtClean="0">
                <a:latin typeface="Calibri Light" panose="020F0302020204030204" pitchFamily="34" charset="0"/>
                <a:cs typeface="Calibri Light" panose="020F0302020204030204" pitchFamily="34" charset="0"/>
              </a:rPr>
              <a:t>ψυχοτρόπων ουσιών </a:t>
            </a:r>
            <a:r>
              <a:rPr lang="el-GR" dirty="0">
                <a:latin typeface="Calibri Light" panose="020F0302020204030204" pitchFamily="34" charset="0"/>
                <a:cs typeface="Calibri Light" panose="020F0302020204030204" pitchFamily="34" charset="0"/>
              </a:rPr>
              <a:t>και η </a:t>
            </a:r>
            <a:r>
              <a:rPr lang="el-GR" dirty="0" smtClean="0">
                <a:latin typeface="Calibri Light" panose="020F0302020204030204" pitchFamily="34" charset="0"/>
                <a:cs typeface="Calibri Light" panose="020F0302020204030204" pitchFamily="34" charset="0"/>
              </a:rPr>
              <a:t>επιθετικότητα.</a:t>
            </a:r>
            <a:endParaRPr lang="el-GR"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795492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a:xfrm>
            <a:off x="301752" y="1527048"/>
            <a:ext cx="8503920" cy="4873752"/>
          </a:xfrm>
        </p:spPr>
        <p:txBody>
          <a:bodyPr>
            <a:normAutofit fontScale="92500" lnSpcReduction="10000"/>
          </a:bodyPr>
          <a:lstStyle/>
          <a:p>
            <a:pPr algn="just"/>
            <a:r>
              <a:rPr lang="el-GR" dirty="0">
                <a:latin typeface="Calibri Light" panose="020F0302020204030204" pitchFamily="34" charset="0"/>
                <a:cs typeface="Calibri Light" panose="020F0302020204030204" pitchFamily="34" charset="0"/>
              </a:rPr>
              <a:t>Η κατάθλιψη μπορεί να καλύπτεται στην εφηβεία και έτσι να μη γίνει </a:t>
            </a:r>
            <a:r>
              <a:rPr lang="el-GR" dirty="0" smtClean="0">
                <a:latin typeface="Calibri Light" panose="020F0302020204030204" pitchFamily="34" charset="0"/>
                <a:cs typeface="Calibri Light" panose="020F0302020204030204" pitchFamily="34" charset="0"/>
              </a:rPr>
              <a:t>εύκολα αντιληπτή.</a:t>
            </a:r>
          </a:p>
          <a:p>
            <a:pPr algn="just"/>
            <a:r>
              <a:rPr lang="el-GR" dirty="0">
                <a:latin typeface="Calibri Light" panose="020F0302020204030204" pitchFamily="34" charset="0"/>
                <a:cs typeface="Calibri Light" panose="020F0302020204030204" pitchFamily="34" charset="0"/>
              </a:rPr>
              <a:t>H συχνή εμφάνιση και η έντονη παραμονή αυτών των συμπτωμάτων, </a:t>
            </a:r>
            <a:r>
              <a:rPr lang="el-GR" dirty="0" smtClean="0">
                <a:latin typeface="Calibri Light" panose="020F0302020204030204" pitchFamily="34" charset="0"/>
                <a:cs typeface="Calibri Light" panose="020F0302020204030204" pitchFamily="34" charset="0"/>
              </a:rPr>
              <a:t>η δυσχέρεια </a:t>
            </a:r>
            <a:r>
              <a:rPr lang="el-GR" dirty="0">
                <a:latin typeface="Calibri Light" panose="020F0302020204030204" pitchFamily="34" charset="0"/>
                <a:cs typeface="Calibri Light" panose="020F0302020204030204" pitchFamily="34" charset="0"/>
              </a:rPr>
              <a:t>της εξέλιξης του εφήβου προς την ωριμότητα, η παρεμπόδιση </a:t>
            </a:r>
            <a:r>
              <a:rPr lang="el-GR" dirty="0" smtClean="0">
                <a:latin typeface="Calibri Light" panose="020F0302020204030204" pitchFamily="34" charset="0"/>
                <a:cs typeface="Calibri Light" panose="020F0302020204030204" pitchFamily="34" charset="0"/>
              </a:rPr>
              <a:t>των σχέσεων </a:t>
            </a:r>
            <a:r>
              <a:rPr lang="el-GR" dirty="0">
                <a:latin typeface="Calibri Light" panose="020F0302020204030204" pitchFamily="34" charset="0"/>
                <a:cs typeface="Calibri Light" panose="020F0302020204030204" pitchFamily="34" charset="0"/>
              </a:rPr>
              <a:t>του με τους συνομηλίκους και τους ενήλικες, οι αρνητικές επιπτώσεις </a:t>
            </a:r>
            <a:r>
              <a:rPr lang="el-GR" dirty="0" smtClean="0">
                <a:latin typeface="Calibri Light" panose="020F0302020204030204" pitchFamily="34" charset="0"/>
                <a:cs typeface="Calibri Light" panose="020F0302020204030204" pitchFamily="34" charset="0"/>
              </a:rPr>
              <a:t>της συμπεριφοράς </a:t>
            </a:r>
            <a:r>
              <a:rPr lang="el-GR" dirty="0">
                <a:latin typeface="Calibri Light" panose="020F0302020204030204" pitchFamily="34" charset="0"/>
                <a:cs typeface="Calibri Light" panose="020F0302020204030204" pitchFamily="34" charset="0"/>
              </a:rPr>
              <a:t>του προς τους άλλους, μαρτυρούν την εφηβική κατάθλιψη. </a:t>
            </a:r>
            <a:r>
              <a:rPr lang="el-GR" dirty="0" smtClean="0">
                <a:latin typeface="Calibri Light" panose="020F0302020204030204" pitchFamily="34" charset="0"/>
                <a:cs typeface="Calibri Light" panose="020F0302020204030204" pitchFamily="34" charset="0"/>
              </a:rPr>
              <a:t>Πολλές φορές </a:t>
            </a:r>
            <a:r>
              <a:rPr lang="el-GR" dirty="0">
                <a:latin typeface="Calibri Light" panose="020F0302020204030204" pitchFamily="34" charset="0"/>
                <a:cs typeface="Calibri Light" panose="020F0302020204030204" pitchFamily="34" charset="0"/>
              </a:rPr>
              <a:t>οι υψηλοί στόχοι που οι έφηβοι θέτουν για τον εαυτό τους και τα </a:t>
            </a:r>
            <a:r>
              <a:rPr lang="el-GR" dirty="0" smtClean="0">
                <a:latin typeface="Calibri Light" panose="020F0302020204030204" pitchFamily="34" charset="0"/>
                <a:cs typeface="Calibri Light" panose="020F0302020204030204" pitchFamily="34" charset="0"/>
              </a:rPr>
              <a:t>υψηλά κριτήρια </a:t>
            </a:r>
            <a:r>
              <a:rPr lang="el-GR" dirty="0">
                <a:latin typeface="Calibri Light" panose="020F0302020204030204" pitchFamily="34" charset="0"/>
                <a:cs typeface="Calibri Light" panose="020F0302020204030204" pitchFamily="34" charset="0"/>
              </a:rPr>
              <a:t>αυτοεκτίμησης, δυσκολεύουν τη ζωή τους, καθώς οι ίδιοι προβαίνουν </a:t>
            </a:r>
            <a:r>
              <a:rPr lang="el-GR" dirty="0" smtClean="0">
                <a:latin typeface="Calibri Light" panose="020F0302020204030204" pitchFamily="34" charset="0"/>
                <a:cs typeface="Calibri Light" panose="020F0302020204030204" pitchFamily="34" charset="0"/>
              </a:rPr>
              <a:t>σε πολύ </a:t>
            </a:r>
            <a:r>
              <a:rPr lang="el-GR" dirty="0">
                <a:latin typeface="Calibri Light" panose="020F0302020204030204" pitchFamily="34" charset="0"/>
                <a:cs typeface="Calibri Light" panose="020F0302020204030204" pitchFamily="34" charset="0"/>
              </a:rPr>
              <a:t>αυστηρή αυτοκριτική και δημιουργούν μεγάλη απόσταση ανάμεσα </a:t>
            </a:r>
            <a:r>
              <a:rPr lang="el-GR" dirty="0" smtClean="0">
                <a:latin typeface="Calibri Light" panose="020F0302020204030204" pitchFamily="34" charset="0"/>
                <a:cs typeface="Calibri Light" panose="020F0302020204030204" pitchFamily="34" charset="0"/>
              </a:rPr>
              <a:t>στην πραγματική </a:t>
            </a:r>
            <a:r>
              <a:rPr lang="el-GR" dirty="0">
                <a:latin typeface="Calibri Light" panose="020F0302020204030204" pitchFamily="34" charset="0"/>
                <a:cs typeface="Calibri Light" panose="020F0302020204030204" pitchFamily="34" charset="0"/>
              </a:rPr>
              <a:t>και ιδεώδη εικόνα του εαυτού τους. </a:t>
            </a:r>
          </a:p>
        </p:txBody>
      </p:sp>
    </p:spTree>
    <p:extLst>
      <p:ext uri="{BB962C8B-B14F-4D97-AF65-F5344CB8AC3E}">
        <p14:creationId xmlns:p14="http://schemas.microsoft.com/office/powerpoint/2010/main" val="11147360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a:spLocks noGrp="1"/>
          </p:cNvSpPr>
          <p:nvPr>
            <p:ph type="body" idx="1"/>
          </p:nvPr>
        </p:nvSpPr>
        <p:spPr/>
        <p:txBody>
          <a:bodyPr/>
          <a:lstStyle/>
          <a:p>
            <a:r>
              <a:rPr lang="el-GR" dirty="0" smtClean="0">
                <a:latin typeface="Calibri Light" panose="020F0302020204030204" pitchFamily="34" charset="0"/>
                <a:cs typeface="Calibri Light" panose="020F0302020204030204" pitchFamily="34" charset="0"/>
              </a:rPr>
              <a:t>Ατομικό επίπεδο</a:t>
            </a:r>
            <a:endParaRPr lang="el-GR" dirty="0">
              <a:latin typeface="Calibri Light" panose="020F0302020204030204" pitchFamily="34" charset="0"/>
              <a:cs typeface="Calibri Light" panose="020F0302020204030204" pitchFamily="34" charset="0"/>
            </a:endParaRPr>
          </a:p>
        </p:txBody>
      </p:sp>
      <p:sp>
        <p:nvSpPr>
          <p:cNvPr id="3" name="Θέση κειμένου 2"/>
          <p:cNvSpPr>
            <a:spLocks noGrp="1"/>
          </p:cNvSpPr>
          <p:nvPr>
            <p:ph type="body" sz="half" idx="3"/>
          </p:nvPr>
        </p:nvSpPr>
        <p:spPr/>
        <p:txBody>
          <a:bodyPr/>
          <a:lstStyle/>
          <a:p>
            <a:r>
              <a:rPr lang="el-GR" dirty="0" smtClean="0">
                <a:latin typeface="Calibri Light" panose="020F0302020204030204" pitchFamily="34" charset="0"/>
                <a:cs typeface="Calibri Light" panose="020F0302020204030204" pitchFamily="34" charset="0"/>
              </a:rPr>
              <a:t>Κοινωνικό επίπεδο</a:t>
            </a:r>
            <a:endParaRPr lang="el-GR" dirty="0">
              <a:latin typeface="Calibri Light" panose="020F0302020204030204" pitchFamily="34" charset="0"/>
              <a:cs typeface="Calibri Light" panose="020F0302020204030204" pitchFamily="34" charset="0"/>
            </a:endParaRPr>
          </a:p>
        </p:txBody>
      </p:sp>
      <p:sp>
        <p:nvSpPr>
          <p:cNvPr id="4" name="Θέση περιεχομένου 3"/>
          <p:cNvSpPr>
            <a:spLocks noGrp="1"/>
          </p:cNvSpPr>
          <p:nvPr>
            <p:ph sz="quarter" idx="2"/>
          </p:nvPr>
        </p:nvSpPr>
        <p:spPr>
          <a:xfrm>
            <a:off x="301751" y="2471383"/>
            <a:ext cx="4203573" cy="3818404"/>
          </a:xfrm>
        </p:spPr>
        <p:txBody>
          <a:bodyPr/>
          <a:lstStyle/>
          <a:p>
            <a:r>
              <a:rPr lang="el-GR" dirty="0" smtClean="0">
                <a:latin typeface="Calibri Light" panose="020F0302020204030204" pitchFamily="34" charset="0"/>
                <a:cs typeface="Calibri Light" panose="020F0302020204030204" pitchFamily="34" charset="0"/>
              </a:rPr>
              <a:t>Η ιδιοσυγκρασία, η χαμηλή </a:t>
            </a:r>
            <a:r>
              <a:rPr lang="el-GR" dirty="0">
                <a:latin typeface="Calibri Light" panose="020F0302020204030204" pitchFamily="34" charset="0"/>
                <a:cs typeface="Calibri Light" panose="020F0302020204030204" pitchFamily="34" charset="0"/>
              </a:rPr>
              <a:t>αυτοεκτίμηση, </a:t>
            </a:r>
            <a:r>
              <a:rPr lang="el-GR" dirty="0" smtClean="0">
                <a:latin typeface="Calibri Light" panose="020F0302020204030204" pitchFamily="34" charset="0"/>
                <a:cs typeface="Calibri Light" panose="020F0302020204030204" pitchFamily="34" charset="0"/>
              </a:rPr>
              <a:t>οι αρνητικές αυτοαντιλήψεις, η χαμηλή </a:t>
            </a:r>
            <a:r>
              <a:rPr lang="el-GR" dirty="0">
                <a:latin typeface="Calibri Light" panose="020F0302020204030204" pitchFamily="34" charset="0"/>
                <a:cs typeface="Calibri Light" panose="020F0302020204030204" pitchFamily="34" charset="0"/>
              </a:rPr>
              <a:t>σχολική επίδοση και </a:t>
            </a:r>
            <a:r>
              <a:rPr lang="el-GR" dirty="0" smtClean="0">
                <a:latin typeface="Calibri Light" panose="020F0302020204030204" pitchFamily="34" charset="0"/>
                <a:cs typeface="Calibri Light" panose="020F0302020204030204" pitchFamily="34" charset="0"/>
              </a:rPr>
              <a:t>η έλλειψη </a:t>
            </a:r>
            <a:r>
              <a:rPr lang="el-GR" dirty="0">
                <a:latin typeface="Calibri Light" panose="020F0302020204030204" pitchFamily="34" charset="0"/>
                <a:cs typeface="Calibri Light" panose="020F0302020204030204" pitchFamily="34" charset="0"/>
              </a:rPr>
              <a:t>εκπαιδευτικών επιδιώξεων</a:t>
            </a:r>
          </a:p>
        </p:txBody>
      </p:sp>
      <p:sp>
        <p:nvSpPr>
          <p:cNvPr id="5" name="Θέση περιεχομένου 4"/>
          <p:cNvSpPr>
            <a:spLocks noGrp="1"/>
          </p:cNvSpPr>
          <p:nvPr>
            <p:ph sz="quarter" idx="4"/>
          </p:nvPr>
        </p:nvSpPr>
        <p:spPr>
          <a:xfrm>
            <a:off x="4629150" y="2324100"/>
            <a:ext cx="4210050" cy="4267199"/>
          </a:xfrm>
        </p:spPr>
        <p:txBody>
          <a:bodyPr>
            <a:normAutofit fontScale="85000" lnSpcReduction="10000"/>
          </a:bodyPr>
          <a:lstStyle/>
          <a:p>
            <a:pPr algn="just"/>
            <a:r>
              <a:rPr lang="el-GR" dirty="0">
                <a:latin typeface="Calibri Light" panose="020F0302020204030204" pitchFamily="34" charset="0"/>
                <a:cs typeface="Calibri Light" panose="020F0302020204030204" pitchFamily="34" charset="0"/>
              </a:rPr>
              <a:t>ο τρόπος </a:t>
            </a:r>
            <a:r>
              <a:rPr lang="el-GR" dirty="0" smtClean="0">
                <a:latin typeface="Calibri Light" panose="020F0302020204030204" pitchFamily="34" charset="0"/>
                <a:cs typeface="Calibri Light" panose="020F0302020204030204" pitchFamily="34" charset="0"/>
              </a:rPr>
              <a:t>ανατροφής, </a:t>
            </a:r>
            <a:r>
              <a:rPr lang="el-GR" dirty="0">
                <a:latin typeface="Calibri Light" panose="020F0302020204030204" pitchFamily="34" charset="0"/>
                <a:cs typeface="Calibri Light" panose="020F0302020204030204" pitchFamily="34" charset="0"/>
              </a:rPr>
              <a:t>η </a:t>
            </a:r>
            <a:r>
              <a:rPr lang="el-GR" dirty="0" err="1">
                <a:latin typeface="Calibri Light" panose="020F0302020204030204" pitchFamily="34" charset="0"/>
                <a:cs typeface="Calibri Light" panose="020F0302020204030204" pitchFamily="34" charset="0"/>
              </a:rPr>
              <a:t>γονεϊκή</a:t>
            </a:r>
            <a:r>
              <a:rPr lang="el-GR" dirty="0">
                <a:latin typeface="Calibri Light" panose="020F0302020204030204" pitchFamily="34" charset="0"/>
                <a:cs typeface="Calibri Light" panose="020F0302020204030204" pitchFamily="34" charset="0"/>
              </a:rPr>
              <a:t> στοργή και φροντίδα, η ποιότητα της συζυγικής </a:t>
            </a:r>
            <a:r>
              <a:rPr lang="el-GR" dirty="0" smtClean="0">
                <a:latin typeface="Calibri Light" panose="020F0302020204030204" pitchFamily="34" charset="0"/>
                <a:cs typeface="Calibri Light" panose="020F0302020204030204" pitchFamily="34" charset="0"/>
              </a:rPr>
              <a:t>σχέσης των γονέων, </a:t>
            </a:r>
            <a:r>
              <a:rPr lang="el-GR" dirty="0">
                <a:latin typeface="Calibri Light" panose="020F0302020204030204" pitchFamily="34" charset="0"/>
                <a:cs typeface="Calibri Light" panose="020F0302020204030204" pitchFamily="34" charset="0"/>
              </a:rPr>
              <a:t>το </a:t>
            </a:r>
            <a:r>
              <a:rPr lang="el-GR" dirty="0" err="1" smtClean="0">
                <a:latin typeface="Calibri Light" panose="020F0302020204030204" pitchFamily="34" charset="0"/>
                <a:cs typeface="Calibri Light" panose="020F0302020204030204" pitchFamily="34" charset="0"/>
              </a:rPr>
              <a:t>κοινωνικο</a:t>
            </a:r>
            <a:r>
              <a:rPr lang="el-GR" dirty="0" smtClean="0">
                <a:latin typeface="Calibri Light" panose="020F0302020204030204" pitchFamily="34" charset="0"/>
                <a:cs typeface="Calibri Light" panose="020F0302020204030204" pitchFamily="34" charset="0"/>
              </a:rPr>
              <a:t>-οικονομικό επίπεδο </a:t>
            </a:r>
            <a:r>
              <a:rPr lang="el-GR" dirty="0">
                <a:latin typeface="Calibri Light" panose="020F0302020204030204" pitchFamily="34" charset="0"/>
                <a:cs typeface="Calibri Light" panose="020F0302020204030204" pitchFamily="34" charset="0"/>
              </a:rPr>
              <a:t>της οικογένειας, τα στρεσογόνα γεγονότα, διάφοροι βιοχημικοί και γενετικοί παράγοντες, οι καταθλιπτικές σκέψεις και ιδέες, καθώς και παράγοντες που σχετίζονται με το περιβάλλον του σχολείου και των συνομηλίκων</a:t>
            </a:r>
          </a:p>
          <a:p>
            <a:endParaRPr lang="el-GR" dirty="0"/>
          </a:p>
        </p:txBody>
      </p:sp>
      <p:sp>
        <p:nvSpPr>
          <p:cNvPr id="6" name="Τίτλος 5"/>
          <p:cNvSpPr>
            <a:spLocks noGrp="1"/>
          </p:cNvSpPr>
          <p:nvPr>
            <p:ph type="title"/>
          </p:nvPr>
        </p:nvSpPr>
        <p:spPr/>
        <p:txBody>
          <a:bodyPr/>
          <a:lstStyle/>
          <a:p>
            <a:r>
              <a:rPr lang="el-GR" dirty="0">
                <a:latin typeface="Calibri Light" panose="020F0302020204030204" pitchFamily="34" charset="0"/>
                <a:cs typeface="Calibri Light" panose="020F0302020204030204" pitchFamily="34" charset="0"/>
              </a:rPr>
              <a:t>Παράγοντες επικινδυνότητας</a:t>
            </a:r>
          </a:p>
        </p:txBody>
      </p:sp>
    </p:spTree>
    <p:extLst>
      <p:ext uri="{BB962C8B-B14F-4D97-AF65-F5344CB8AC3E}">
        <p14:creationId xmlns:p14="http://schemas.microsoft.com/office/powerpoint/2010/main" val="41038929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Υπότιτλος 1"/>
          <p:cNvSpPr>
            <a:spLocks noGrp="1"/>
          </p:cNvSpPr>
          <p:nvPr>
            <p:ph type="subTitle" idx="1"/>
          </p:nvPr>
        </p:nvSpPr>
        <p:spPr/>
        <p:txBody>
          <a:bodyPr/>
          <a:lstStyle/>
          <a:p>
            <a:endParaRPr lang="el-GR" dirty="0"/>
          </a:p>
        </p:txBody>
      </p:sp>
      <p:sp>
        <p:nvSpPr>
          <p:cNvPr id="3" name="Τίτλος 2"/>
          <p:cNvSpPr>
            <a:spLocks noGrp="1"/>
          </p:cNvSpPr>
          <p:nvPr>
            <p:ph type="ctrTitle"/>
          </p:nvPr>
        </p:nvSpPr>
        <p:spPr/>
        <p:txBody>
          <a:bodyPr/>
          <a:lstStyle/>
          <a:p>
            <a:r>
              <a:rPr lang="el-GR" dirty="0" smtClean="0">
                <a:latin typeface="Calibri Light" panose="020F0302020204030204" pitchFamily="34" charset="0"/>
                <a:cs typeface="Calibri Light" panose="020F0302020204030204" pitchFamily="34" charset="0"/>
              </a:rPr>
              <a:t>Σεξουαλική δραστηριότητα</a:t>
            </a:r>
            <a:endParaRPr lang="el-GR"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1763782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latin typeface="Calibri Light" panose="020F0302020204030204" pitchFamily="34" charset="0"/>
                <a:cs typeface="Calibri Light" panose="020F0302020204030204" pitchFamily="34" charset="0"/>
              </a:rPr>
              <a:t>Χαρακτηριστικά των σεξουαλικά ενεργών εφήβων</a:t>
            </a:r>
            <a:endParaRPr lang="el-GR" dirty="0">
              <a:latin typeface="Calibri Light" panose="020F0302020204030204" pitchFamily="34" charset="0"/>
              <a:cs typeface="Calibri Light" panose="020F0302020204030204" pitchFamily="34" charset="0"/>
            </a:endParaRPr>
          </a:p>
        </p:txBody>
      </p:sp>
      <p:sp>
        <p:nvSpPr>
          <p:cNvPr id="3" name="Θέση περιεχομένου 2"/>
          <p:cNvSpPr>
            <a:spLocks noGrp="1"/>
          </p:cNvSpPr>
          <p:nvPr>
            <p:ph sz="quarter" idx="1"/>
          </p:nvPr>
        </p:nvSpPr>
        <p:spPr>
          <a:xfrm>
            <a:off x="301752" y="1527048"/>
            <a:ext cx="8503920" cy="4892802"/>
          </a:xfrm>
        </p:spPr>
        <p:txBody>
          <a:bodyPr>
            <a:normAutofit/>
          </a:bodyPr>
          <a:lstStyle/>
          <a:p>
            <a:pPr algn="just"/>
            <a:r>
              <a:rPr lang="el-GR" dirty="0" smtClean="0">
                <a:latin typeface="Calibri Light" panose="020F0302020204030204" pitchFamily="34" charset="0"/>
                <a:cs typeface="Calibri Light" panose="020F0302020204030204" pitchFamily="34" charset="0"/>
              </a:rPr>
              <a:t>Συνδέεται με προσωπικά, οικογενειακά και εκπαιδευτικά χαρακτηριστικά και χαρακτηριστικά συνομηλίκων</a:t>
            </a:r>
          </a:p>
          <a:p>
            <a:pPr algn="just"/>
            <a:r>
              <a:rPr lang="el-GR" dirty="0" smtClean="0">
                <a:latin typeface="Calibri Light" panose="020F0302020204030204" pitchFamily="34" charset="0"/>
                <a:cs typeface="Calibri Light" panose="020F0302020204030204" pitchFamily="34" charset="0"/>
              </a:rPr>
              <a:t>Παρορμητικότητα παιδικής ηλικίας, αδύναμη αίσθηση προσωπικού ελέγχου στα γεγονότα της ζωής, πρώιμη έναρξη εφηβείας, διαζύγιο γονέων, μονογονεϊκές ή θετές οικογένειες, μεγάλες οικογένειες, μικρή ή καθόλου θρησκευτική συμμετοχή, ανεπαρκή έλεγχο από τους γονείς, διάσπαση στην επικοινωνία γονέα- παιδιού, σεξουαλικά ενεργοί φίλοι ή αδέρφια, χαμηλή σχολική επίδοση, χαμηλές ακαδημαϊκές φιλοδοξίες, παραβατική συμπεριφορά, χρήση ουσιών</a:t>
            </a:r>
          </a:p>
        </p:txBody>
      </p:sp>
    </p:spTree>
    <p:extLst>
      <p:ext uri="{BB962C8B-B14F-4D97-AF65-F5344CB8AC3E}">
        <p14:creationId xmlns:p14="http://schemas.microsoft.com/office/powerpoint/2010/main" val="2163702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Calibri Light" panose="020F0302020204030204" pitchFamily="34" charset="0"/>
                <a:cs typeface="Calibri Light" panose="020F0302020204030204" pitchFamily="34" charset="0"/>
              </a:rPr>
              <a:t>Ο ρόλος της οικογένειας</a:t>
            </a:r>
            <a:endParaRPr lang="el-GR" dirty="0">
              <a:latin typeface="Calibri Light" panose="020F0302020204030204" pitchFamily="34" charset="0"/>
              <a:cs typeface="Calibri Light" panose="020F0302020204030204" pitchFamily="34" charset="0"/>
            </a:endParaRPr>
          </a:p>
        </p:txBody>
      </p:sp>
      <p:sp>
        <p:nvSpPr>
          <p:cNvPr id="3" name="Θέση περιεχομένου 2"/>
          <p:cNvSpPr>
            <a:spLocks noGrp="1"/>
          </p:cNvSpPr>
          <p:nvPr>
            <p:ph sz="quarter" idx="1"/>
          </p:nvPr>
        </p:nvSpPr>
        <p:spPr>
          <a:xfrm>
            <a:off x="301752" y="1527047"/>
            <a:ext cx="8503920" cy="4921378"/>
          </a:xfrm>
        </p:spPr>
        <p:txBody>
          <a:bodyPr>
            <a:normAutofit fontScale="92500"/>
          </a:bodyPr>
          <a:lstStyle/>
          <a:p>
            <a:pPr algn="just"/>
            <a:r>
              <a:rPr lang="el-GR" dirty="0" smtClean="0">
                <a:latin typeface="Calibri Light" panose="020F0302020204030204" pitchFamily="34" charset="0"/>
                <a:cs typeface="Calibri Light" panose="020F0302020204030204" pitchFamily="34" charset="0"/>
              </a:rPr>
              <a:t>Η πρώιμη σεξουαλική δραστηριότητα είναι πιο συχνή σε άτομα από οικονομικά μειονεκτούσες οικογένειες, καθώς οι κοινωνικοί δεσμοί είναι αδύναμοι σε γειτονιές με μεγάλη εγκληματικότητα. Αυτό έχει ως αποτέλεσμα οι ενήλικες να ασκούν μικρή επίβλεψη και έλεγχο και να υπάρχουν ισχυρές επιρροές από συνομηλίκους</a:t>
            </a:r>
          </a:p>
          <a:p>
            <a:pPr marL="0" indent="0" algn="just">
              <a:buNone/>
            </a:pPr>
            <a:endParaRPr lang="el-GR" dirty="0" smtClean="0">
              <a:latin typeface="Calibri Light" panose="020F0302020204030204" pitchFamily="34" charset="0"/>
              <a:cs typeface="Calibri Light" panose="020F0302020204030204" pitchFamily="34" charset="0"/>
            </a:endParaRPr>
          </a:p>
          <a:p>
            <a:pPr algn="just"/>
            <a:r>
              <a:rPr lang="el-GR" dirty="0" smtClean="0">
                <a:latin typeface="Calibri Light" panose="020F0302020204030204" pitchFamily="34" charset="0"/>
                <a:cs typeface="Calibri Light" panose="020F0302020204030204" pitchFamily="34" charset="0"/>
              </a:rPr>
              <a:t>Η πρώιμη και παρατεταμένη απουσία του πατέρα αποτελεί προγνωστικό δείκτη υψηλότερων ποσοστών σεξουαλικής επαφής και εγκυμοσύνης στα έφηβα κορίτσια (μίμηση συμπεριφοράς μητέρας και απουσία πατέρα που αποτελεί πρότυπο για την επιλογή συντρόφου)</a:t>
            </a:r>
            <a:endParaRPr lang="el-GR"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5388890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Calibri Light" panose="020F0302020204030204" pitchFamily="34" charset="0"/>
                <a:cs typeface="Calibri Light" panose="020F0302020204030204" pitchFamily="34" charset="0"/>
              </a:rPr>
              <a:t>Εφηβική γονεϊκότητα (1)</a:t>
            </a:r>
            <a:endParaRPr lang="el-GR" dirty="0">
              <a:latin typeface="Calibri Light" panose="020F0302020204030204" pitchFamily="34" charset="0"/>
              <a:cs typeface="Calibri Light" panose="020F0302020204030204" pitchFamily="34" charset="0"/>
            </a:endParaRPr>
          </a:p>
        </p:txBody>
      </p:sp>
      <p:sp>
        <p:nvSpPr>
          <p:cNvPr id="3" name="Θέση περιεχομένου 2"/>
          <p:cNvSpPr>
            <a:spLocks noGrp="1"/>
          </p:cNvSpPr>
          <p:nvPr>
            <p:ph sz="quarter" idx="1"/>
          </p:nvPr>
        </p:nvSpPr>
        <p:spPr/>
        <p:txBody>
          <a:bodyPr>
            <a:normAutofit fontScale="92500"/>
          </a:bodyPr>
          <a:lstStyle/>
          <a:p>
            <a:pPr algn="just"/>
            <a:r>
              <a:rPr lang="el-GR" dirty="0" smtClean="0">
                <a:latin typeface="Calibri Light" panose="020F0302020204030204" pitchFamily="34" charset="0"/>
                <a:cs typeface="Calibri Light" panose="020F0302020204030204" pitchFamily="34" charset="0"/>
              </a:rPr>
              <a:t>Οι έφηβοι γονείς έχουν περισσότερες πιθανότητες να ζουν φτωχικά. Στις οικογένειες προέλευσής τους υπάρχει λιγότερη ζεστασιά και συναισθηματική εμπλοκή, οικογενειακή βία και παιδική κακοποίηση, επανειλημμένα διαζύγια και νέοι γάμοι γονέων, ενήλικά πρότυπα ανύπαντρων γονιών, κατοικία σε γειτονίες που διατρέχουν κινδύνους.</a:t>
            </a:r>
          </a:p>
          <a:p>
            <a:pPr algn="just"/>
            <a:r>
              <a:rPr lang="el-GR" dirty="0" smtClean="0">
                <a:latin typeface="Calibri Light" panose="020F0302020204030204" pitchFamily="34" charset="0"/>
                <a:cs typeface="Calibri Light" panose="020F0302020204030204" pitchFamily="34" charset="0"/>
              </a:rPr>
              <a:t>Τα κορίτσια, που έχουν </a:t>
            </a:r>
            <a:r>
              <a:rPr lang="el-GR" dirty="0">
                <a:latin typeface="Calibri Light" panose="020F0302020204030204" pitchFamily="34" charset="0"/>
                <a:cs typeface="Calibri Light" panose="020F0302020204030204" pitchFamily="34" charset="0"/>
              </a:rPr>
              <a:t>περισσότερες πιθανότητες </a:t>
            </a:r>
            <a:r>
              <a:rPr lang="el-GR" dirty="0" smtClean="0">
                <a:latin typeface="Calibri Light" panose="020F0302020204030204" pitchFamily="34" charset="0"/>
                <a:cs typeface="Calibri Light" panose="020F0302020204030204" pitchFamily="34" charset="0"/>
              </a:rPr>
              <a:t>να μείνουν έγκυες, έχουν χαμηλή σχολική επίδοση, κάνουν χρήση αλκοόλ ή ουσιών, έχουν ιστορικό παραβατικής ή επιθετικής συμπεριφοράς, συσχετίζονται με παραβατικούς συνομηλίκους και βιώνουν πιο συχνά κατάθλιψη</a:t>
            </a:r>
            <a:endParaRPr lang="el-GR"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214927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8CADAE">
                    <a:shade val="75000"/>
                  </a:srgbClr>
                </a:solidFill>
                <a:latin typeface="Calibri Light" panose="020F0302020204030204" pitchFamily="34" charset="0"/>
                <a:cs typeface="Calibri Light" panose="020F0302020204030204" pitchFamily="34" charset="0"/>
              </a:rPr>
              <a:t>Εφηβική γονεϊκότητα </a:t>
            </a:r>
            <a:r>
              <a:rPr lang="el-GR" dirty="0" smtClean="0">
                <a:solidFill>
                  <a:srgbClr val="8CADAE">
                    <a:shade val="75000"/>
                  </a:srgbClr>
                </a:solidFill>
                <a:latin typeface="Calibri Light" panose="020F0302020204030204" pitchFamily="34" charset="0"/>
                <a:cs typeface="Calibri Light" panose="020F0302020204030204" pitchFamily="34" charset="0"/>
              </a:rPr>
              <a:t>(2)</a:t>
            </a:r>
            <a:endParaRPr lang="el-GR" dirty="0"/>
          </a:p>
        </p:txBody>
      </p:sp>
      <p:sp>
        <p:nvSpPr>
          <p:cNvPr id="3" name="Θέση περιεχομένου 2"/>
          <p:cNvSpPr>
            <a:spLocks noGrp="1"/>
          </p:cNvSpPr>
          <p:nvPr>
            <p:ph sz="quarter" idx="1"/>
          </p:nvPr>
        </p:nvSpPr>
        <p:spPr>
          <a:xfrm>
            <a:off x="301752" y="1527047"/>
            <a:ext cx="8503920" cy="4921377"/>
          </a:xfrm>
        </p:spPr>
        <p:txBody>
          <a:bodyPr>
            <a:normAutofit fontScale="92500"/>
          </a:bodyPr>
          <a:lstStyle/>
          <a:p>
            <a:pPr algn="just"/>
            <a:r>
              <a:rPr lang="el-GR" dirty="0" smtClean="0">
                <a:latin typeface="Calibri Light" panose="020F0302020204030204" pitchFamily="34" charset="0"/>
                <a:cs typeface="Calibri Light" panose="020F0302020204030204" pitchFamily="34" charset="0"/>
              </a:rPr>
              <a:t>Η γονεϊκότητα πριν τα 18 έτη μειώνει τις πιθανότητες αποφοίτησης από το λύκειο και συχνά οδηγεί σε ανεργία ή σε μη ικανοποιητικές θέσεις εργασίας ή σε παράνομες πράξεις με κίνδυνο φυλάκισης</a:t>
            </a:r>
          </a:p>
          <a:p>
            <a:pPr algn="just"/>
            <a:r>
              <a:rPr lang="el-GR" dirty="0" smtClean="0">
                <a:latin typeface="Calibri Light" panose="020F0302020204030204" pitchFamily="34" charset="0"/>
                <a:cs typeface="Calibri Light" panose="020F0302020204030204" pitchFamily="34" charset="0"/>
              </a:rPr>
              <a:t>Η εφηβική μητρότητα μειώνει τις πιθανότητες γάμου ή αυξάνει τη πιθανότητα διαζυγίου (μονογονεϊκή οικογένεια)</a:t>
            </a:r>
          </a:p>
          <a:p>
            <a:pPr algn="just"/>
            <a:r>
              <a:rPr lang="el-GR" dirty="0" smtClean="0">
                <a:latin typeface="Calibri Light" panose="020F0302020204030204" pitchFamily="34" charset="0"/>
                <a:cs typeface="Calibri Light" panose="020F0302020204030204" pitchFamily="34" charset="0"/>
              </a:rPr>
              <a:t>Η προγεννητική φροντίδα συχνά είναι ελλιπής (κάπνισμα, αλκοόλ, ουσίες κατά την εγκυμοσύνη), υψηλές προσδοκίες από τα βρέφη, αντίληψη βρεφών ως πιο δύσκολα, λιγότερο αποτελεσματική αλληλεπίδραση μεταξύ μητέρας και βρέφους, παιδική κακοποίηση      χαμηλή επίδοση στο σχολείο και επανάληψη μοτίβου γονέα</a:t>
            </a:r>
            <a:endParaRPr lang="el-GR" dirty="0">
              <a:latin typeface="Calibri Light" panose="020F0302020204030204" pitchFamily="34" charset="0"/>
              <a:cs typeface="Calibri Light" panose="020F0302020204030204" pitchFamily="34" charset="0"/>
            </a:endParaRPr>
          </a:p>
        </p:txBody>
      </p:sp>
      <p:cxnSp>
        <p:nvCxnSpPr>
          <p:cNvPr id="7" name="Ευθύγραμμο βέλος σύνδεσης 6"/>
          <p:cNvCxnSpPr/>
          <p:nvPr/>
        </p:nvCxnSpPr>
        <p:spPr>
          <a:xfrm>
            <a:off x="4629150" y="5772150"/>
            <a:ext cx="3333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33919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Calibri Light" panose="020F0302020204030204" pitchFamily="34" charset="0"/>
                <a:cs typeface="Calibri Light" panose="020F0302020204030204" pitchFamily="34" charset="0"/>
              </a:rPr>
              <a:t>Παρεμβάσεις στους έφηβους γονείς</a:t>
            </a:r>
            <a:endParaRPr lang="el-GR" dirty="0">
              <a:latin typeface="Calibri Light" panose="020F0302020204030204" pitchFamily="34" charset="0"/>
              <a:cs typeface="Calibri Light" panose="020F0302020204030204" pitchFamily="34" charset="0"/>
            </a:endParaRPr>
          </a:p>
        </p:txBody>
      </p:sp>
      <p:sp>
        <p:nvSpPr>
          <p:cNvPr id="3" name="Θέση περιεχομένου 2"/>
          <p:cNvSpPr>
            <a:spLocks noGrp="1"/>
          </p:cNvSpPr>
          <p:nvPr>
            <p:ph sz="quarter" idx="1"/>
          </p:nvPr>
        </p:nvSpPr>
        <p:spPr>
          <a:xfrm>
            <a:off x="301752" y="1527048"/>
            <a:ext cx="8503920" cy="4816602"/>
          </a:xfrm>
        </p:spPr>
        <p:txBody>
          <a:bodyPr>
            <a:normAutofit lnSpcReduction="10000"/>
          </a:bodyPr>
          <a:lstStyle/>
          <a:p>
            <a:pPr algn="just"/>
            <a:r>
              <a:rPr lang="el-GR" dirty="0" smtClean="0">
                <a:latin typeface="Calibri Light" panose="020F0302020204030204" pitchFamily="34" charset="0"/>
                <a:cs typeface="Calibri Light" panose="020F0302020204030204" pitchFamily="34" charset="0"/>
              </a:rPr>
              <a:t>Οι νεαροί γονείς χρειάζονται υγειονομική φροντίδα, ενθάρρυνση ώστε να παραμείνουν στο σχολείο, επαγγελματική κατάρτιση, υποστήριξη στον </a:t>
            </a:r>
            <a:r>
              <a:rPr lang="el-GR" dirty="0" err="1" smtClean="0">
                <a:latin typeface="Calibri Light" panose="020F0302020204030204" pitchFamily="34" charset="0"/>
                <a:cs typeface="Calibri Light" panose="020F0302020204030204" pitchFamily="34" charset="0"/>
              </a:rPr>
              <a:t>γονεικό</a:t>
            </a:r>
            <a:r>
              <a:rPr lang="el-GR" dirty="0" smtClean="0">
                <a:latin typeface="Calibri Light" panose="020F0302020204030204" pitchFamily="34" charset="0"/>
                <a:cs typeface="Calibri Light" panose="020F0302020204030204" pitchFamily="34" charset="0"/>
              </a:rPr>
              <a:t> ρόλο και οικονομικά προσιτή παιδοκομική φροντίδα</a:t>
            </a:r>
          </a:p>
          <a:p>
            <a:pPr algn="just"/>
            <a:r>
              <a:rPr lang="el-GR" dirty="0" smtClean="0">
                <a:latin typeface="Calibri Light" panose="020F0302020204030204" pitchFamily="34" charset="0"/>
                <a:cs typeface="Calibri Light" panose="020F0302020204030204" pitchFamily="34" charset="0"/>
              </a:rPr>
              <a:t>Υποστήριξη των έφηβων μητέρων και πατέρων από μέλη της οικογένειας ή άλλους ενήλικες </a:t>
            </a:r>
          </a:p>
          <a:p>
            <a:pPr algn="just"/>
            <a:r>
              <a:rPr lang="el-GR" dirty="0" smtClean="0">
                <a:latin typeface="Calibri Light" panose="020F0302020204030204" pitchFamily="34" charset="0"/>
                <a:cs typeface="Calibri Light" panose="020F0302020204030204" pitchFamily="34" charset="0"/>
              </a:rPr>
              <a:t>Έγκαιρη (νωρίς) ενίσχυση και υποστήριξη έφηβων πατέρων ώστε να αυξήσουν την οικονομική και συναισθηματική αφοσίωση στο μωρό, γεγονός που επιδρά και στη συναισθηματική κατάσταση των έφηβων μητέρων (λιγότερη ανησυχία, διατήρηση σχέσης με πατέρα)</a:t>
            </a:r>
            <a:endParaRPr lang="el-GR"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956953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a:spLocks noGrp="1"/>
          </p:cNvSpPr>
          <p:nvPr>
            <p:ph type="body" idx="1"/>
          </p:nvPr>
        </p:nvSpPr>
        <p:spPr>
          <a:xfrm>
            <a:off x="301752" y="1524000"/>
            <a:ext cx="4040188" cy="495300"/>
          </a:xfrm>
        </p:spPr>
        <p:txBody>
          <a:bodyPr/>
          <a:lstStyle/>
          <a:p>
            <a:r>
              <a:rPr lang="el-GR" dirty="0" smtClean="0">
                <a:latin typeface="Calibri Light" panose="020F0302020204030204" pitchFamily="34" charset="0"/>
                <a:cs typeface="Calibri Light" panose="020F0302020204030204" pitchFamily="34" charset="0"/>
              </a:rPr>
              <a:t>Αγόρια</a:t>
            </a:r>
            <a:endParaRPr lang="el-GR" dirty="0">
              <a:latin typeface="Calibri Light" panose="020F0302020204030204" pitchFamily="34" charset="0"/>
              <a:cs typeface="Calibri Light" panose="020F0302020204030204" pitchFamily="34" charset="0"/>
            </a:endParaRPr>
          </a:p>
        </p:txBody>
      </p:sp>
      <p:sp>
        <p:nvSpPr>
          <p:cNvPr id="3" name="Θέση κειμένου 2"/>
          <p:cNvSpPr>
            <a:spLocks noGrp="1"/>
          </p:cNvSpPr>
          <p:nvPr>
            <p:ph type="body" sz="half" idx="3"/>
          </p:nvPr>
        </p:nvSpPr>
        <p:spPr>
          <a:xfrm>
            <a:off x="4791330" y="1524000"/>
            <a:ext cx="4041775" cy="495300"/>
          </a:xfrm>
        </p:spPr>
        <p:txBody>
          <a:bodyPr/>
          <a:lstStyle/>
          <a:p>
            <a:r>
              <a:rPr lang="el-GR" dirty="0" smtClean="0">
                <a:latin typeface="Calibri Light" panose="020F0302020204030204" pitchFamily="34" charset="0"/>
                <a:cs typeface="Calibri Light" panose="020F0302020204030204" pitchFamily="34" charset="0"/>
              </a:rPr>
              <a:t>Κορίτσια </a:t>
            </a:r>
            <a:endParaRPr lang="el-GR" dirty="0">
              <a:latin typeface="Calibri Light" panose="020F0302020204030204" pitchFamily="34" charset="0"/>
              <a:cs typeface="Calibri Light" panose="020F0302020204030204" pitchFamily="34" charset="0"/>
            </a:endParaRPr>
          </a:p>
        </p:txBody>
      </p:sp>
      <p:sp>
        <p:nvSpPr>
          <p:cNvPr id="4" name="Θέση περιεχομένου 3"/>
          <p:cNvSpPr>
            <a:spLocks noGrp="1"/>
          </p:cNvSpPr>
          <p:nvPr>
            <p:ph sz="quarter" idx="2"/>
          </p:nvPr>
        </p:nvSpPr>
        <p:spPr>
          <a:xfrm>
            <a:off x="85725" y="2200275"/>
            <a:ext cx="4476749" cy="4089512"/>
          </a:xfrm>
        </p:spPr>
        <p:txBody>
          <a:bodyPr/>
          <a:lstStyle/>
          <a:p>
            <a:pPr algn="just"/>
            <a:r>
              <a:rPr lang="el-GR" sz="2000" dirty="0" smtClean="0">
                <a:latin typeface="Calibri Light" panose="020F0302020204030204" pitchFamily="34" charset="0"/>
                <a:cs typeface="Calibri Light" panose="020F0302020204030204" pitchFamily="34" charset="0"/>
              </a:rPr>
              <a:t>Αναφέρουν υψηλότερα επίπεδα άγχους, καταθλιπτικής διάθεσης και προβλημάτων συμπεριφοράς (παραβατικότητα, επιθετικότητα, κάπνισμα, κατανάλωση αλκοόλ, πρώιμη σεξουαλική δραστηριότητα)</a:t>
            </a:r>
          </a:p>
          <a:p>
            <a:pPr algn="just"/>
            <a:r>
              <a:rPr lang="el-GR" sz="2000" dirty="0" smtClean="0">
                <a:latin typeface="Calibri Light" panose="020F0302020204030204" pitchFamily="34" charset="0"/>
                <a:cs typeface="Calibri Light" panose="020F0302020204030204" pitchFamily="34" charset="0"/>
              </a:rPr>
              <a:t>Μακροπρόθεσμα, η κατάθλιψη μειώνεται και παρατηρείται καλύτερη προσαρμογή</a:t>
            </a:r>
          </a:p>
          <a:p>
            <a:pPr algn="just"/>
            <a:endParaRPr lang="el-GR" sz="2000" dirty="0" smtClean="0">
              <a:latin typeface="Calibri Light" panose="020F0302020204030204" pitchFamily="34" charset="0"/>
              <a:cs typeface="Calibri Light" panose="020F0302020204030204" pitchFamily="34" charset="0"/>
            </a:endParaRPr>
          </a:p>
          <a:p>
            <a:pPr algn="just"/>
            <a:endParaRPr lang="el-GR" dirty="0">
              <a:latin typeface="Calibri Light" panose="020F0302020204030204" pitchFamily="34" charset="0"/>
              <a:cs typeface="Calibri Light" panose="020F0302020204030204" pitchFamily="34" charset="0"/>
            </a:endParaRPr>
          </a:p>
        </p:txBody>
      </p:sp>
      <p:sp>
        <p:nvSpPr>
          <p:cNvPr id="5" name="Θέση περιεχομένου 4"/>
          <p:cNvSpPr>
            <a:spLocks noGrp="1"/>
          </p:cNvSpPr>
          <p:nvPr>
            <p:ph sz="quarter" idx="4"/>
          </p:nvPr>
        </p:nvSpPr>
        <p:spPr>
          <a:xfrm>
            <a:off x="4629149" y="2200275"/>
            <a:ext cx="4333875" cy="4093300"/>
          </a:xfrm>
        </p:spPr>
        <p:txBody>
          <a:bodyPr>
            <a:normAutofit lnSpcReduction="10000"/>
          </a:bodyPr>
          <a:lstStyle/>
          <a:p>
            <a:pPr algn="just"/>
            <a:r>
              <a:rPr lang="el-GR" sz="2000" dirty="0" smtClean="0">
                <a:latin typeface="Calibri Light" panose="020F0302020204030204" pitchFamily="34" charset="0"/>
                <a:cs typeface="Calibri Light" panose="020F0302020204030204" pitchFamily="34" charset="0"/>
              </a:rPr>
              <a:t>Δεν είναι δημοφιλή, είναι απομονωμένα, με έλλειψη αυτοπεποίθησης, αγχώδη και επιρρεπή στην κατάθλιψη, κατέχουν λίγες ηγετικές θέσεις και έχουν χαμηλή επίδοση</a:t>
            </a:r>
          </a:p>
          <a:p>
            <a:pPr algn="just"/>
            <a:r>
              <a:rPr lang="el-GR" sz="2000" dirty="0" smtClean="0">
                <a:latin typeface="Calibri Light" panose="020F0302020204030204" pitchFamily="34" charset="0"/>
                <a:cs typeface="Calibri Light" panose="020F0302020204030204" pitchFamily="34" charset="0"/>
              </a:rPr>
              <a:t>Εμπλοκή σε αποκλίνουσες συμπεριφορές</a:t>
            </a:r>
          </a:p>
          <a:p>
            <a:pPr algn="just"/>
            <a:r>
              <a:rPr lang="el-GR" sz="2000" dirty="0" smtClean="0">
                <a:latin typeface="Calibri Light" panose="020F0302020204030204" pitchFamily="34" charset="0"/>
                <a:cs typeface="Calibri Light" panose="020F0302020204030204" pitchFamily="34" charset="0"/>
              </a:rPr>
              <a:t>Μακροπρόθεσμα, δεν έχουν ποιοτικές σχέσεις με την οικογένεια ή φίλους. Αντίθετα, διατηρούν μικρότερα κοινωνικά δίκτυα και λιγότερη ικανοποίηση από τη ζωή κατά την πρώιμη ενηλικίωση</a:t>
            </a:r>
            <a:endParaRPr lang="el-GR" sz="2000" dirty="0">
              <a:latin typeface="Calibri Light" panose="020F0302020204030204" pitchFamily="34" charset="0"/>
              <a:cs typeface="Calibri Light" panose="020F0302020204030204" pitchFamily="34" charset="0"/>
            </a:endParaRPr>
          </a:p>
        </p:txBody>
      </p:sp>
      <p:sp>
        <p:nvSpPr>
          <p:cNvPr id="6" name="Τίτλος 5"/>
          <p:cNvSpPr>
            <a:spLocks noGrp="1"/>
          </p:cNvSpPr>
          <p:nvPr>
            <p:ph type="title"/>
          </p:nvPr>
        </p:nvSpPr>
        <p:spPr/>
        <p:txBody>
          <a:bodyPr/>
          <a:lstStyle/>
          <a:p>
            <a:r>
              <a:rPr lang="el-GR" dirty="0" smtClean="0">
                <a:latin typeface="Calibri Light" panose="020F0302020204030204" pitchFamily="34" charset="0"/>
                <a:cs typeface="Calibri Light" panose="020F0302020204030204" pitchFamily="34" charset="0"/>
              </a:rPr>
              <a:t>Πρόωρη ωρίμανση</a:t>
            </a:r>
            <a:endParaRPr lang="el-GR"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5877841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Υπότιτλος 1"/>
          <p:cNvSpPr>
            <a:spLocks noGrp="1"/>
          </p:cNvSpPr>
          <p:nvPr>
            <p:ph type="subTitle" idx="1"/>
          </p:nvPr>
        </p:nvSpPr>
        <p:spPr/>
        <p:txBody>
          <a:bodyPr/>
          <a:lstStyle/>
          <a:p>
            <a:r>
              <a:rPr lang="el-GR" dirty="0" err="1" smtClean="0">
                <a:latin typeface="Calibri Light" panose="020F0302020204030204" pitchFamily="34" charset="0"/>
                <a:cs typeface="Calibri Light" panose="020F0302020204030204" pitchFamily="34" charset="0"/>
              </a:rPr>
              <a:t>Νευρογενησ</a:t>
            </a:r>
            <a:r>
              <a:rPr lang="el-GR" dirty="0" smtClean="0">
                <a:latin typeface="Calibri Light" panose="020F0302020204030204" pitchFamily="34" charset="0"/>
                <a:cs typeface="Calibri Light" panose="020F0302020204030204" pitchFamily="34" charset="0"/>
              </a:rPr>
              <a:t> </a:t>
            </a:r>
            <a:r>
              <a:rPr lang="el-GR" dirty="0" err="1" smtClean="0">
                <a:latin typeface="Calibri Light" panose="020F0302020204030204" pitchFamily="34" charset="0"/>
                <a:cs typeface="Calibri Light" panose="020F0302020204030204" pitchFamily="34" charset="0"/>
              </a:rPr>
              <a:t>ανορεξια</a:t>
            </a:r>
            <a:endParaRPr lang="el-GR" dirty="0" smtClean="0">
              <a:latin typeface="Calibri Light" panose="020F0302020204030204" pitchFamily="34" charset="0"/>
              <a:cs typeface="Calibri Light" panose="020F0302020204030204" pitchFamily="34" charset="0"/>
            </a:endParaRPr>
          </a:p>
          <a:p>
            <a:r>
              <a:rPr lang="el-GR" dirty="0" err="1" smtClean="0">
                <a:latin typeface="Calibri Light" panose="020F0302020204030204" pitchFamily="34" charset="0"/>
                <a:cs typeface="Calibri Light" panose="020F0302020204030204" pitchFamily="34" charset="0"/>
              </a:rPr>
              <a:t>Νευρογενησ</a:t>
            </a:r>
            <a:r>
              <a:rPr lang="el-GR" dirty="0" smtClean="0">
                <a:latin typeface="Calibri Light" panose="020F0302020204030204" pitchFamily="34" charset="0"/>
                <a:cs typeface="Calibri Light" panose="020F0302020204030204" pitchFamily="34" charset="0"/>
              </a:rPr>
              <a:t> </a:t>
            </a:r>
            <a:r>
              <a:rPr lang="el-GR" dirty="0" err="1" smtClean="0">
                <a:latin typeface="Calibri Light" panose="020F0302020204030204" pitchFamily="34" charset="0"/>
                <a:cs typeface="Calibri Light" panose="020F0302020204030204" pitchFamily="34" charset="0"/>
              </a:rPr>
              <a:t>βουλιμια</a:t>
            </a:r>
            <a:endParaRPr lang="el-GR" dirty="0">
              <a:latin typeface="Calibri Light" panose="020F0302020204030204" pitchFamily="34" charset="0"/>
              <a:cs typeface="Calibri Light" panose="020F0302020204030204" pitchFamily="34" charset="0"/>
            </a:endParaRPr>
          </a:p>
        </p:txBody>
      </p:sp>
      <p:sp>
        <p:nvSpPr>
          <p:cNvPr id="3" name="Τίτλος 2"/>
          <p:cNvSpPr>
            <a:spLocks noGrp="1"/>
          </p:cNvSpPr>
          <p:nvPr>
            <p:ph type="ctrTitle"/>
          </p:nvPr>
        </p:nvSpPr>
        <p:spPr/>
        <p:txBody>
          <a:bodyPr/>
          <a:lstStyle/>
          <a:p>
            <a:r>
              <a:rPr lang="el-GR" dirty="0" smtClean="0">
                <a:latin typeface="Calibri Light" panose="020F0302020204030204" pitchFamily="34" charset="0"/>
                <a:cs typeface="Calibri Light" panose="020F0302020204030204" pitchFamily="34" charset="0"/>
              </a:rPr>
              <a:t>Διατροφικές Διαταραχές</a:t>
            </a:r>
            <a:endParaRPr lang="el-GR"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8456567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Calibri Light" panose="020F0302020204030204" pitchFamily="34" charset="0"/>
                <a:cs typeface="Calibri Light" panose="020F0302020204030204" pitchFamily="34" charset="0"/>
              </a:rPr>
              <a:t>Ψυχογενής ανορεξία</a:t>
            </a:r>
            <a:endParaRPr lang="el-GR" dirty="0">
              <a:latin typeface="Calibri Light" panose="020F0302020204030204" pitchFamily="34" charset="0"/>
              <a:cs typeface="Calibri Light" panose="020F0302020204030204" pitchFamily="34" charset="0"/>
            </a:endParaRPr>
          </a:p>
        </p:txBody>
      </p:sp>
      <p:sp>
        <p:nvSpPr>
          <p:cNvPr id="3" name="Θέση περιεχομένου 2"/>
          <p:cNvSpPr>
            <a:spLocks noGrp="1"/>
          </p:cNvSpPr>
          <p:nvPr>
            <p:ph sz="quarter" idx="1"/>
          </p:nvPr>
        </p:nvSpPr>
        <p:spPr>
          <a:xfrm>
            <a:off x="301752" y="1527047"/>
            <a:ext cx="8503920" cy="4883277"/>
          </a:xfrm>
        </p:spPr>
        <p:txBody>
          <a:bodyPr>
            <a:normAutofit fontScale="55000" lnSpcReduction="20000"/>
          </a:bodyPr>
          <a:lstStyle/>
          <a:p>
            <a:pPr algn="just" fontAlgn="base"/>
            <a:r>
              <a:rPr lang="el-GR" sz="3200" dirty="0" smtClean="0">
                <a:solidFill>
                  <a:srgbClr val="000000"/>
                </a:solidFill>
                <a:latin typeface="Calibri Light" panose="020F0302020204030204" pitchFamily="34" charset="0"/>
                <a:cs typeface="Calibri Light" panose="020F0302020204030204" pitchFamily="34" charset="0"/>
              </a:rPr>
              <a:t>Επίμονος </a:t>
            </a:r>
            <a:r>
              <a:rPr lang="el-GR" sz="3200" dirty="0">
                <a:solidFill>
                  <a:srgbClr val="000000"/>
                </a:solidFill>
                <a:latin typeface="Calibri Light" panose="020F0302020204030204" pitchFamily="34" charset="0"/>
                <a:cs typeface="Calibri Light" panose="020F0302020204030204" pitchFamily="34" charset="0"/>
              </a:rPr>
              <a:t>περιορισμός της ενεργειακής πρόσληψης σε σχέση με τις απαιτήσεις που να οδηγεί σε σημαντική ελάττωση του βάρους σώματος. Το άτομο διατηρεί ή προσπαθεί να διατηρήσει ένα σωματικό βάρος το οποίο είναι 85% του αναμενόμενου με βάση το φύλο, την ηλικία, τις περιβαλλοντικές συνθήκες και την σωματική υγεία της ασθενούς.</a:t>
            </a:r>
          </a:p>
          <a:p>
            <a:pPr algn="just" fontAlgn="base"/>
            <a:r>
              <a:rPr lang="el-GR" sz="3200" dirty="0" smtClean="0">
                <a:solidFill>
                  <a:srgbClr val="000000"/>
                </a:solidFill>
                <a:latin typeface="Calibri Light" panose="020F0302020204030204" pitchFamily="34" charset="0"/>
                <a:cs typeface="Calibri Light" panose="020F0302020204030204" pitchFamily="34" charset="0"/>
              </a:rPr>
              <a:t>Έντονος </a:t>
            </a:r>
            <a:r>
              <a:rPr lang="el-GR" sz="3200" dirty="0">
                <a:solidFill>
                  <a:srgbClr val="000000"/>
                </a:solidFill>
                <a:latin typeface="Calibri Light" panose="020F0302020204030204" pitchFamily="34" charset="0"/>
                <a:cs typeface="Calibri Light" panose="020F0302020204030204" pitchFamily="34" charset="0"/>
              </a:rPr>
              <a:t>φόβος του ατόμου μήπως αυξηθεί το σωματικό βάρος ή αλλάξει το σχήμα του σώματος, ακόμα και όταν το βάρος είναι κάτω του κανονικού. Λόγω αυτού του φόβου ακολουθούντα επίμονες συμπεριφορές που εμποδίζουν την αύξηση του σωματικού βάρους.</a:t>
            </a:r>
          </a:p>
          <a:p>
            <a:pPr algn="just" fontAlgn="base"/>
            <a:r>
              <a:rPr lang="el-GR" sz="3200" dirty="0" smtClean="0">
                <a:solidFill>
                  <a:srgbClr val="000000"/>
                </a:solidFill>
                <a:latin typeface="Calibri Light" panose="020F0302020204030204" pitchFamily="34" charset="0"/>
                <a:cs typeface="Calibri Light" panose="020F0302020204030204" pitchFamily="34" charset="0"/>
              </a:rPr>
              <a:t>Διαταραχή </a:t>
            </a:r>
            <a:r>
              <a:rPr lang="el-GR" sz="3200" dirty="0">
                <a:solidFill>
                  <a:srgbClr val="000000"/>
                </a:solidFill>
                <a:latin typeface="Calibri Light" panose="020F0302020204030204" pitchFamily="34" charset="0"/>
                <a:cs typeface="Calibri Light" panose="020F0302020204030204" pitchFamily="34" charset="0"/>
              </a:rPr>
              <a:t>στον τρόπο που αντιλαμβάνεται το άτομο την εικόνα του σώματος. Η απόδοση ιδιαίτερης σημασίας στο βάρος και το σχήμα του σώματος σε τέτοιο βαθμό ώστε να επηρεάζουν την αξιολόγηση του εαυτού. Η παρατεταμένη απώλεια της ικανότητας του ατόμου να αναγνωρίζει τους κινδύνους που ενέχει το εξαιρετικά χαμηλό σωματικό βάρος</a:t>
            </a:r>
            <a:r>
              <a:rPr lang="el-GR" sz="3200" dirty="0" smtClean="0">
                <a:solidFill>
                  <a:srgbClr val="000000"/>
                </a:solidFill>
                <a:latin typeface="Calibri Light" panose="020F0302020204030204" pitchFamily="34" charset="0"/>
                <a:cs typeface="Calibri Light" panose="020F0302020204030204" pitchFamily="34" charset="0"/>
              </a:rPr>
              <a:t>.</a:t>
            </a:r>
          </a:p>
          <a:p>
            <a:pPr algn="just" fontAlgn="base"/>
            <a:r>
              <a:rPr lang="el-GR" sz="3200" dirty="0" smtClean="0">
                <a:solidFill>
                  <a:srgbClr val="000000"/>
                </a:solidFill>
                <a:latin typeface="Calibri Light" panose="020F0302020204030204" pitchFamily="34" charset="0"/>
                <a:cs typeface="Calibri Light" panose="020F0302020204030204" pitchFamily="34" charset="0"/>
              </a:rPr>
              <a:t>Το </a:t>
            </a:r>
            <a:r>
              <a:rPr lang="el-GR" sz="3200" dirty="0">
                <a:solidFill>
                  <a:srgbClr val="000000"/>
                </a:solidFill>
                <a:latin typeface="Calibri Light" panose="020F0302020204030204" pitchFamily="34" charset="0"/>
                <a:cs typeface="Calibri Light" panose="020F0302020204030204" pitchFamily="34" charset="0"/>
              </a:rPr>
              <a:t>DSM αναγνωρίζονται δύο υποκατηγορίες της Ψυχογενούς Ανορεξίας</a:t>
            </a:r>
            <a:r>
              <a:rPr lang="el-GR" sz="3200" dirty="0" smtClean="0">
                <a:solidFill>
                  <a:srgbClr val="000000"/>
                </a:solidFill>
                <a:latin typeface="Calibri Light" panose="020F0302020204030204" pitchFamily="34" charset="0"/>
                <a:cs typeface="Calibri Light" panose="020F0302020204030204" pitchFamily="34" charset="0"/>
              </a:rPr>
              <a:t>:</a:t>
            </a:r>
            <a:endParaRPr lang="el-GR" sz="3200" dirty="0">
              <a:solidFill>
                <a:srgbClr val="000000"/>
              </a:solidFill>
              <a:latin typeface="Calibri Light" panose="020F0302020204030204" pitchFamily="34" charset="0"/>
              <a:cs typeface="Calibri Light" panose="020F0302020204030204" pitchFamily="34" charset="0"/>
            </a:endParaRPr>
          </a:p>
          <a:p>
            <a:pPr marL="0" indent="0" algn="just" fontAlgn="base">
              <a:buNone/>
            </a:pPr>
            <a:r>
              <a:rPr lang="el-GR" sz="3200" dirty="0">
                <a:solidFill>
                  <a:srgbClr val="000000"/>
                </a:solidFill>
                <a:latin typeface="Calibri Light" panose="020F0302020204030204" pitchFamily="34" charset="0"/>
                <a:cs typeface="Calibri Light" panose="020F0302020204030204" pitchFamily="34" charset="0"/>
              </a:rPr>
              <a:t>α) Ψυχογενής ανορεξία περιοριστικού τύπου, όπου η ασθενής προκειμένου να διατηρήσει το βάρος της περιορίζει την ενεργειακή πρόσληψη (συνήθως 300-700 </a:t>
            </a:r>
            <a:r>
              <a:rPr lang="el-GR" sz="3200" dirty="0" err="1">
                <a:solidFill>
                  <a:srgbClr val="000000"/>
                </a:solidFill>
                <a:latin typeface="Calibri Light" panose="020F0302020204030204" pitchFamily="34" charset="0"/>
                <a:cs typeface="Calibri Light" panose="020F0302020204030204" pitchFamily="34" charset="0"/>
              </a:rPr>
              <a:t>kcal</a:t>
            </a:r>
            <a:r>
              <a:rPr lang="el-GR" sz="3200" dirty="0">
                <a:solidFill>
                  <a:srgbClr val="000000"/>
                </a:solidFill>
                <a:latin typeface="Calibri Light" panose="020F0302020204030204" pitchFamily="34" charset="0"/>
                <a:cs typeface="Calibri Light" panose="020F0302020204030204" pitchFamily="34" charset="0"/>
              </a:rPr>
              <a:t>/ημέρα) </a:t>
            </a:r>
            <a:r>
              <a:rPr lang="el-GR" sz="3200" dirty="0" err="1">
                <a:solidFill>
                  <a:srgbClr val="000000"/>
                </a:solidFill>
                <a:latin typeface="Calibri Light" panose="020F0302020204030204" pitchFamily="34" charset="0"/>
                <a:cs typeface="Calibri Light" panose="020F0302020204030204" pitchFamily="34" charset="0"/>
              </a:rPr>
              <a:t>ακoλουθώντας</a:t>
            </a:r>
            <a:r>
              <a:rPr lang="el-GR" sz="3200" dirty="0">
                <a:solidFill>
                  <a:srgbClr val="000000"/>
                </a:solidFill>
                <a:latin typeface="Calibri Light" panose="020F0302020204030204" pitchFamily="34" charset="0"/>
                <a:cs typeface="Calibri Light" panose="020F0302020204030204" pitchFamily="34" charset="0"/>
              </a:rPr>
              <a:t> έντονη και καταναγκαστική σωματική </a:t>
            </a:r>
            <a:r>
              <a:rPr lang="el-GR" sz="3200" dirty="0" smtClean="0">
                <a:solidFill>
                  <a:srgbClr val="000000"/>
                </a:solidFill>
                <a:latin typeface="Calibri Light" panose="020F0302020204030204" pitchFamily="34" charset="0"/>
                <a:cs typeface="Calibri Light" panose="020F0302020204030204" pitchFamily="34" charset="0"/>
              </a:rPr>
              <a:t>άσκηση. β</a:t>
            </a:r>
            <a:r>
              <a:rPr lang="el-GR" sz="3200" dirty="0">
                <a:solidFill>
                  <a:srgbClr val="000000"/>
                </a:solidFill>
                <a:latin typeface="Calibri Light" panose="020F0302020204030204" pitchFamily="34" charset="0"/>
                <a:cs typeface="Calibri Light" panose="020F0302020204030204" pitchFamily="34" charset="0"/>
              </a:rPr>
              <a:t>) Ψυχογενής ανορεξία με συμπεριφορές </a:t>
            </a:r>
            <a:r>
              <a:rPr lang="el-GR" sz="3200" dirty="0" err="1">
                <a:solidFill>
                  <a:srgbClr val="000000"/>
                </a:solidFill>
                <a:latin typeface="Calibri Light" panose="020F0302020204030204" pitchFamily="34" charset="0"/>
                <a:cs typeface="Calibri Light" panose="020F0302020204030204" pitchFamily="34" charset="0"/>
              </a:rPr>
              <a:t>υπερφαγίας</a:t>
            </a:r>
            <a:r>
              <a:rPr lang="el-GR" sz="3200" dirty="0">
                <a:solidFill>
                  <a:srgbClr val="000000"/>
                </a:solidFill>
                <a:latin typeface="Calibri Light" panose="020F0302020204030204" pitchFamily="34" charset="0"/>
                <a:cs typeface="Calibri Light" panose="020F0302020204030204" pitchFamily="34" charset="0"/>
              </a:rPr>
              <a:t>/κάθαρσης, όπου η ασθενής εκδηλώνει συμπεριφορές </a:t>
            </a:r>
            <a:r>
              <a:rPr lang="el-GR" sz="3200" dirty="0" err="1">
                <a:solidFill>
                  <a:srgbClr val="000000"/>
                </a:solidFill>
                <a:latin typeface="Calibri Light" panose="020F0302020204030204" pitchFamily="34" charset="0"/>
                <a:cs typeface="Calibri Light" panose="020F0302020204030204" pitchFamily="34" charset="0"/>
              </a:rPr>
              <a:t>υπερφαγίας</a:t>
            </a:r>
            <a:r>
              <a:rPr lang="el-GR" sz="3200" dirty="0">
                <a:solidFill>
                  <a:srgbClr val="000000"/>
                </a:solidFill>
                <a:latin typeface="Calibri Light" panose="020F0302020204030204" pitchFamily="34" charset="0"/>
                <a:cs typeface="Calibri Light" panose="020F0302020204030204" pitchFamily="34" charset="0"/>
              </a:rPr>
              <a:t>/κάθαρσης (</a:t>
            </a:r>
            <a:r>
              <a:rPr lang="el-GR" sz="3200" dirty="0" err="1">
                <a:solidFill>
                  <a:srgbClr val="000000"/>
                </a:solidFill>
                <a:latin typeface="Calibri Light" panose="020F0302020204030204" pitchFamily="34" charset="0"/>
                <a:cs typeface="Calibri Light" panose="020F0302020204030204" pitchFamily="34" charset="0"/>
              </a:rPr>
              <a:t>αυτοπροκαλούμενος</a:t>
            </a:r>
            <a:r>
              <a:rPr lang="el-GR" sz="3200" dirty="0">
                <a:solidFill>
                  <a:srgbClr val="000000"/>
                </a:solidFill>
                <a:latin typeface="Calibri Light" panose="020F0302020204030204" pitchFamily="34" charset="0"/>
                <a:cs typeface="Calibri Light" panose="020F0302020204030204" pitchFamily="34" charset="0"/>
              </a:rPr>
              <a:t> έμετος ή χρήση καθαρτικών, εμετικών ή διουρητικών).</a:t>
            </a:r>
          </a:p>
          <a:p>
            <a:endParaRPr lang="el-GR" dirty="0"/>
          </a:p>
        </p:txBody>
      </p:sp>
    </p:spTree>
    <p:extLst>
      <p:ext uri="{BB962C8B-B14F-4D97-AF65-F5344CB8AC3E}">
        <p14:creationId xmlns:p14="http://schemas.microsoft.com/office/powerpoint/2010/main" val="32454162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Calibri Light" panose="020F0302020204030204" pitchFamily="34" charset="0"/>
                <a:cs typeface="Calibri Light" panose="020F0302020204030204" pitchFamily="34" charset="0"/>
              </a:rPr>
              <a:t>Προφίλ ατόμων με ψυχογενή ανορεξία</a:t>
            </a:r>
            <a:endParaRPr lang="el-GR" dirty="0">
              <a:latin typeface="Calibri Light" panose="020F0302020204030204" pitchFamily="34" charset="0"/>
              <a:cs typeface="Calibri Light" panose="020F0302020204030204" pitchFamily="34" charset="0"/>
            </a:endParaRPr>
          </a:p>
        </p:txBody>
      </p:sp>
      <p:sp>
        <p:nvSpPr>
          <p:cNvPr id="3" name="Θέση περιεχομένου 2"/>
          <p:cNvSpPr>
            <a:spLocks noGrp="1"/>
          </p:cNvSpPr>
          <p:nvPr>
            <p:ph sz="quarter" idx="1"/>
          </p:nvPr>
        </p:nvSpPr>
        <p:spPr>
          <a:xfrm>
            <a:off x="301752" y="1527048"/>
            <a:ext cx="8503920" cy="4930902"/>
          </a:xfrm>
        </p:spPr>
        <p:txBody>
          <a:bodyPr>
            <a:normAutofit fontScale="92500" lnSpcReduction="20000"/>
          </a:bodyPr>
          <a:lstStyle/>
          <a:p>
            <a:pPr algn="just"/>
            <a:r>
              <a:rPr lang="el-GR" dirty="0" smtClean="0">
                <a:latin typeface="Calibri Light" panose="020F0302020204030204" pitchFamily="34" charset="0"/>
                <a:cs typeface="Calibri Light" panose="020F0302020204030204" pitchFamily="34" charset="0"/>
              </a:rPr>
              <a:t>Ιστορικό ψυχολογικού τραύματος</a:t>
            </a:r>
          </a:p>
          <a:p>
            <a:pPr algn="just"/>
            <a:r>
              <a:rPr lang="el-GR" dirty="0" smtClean="0">
                <a:latin typeface="Calibri Light" panose="020F0302020204030204" pitchFamily="34" charset="0"/>
                <a:cs typeface="Calibri Light" panose="020F0302020204030204" pitchFamily="34" charset="0"/>
              </a:rPr>
              <a:t>Συννοσηρότητα με κατάθλιψη, αγχώδεις διαταραχές, κοινωνική φοβία, ψυχαναγκαστική- καταναγκαστική διαταραχή, διαταραχές </a:t>
            </a:r>
            <a:r>
              <a:rPr lang="el-GR" dirty="0" err="1" smtClean="0">
                <a:latin typeface="Calibri Light" panose="020F0302020204030204" pitchFamily="34" charset="0"/>
                <a:cs typeface="Calibri Light" panose="020F0302020204030204" pitchFamily="34" charset="0"/>
              </a:rPr>
              <a:t>προσωικότητας</a:t>
            </a:r>
            <a:endParaRPr lang="el-GR" dirty="0" smtClean="0">
              <a:latin typeface="Calibri Light" panose="020F0302020204030204" pitchFamily="34" charset="0"/>
              <a:cs typeface="Calibri Light" panose="020F0302020204030204" pitchFamily="34" charset="0"/>
            </a:endParaRPr>
          </a:p>
          <a:p>
            <a:pPr algn="just"/>
            <a:r>
              <a:rPr lang="el-GR" dirty="0" smtClean="0">
                <a:latin typeface="Calibri Light" panose="020F0302020204030204" pitchFamily="34" charset="0"/>
                <a:cs typeface="Calibri Light" panose="020F0302020204030204" pitchFamily="34" charset="0"/>
              </a:rPr>
              <a:t>Αρχικά, δείχνουν άτομα που αποτελεσματικά, αποφασιστικά και σίγουρα. Ωστόσο, φοβούνται ότι αυτό που κάνουν δεν είναι αρκετά καλό. Θέλουν να είναι άριστα σε όλα και τίποτα δεν είναι αρκετό. Θέτουν ανέφικτους στόχους.</a:t>
            </a:r>
          </a:p>
          <a:p>
            <a:pPr algn="just"/>
            <a:r>
              <a:rPr lang="el-GR" dirty="0" smtClean="0">
                <a:latin typeface="Calibri Light" panose="020F0302020204030204" pitchFamily="34" charset="0"/>
                <a:cs typeface="Calibri Light" panose="020F0302020204030204" pitchFamily="34" charset="0"/>
              </a:rPr>
              <a:t>Συνήθως, είναι τα εσωστρεφή, ευσυνείδητα παιδιά με την καλή συμπεριφορά, που δε δημιουργούν ποτέ προβλήματα στην οικογένεια ή στο σχολείο. έχουν υψηλή νοημοσύνη και ενδιαφέρονται ιδιαιτέρως και σχολαστικά για την εμφάνιση. Τα πιο χαρακτηριστικά στοιχεία είναι η τελειοθηρία και η ψυχαναγκαστικότητα</a:t>
            </a:r>
          </a:p>
          <a:p>
            <a:endParaRPr lang="el-GR" dirty="0"/>
          </a:p>
        </p:txBody>
      </p:sp>
    </p:spTree>
    <p:extLst>
      <p:ext uri="{BB962C8B-B14F-4D97-AF65-F5344CB8AC3E}">
        <p14:creationId xmlns:p14="http://schemas.microsoft.com/office/powerpoint/2010/main" val="33528698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Calibri Light" panose="020F0302020204030204" pitchFamily="34" charset="0"/>
                <a:cs typeface="Calibri Light" panose="020F0302020204030204" pitchFamily="34" charset="0"/>
              </a:rPr>
              <a:t>Οικογενειακοί παράγοντες</a:t>
            </a:r>
            <a:endParaRPr lang="el-GR" dirty="0">
              <a:latin typeface="Calibri Light" panose="020F0302020204030204" pitchFamily="34" charset="0"/>
              <a:cs typeface="Calibri Light" panose="020F0302020204030204" pitchFamily="34" charset="0"/>
            </a:endParaRPr>
          </a:p>
        </p:txBody>
      </p:sp>
      <p:sp>
        <p:nvSpPr>
          <p:cNvPr id="3" name="Θέση περιεχομένου 2"/>
          <p:cNvSpPr>
            <a:spLocks noGrp="1"/>
          </p:cNvSpPr>
          <p:nvPr>
            <p:ph sz="quarter" idx="1"/>
          </p:nvPr>
        </p:nvSpPr>
        <p:spPr/>
        <p:txBody>
          <a:bodyPr>
            <a:normAutofit/>
          </a:bodyPr>
          <a:lstStyle/>
          <a:p>
            <a:r>
              <a:rPr lang="el-GR" dirty="0" smtClean="0">
                <a:latin typeface="Calibri Light" panose="020F0302020204030204" pitchFamily="34" charset="0"/>
                <a:cs typeface="Calibri Light" panose="020F0302020204030204" pitchFamily="34" charset="0"/>
              </a:rPr>
              <a:t>Οι μητέρες συνήθως είναι κυριαρχικές, αδιάκριτες και αμφιθυμικές, ενώ οι πατέρες παθητικοί και αναποτελεσματικοί</a:t>
            </a:r>
          </a:p>
          <a:p>
            <a:r>
              <a:rPr lang="el-GR" dirty="0" smtClean="0">
                <a:latin typeface="Calibri Light" panose="020F0302020204030204" pitchFamily="34" charset="0"/>
                <a:cs typeface="Calibri Light" panose="020F0302020204030204" pitchFamily="34" charset="0"/>
              </a:rPr>
              <a:t>Οι γονείς περιγράφονται ως απαιτητικοί. Ως παιδί δεν έχει αισθανθεί ότι αγαπιέται ως άτομο, αλλά νιώθει ότι αποκτά αξία μέσα από τα επιτεύγματά του</a:t>
            </a:r>
          </a:p>
          <a:p>
            <a:r>
              <a:rPr lang="el-GR" dirty="0" smtClean="0">
                <a:latin typeface="Calibri Light" panose="020F0302020204030204" pitchFamily="34" charset="0"/>
                <a:cs typeface="Calibri Light" panose="020F0302020204030204" pitchFamily="34" charset="0"/>
              </a:rPr>
              <a:t>Τα άτομα αυτά ταλαντεύονται ανάμεσα στην εξάρτησή και την αυτονομία από την οικογένεια. Κάποιες φορές προέρχονται από οικογένειες που επιδιώκουν να κρατούν τα παιδιά ασφυκτικά κοντά τους.</a:t>
            </a:r>
            <a:endParaRPr lang="el-GR"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2197974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8CADAE">
                    <a:shade val="75000"/>
                  </a:srgbClr>
                </a:solidFill>
                <a:latin typeface="Calibri Light" panose="020F0302020204030204" pitchFamily="34" charset="0"/>
                <a:cs typeface="Calibri Light" panose="020F0302020204030204" pitchFamily="34" charset="0"/>
              </a:rPr>
              <a:t>Ψυχογενής βουλιμία</a:t>
            </a:r>
            <a:endParaRPr lang="el-GR" dirty="0"/>
          </a:p>
        </p:txBody>
      </p:sp>
      <p:sp>
        <p:nvSpPr>
          <p:cNvPr id="3" name="Θέση περιεχομένου 2"/>
          <p:cNvSpPr>
            <a:spLocks noGrp="1"/>
          </p:cNvSpPr>
          <p:nvPr>
            <p:ph sz="quarter" idx="1"/>
          </p:nvPr>
        </p:nvSpPr>
        <p:spPr/>
        <p:txBody>
          <a:bodyPr>
            <a:normAutofit fontScale="70000" lnSpcReduction="20000"/>
          </a:bodyPr>
          <a:lstStyle/>
          <a:p>
            <a:pPr algn="just"/>
            <a:r>
              <a:rPr lang="el-GR" dirty="0">
                <a:latin typeface="Calibri Light" panose="020F0302020204030204" pitchFamily="34" charset="0"/>
                <a:cs typeface="Calibri Light" panose="020F0302020204030204" pitchFamily="34" charset="0"/>
              </a:rPr>
              <a:t>Επαναλαμβανόμενα επεισόδια </a:t>
            </a:r>
            <a:r>
              <a:rPr lang="el-GR" dirty="0" err="1">
                <a:latin typeface="Calibri Light" panose="020F0302020204030204" pitchFamily="34" charset="0"/>
                <a:cs typeface="Calibri Light" panose="020F0302020204030204" pitchFamily="34" charset="0"/>
              </a:rPr>
              <a:t>υπερφαγίας</a:t>
            </a:r>
            <a:r>
              <a:rPr lang="el-GR" dirty="0">
                <a:latin typeface="Calibri Light" panose="020F0302020204030204" pitchFamily="34" charset="0"/>
                <a:cs typeface="Calibri Light" panose="020F0302020204030204" pitchFamily="34" charset="0"/>
              </a:rPr>
              <a:t>. Το Επεισόδιο </a:t>
            </a:r>
            <a:r>
              <a:rPr lang="el-GR" dirty="0" err="1">
                <a:latin typeface="Calibri Light" panose="020F0302020204030204" pitchFamily="34" charset="0"/>
                <a:cs typeface="Calibri Light" panose="020F0302020204030204" pitchFamily="34" charset="0"/>
              </a:rPr>
              <a:t>υπερφαγίας</a:t>
            </a:r>
            <a:r>
              <a:rPr lang="el-GR" dirty="0">
                <a:latin typeface="Calibri Light" panose="020F0302020204030204" pitchFamily="34" charset="0"/>
                <a:cs typeface="Calibri Light" panose="020F0302020204030204" pitchFamily="34" charset="0"/>
              </a:rPr>
              <a:t> χαρακτηρίζεται από την  εμφάνιση των παρακάτω σημείων:</a:t>
            </a:r>
          </a:p>
          <a:p>
            <a:pPr algn="just">
              <a:buFont typeface="Courier New" panose="02070309020205020404" pitchFamily="49" charset="0"/>
              <a:buChar char="o"/>
            </a:pPr>
            <a:r>
              <a:rPr lang="el-GR" dirty="0">
                <a:latin typeface="Calibri Light" panose="020F0302020204030204" pitchFamily="34" charset="0"/>
                <a:cs typeface="Calibri Light" panose="020F0302020204030204" pitchFamily="34" charset="0"/>
              </a:rPr>
              <a:t>Πρόσληψη τροφής σε συγκεκριμένο χρονικό διάστημα (π.χ. 2ωρα διαστήματα), η οποία είναι μεγαλύτερη από την αναμενόμενη φυσιολογική πρόσληψη τροφής κάθε ατόμου σε συγκεκριμένο χρονικό διάστημα ή κάτω από συγκεκριμένες προϋποθέσεις.</a:t>
            </a:r>
          </a:p>
          <a:p>
            <a:pPr algn="just">
              <a:buFont typeface="Courier New" panose="02070309020205020404" pitchFamily="49" charset="0"/>
              <a:buChar char="o"/>
            </a:pPr>
            <a:r>
              <a:rPr lang="el-GR" dirty="0">
                <a:latin typeface="Calibri Light" panose="020F0302020204030204" pitchFamily="34" charset="0"/>
                <a:cs typeface="Calibri Light" panose="020F0302020204030204" pitchFamily="34" charset="0"/>
              </a:rPr>
              <a:t>Έλλειψη δυνατότητας ελέγχου πρόσληψης τροφής (αίσθημα ότι δεν μπορεί να σταματήσει να τρώει ή έλεγχος της ποσότητας που καταναλώνεται).</a:t>
            </a:r>
          </a:p>
          <a:p>
            <a:pPr algn="just"/>
            <a:r>
              <a:rPr lang="el-GR" dirty="0" smtClean="0">
                <a:latin typeface="Calibri Light" panose="020F0302020204030204" pitchFamily="34" charset="0"/>
                <a:cs typeface="Calibri Light" panose="020F0302020204030204" pitchFamily="34" charset="0"/>
              </a:rPr>
              <a:t>Επαναλαμβανόμενες </a:t>
            </a:r>
            <a:r>
              <a:rPr lang="el-GR" dirty="0">
                <a:latin typeface="Calibri Light" panose="020F0302020204030204" pitchFamily="34" charset="0"/>
                <a:cs typeface="Calibri Light" panose="020F0302020204030204" pitchFamily="34" charset="0"/>
              </a:rPr>
              <a:t>συμπεριφορές καθαρτικού τύπου με στόχο την αποφυγή πρόσληψης βάρους: </a:t>
            </a:r>
            <a:r>
              <a:rPr lang="el-GR" dirty="0" err="1">
                <a:latin typeface="Calibri Light" panose="020F0302020204030204" pitchFamily="34" charset="0"/>
                <a:cs typeface="Calibri Light" panose="020F0302020204030204" pitchFamily="34" charset="0"/>
              </a:rPr>
              <a:t>αυτοπρόκληση</a:t>
            </a:r>
            <a:r>
              <a:rPr lang="el-GR" dirty="0">
                <a:latin typeface="Calibri Light" panose="020F0302020204030204" pitchFamily="34" charset="0"/>
                <a:cs typeface="Calibri Light" panose="020F0302020204030204" pitchFamily="34" charset="0"/>
              </a:rPr>
              <a:t> εμέτου, χρήση καθαρτικών, διουρητικών κ.ά., νηστεία, ή υπερβολική σωματική άσκηση.</a:t>
            </a:r>
          </a:p>
          <a:p>
            <a:pPr algn="just"/>
            <a:r>
              <a:rPr lang="el-GR" dirty="0" smtClean="0">
                <a:latin typeface="Calibri Light" panose="020F0302020204030204" pitchFamily="34" charset="0"/>
                <a:cs typeface="Calibri Light" panose="020F0302020204030204" pitchFamily="34" charset="0"/>
              </a:rPr>
              <a:t>Οι </a:t>
            </a:r>
            <a:r>
              <a:rPr lang="el-GR" dirty="0">
                <a:latin typeface="Calibri Light" panose="020F0302020204030204" pitchFamily="34" charset="0"/>
                <a:cs typeface="Calibri Light" panose="020F0302020204030204" pitchFamily="34" charset="0"/>
              </a:rPr>
              <a:t>συμπεριφορές καθαρτικού τύπου ή τα </a:t>
            </a:r>
            <a:r>
              <a:rPr lang="el-GR" dirty="0" err="1">
                <a:latin typeface="Calibri Light" panose="020F0302020204030204" pitchFamily="34" charset="0"/>
                <a:cs typeface="Calibri Light" panose="020F0302020204030204" pitchFamily="34" charset="0"/>
              </a:rPr>
              <a:t>υπερφαγικά</a:t>
            </a:r>
            <a:r>
              <a:rPr lang="el-GR" dirty="0">
                <a:latin typeface="Calibri Light" panose="020F0302020204030204" pitchFamily="34" charset="0"/>
                <a:cs typeface="Calibri Light" panose="020F0302020204030204" pitchFamily="34" charset="0"/>
              </a:rPr>
              <a:t> επεισόδια παρατηρούνται κατά μέσο όρο μία φορά την εβδομάδα για 3 μήνες.</a:t>
            </a:r>
          </a:p>
          <a:p>
            <a:pPr algn="just"/>
            <a:r>
              <a:rPr lang="el-GR" dirty="0" smtClean="0">
                <a:latin typeface="Calibri Light" panose="020F0302020204030204" pitchFamily="34" charset="0"/>
                <a:cs typeface="Calibri Light" panose="020F0302020204030204" pitchFamily="34" charset="0"/>
              </a:rPr>
              <a:t>Η </a:t>
            </a:r>
            <a:r>
              <a:rPr lang="el-GR" dirty="0" err="1">
                <a:latin typeface="Calibri Light" panose="020F0302020204030204" pitchFamily="34" charset="0"/>
                <a:cs typeface="Calibri Light" panose="020F0302020204030204" pitchFamily="34" charset="0"/>
              </a:rPr>
              <a:t>αυτοαξιολόγηση</a:t>
            </a:r>
            <a:r>
              <a:rPr lang="el-GR" dirty="0">
                <a:latin typeface="Calibri Light" panose="020F0302020204030204" pitchFamily="34" charset="0"/>
                <a:cs typeface="Calibri Light" panose="020F0302020204030204" pitchFamily="34" charset="0"/>
              </a:rPr>
              <a:t> του ατόμου συσχετίζεται με την εικόνα σώματος και το βάρος του</a:t>
            </a:r>
          </a:p>
          <a:p>
            <a:pPr algn="just"/>
            <a:r>
              <a:rPr lang="el-GR" dirty="0" smtClean="0">
                <a:latin typeface="Calibri Light" panose="020F0302020204030204" pitchFamily="34" charset="0"/>
                <a:cs typeface="Calibri Light" panose="020F0302020204030204" pitchFamily="34" charset="0"/>
              </a:rPr>
              <a:t>Η </a:t>
            </a:r>
            <a:r>
              <a:rPr lang="el-GR" dirty="0">
                <a:latin typeface="Calibri Light" panose="020F0302020204030204" pitchFamily="34" charset="0"/>
                <a:cs typeface="Calibri Light" panose="020F0302020204030204" pitchFamily="34" charset="0"/>
              </a:rPr>
              <a:t>διαταραχή δεν παρατηρείται εξολοκλήρου κατά την διάρκεια επεισοδίων Ψυχογενούς Ανορεξίας</a:t>
            </a:r>
            <a:r>
              <a:rPr lang="el-GR" dirty="0" smtClean="0">
                <a:latin typeface="Calibri Light" panose="020F0302020204030204" pitchFamily="34" charset="0"/>
                <a:cs typeface="Calibri Light" panose="020F0302020204030204" pitchFamily="34" charset="0"/>
              </a:rPr>
              <a:t>.</a:t>
            </a:r>
            <a:endParaRPr lang="el-GR"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6048930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Calibri Light" panose="020F0302020204030204" pitchFamily="34" charset="0"/>
                <a:cs typeface="Calibri Light" panose="020F0302020204030204" pitchFamily="34" charset="0"/>
              </a:rPr>
              <a:t>Κατανόηση της ψυχογενούς βουλιμίας</a:t>
            </a:r>
            <a:endParaRPr lang="el-GR" dirty="0">
              <a:latin typeface="Calibri Light" panose="020F0302020204030204" pitchFamily="34" charset="0"/>
              <a:cs typeface="Calibri Light" panose="020F0302020204030204" pitchFamily="34" charset="0"/>
            </a:endParaRPr>
          </a:p>
        </p:txBody>
      </p:sp>
      <p:sp>
        <p:nvSpPr>
          <p:cNvPr id="3" name="Θέση περιεχομένου 2"/>
          <p:cNvSpPr>
            <a:spLocks noGrp="1"/>
          </p:cNvSpPr>
          <p:nvPr>
            <p:ph sz="quarter" idx="1"/>
          </p:nvPr>
        </p:nvSpPr>
        <p:spPr>
          <a:xfrm>
            <a:off x="301752" y="1527048"/>
            <a:ext cx="8503920" cy="4759452"/>
          </a:xfrm>
        </p:spPr>
        <p:txBody>
          <a:bodyPr>
            <a:normAutofit fontScale="77500" lnSpcReduction="20000"/>
          </a:bodyPr>
          <a:lstStyle/>
          <a:p>
            <a:pPr algn="just"/>
            <a:r>
              <a:rPr lang="el-GR" dirty="0" smtClean="0">
                <a:latin typeface="Calibri Light" panose="020F0302020204030204" pitchFamily="34" charset="0"/>
                <a:cs typeface="Calibri Light" panose="020F0302020204030204" pitchFamily="34" charset="0"/>
              </a:rPr>
              <a:t>Είναι μία οργανωμένη συμπεριφορά, ένας τρόπος ζωή που καθορίζει την καθημερινότητα του ατόμου</a:t>
            </a:r>
          </a:p>
          <a:p>
            <a:pPr algn="just"/>
            <a:r>
              <a:rPr lang="el-GR" dirty="0" smtClean="0">
                <a:latin typeface="Calibri Light" panose="020F0302020204030204" pitchFamily="34" charset="0"/>
                <a:cs typeface="Calibri Light" panose="020F0302020204030204" pitchFamily="34" charset="0"/>
              </a:rPr>
              <a:t>Έναρξη στα 15-20 έτη, συχνά σε άτομα που είχαν πρόβλημα στις συνήθειες διατροφής και το βάρος. Συχνά, η Ψ.Β. αρχίζει με δίαιτα έπειτα από κάποιο </a:t>
            </a:r>
            <a:r>
              <a:rPr lang="el-GR" dirty="0" err="1" smtClean="0">
                <a:latin typeface="Calibri Light" panose="020F0302020204030204" pitchFamily="34" charset="0"/>
                <a:cs typeface="Calibri Light" panose="020F0302020204030204" pitchFamily="34" charset="0"/>
              </a:rPr>
              <a:t>στρεσογόνο</a:t>
            </a:r>
            <a:r>
              <a:rPr lang="el-GR" dirty="0" smtClean="0">
                <a:latin typeface="Calibri Light" panose="020F0302020204030204" pitchFamily="34" charset="0"/>
                <a:cs typeface="Calibri Light" panose="020F0302020204030204" pitchFamily="34" charset="0"/>
              </a:rPr>
              <a:t> γεγονός ή καινούριο συμβάν, που σχετίζεται με το σχήμα του σώματος και τον αυτοέλεγχο</a:t>
            </a:r>
          </a:p>
          <a:p>
            <a:pPr algn="just"/>
            <a:r>
              <a:rPr lang="el-GR" dirty="0" smtClean="0">
                <a:latin typeface="Calibri Light" panose="020F0302020204030204" pitchFamily="34" charset="0"/>
                <a:cs typeface="Calibri Light" panose="020F0302020204030204" pitchFamily="34" charset="0"/>
              </a:rPr>
              <a:t>Αυτά τα άτομα παγιδεύονται σε έναν φαύλο κύκλο και αισθάνονται ντροπή, ενοχή και απέχθεια για τον εαυτό τους. Αυτό οδηγεί σε αισθήματα ανεπάρκειας και έλλειψη ελκυστικότητας, ενώ έχουν εξαιρετικά χαμηλή αυτοπεποίθηση και μπορεί να παρουσιάσουν σοβαρή κατάθλιψη. </a:t>
            </a:r>
          </a:p>
          <a:p>
            <a:pPr algn="just"/>
            <a:r>
              <a:rPr lang="el-GR" dirty="0" smtClean="0">
                <a:latin typeface="Calibri Light" panose="020F0302020204030204" pitchFamily="34" charset="0"/>
                <a:cs typeface="Calibri Light" panose="020F0302020204030204" pitchFamily="34" charset="0"/>
              </a:rPr>
              <a:t>Είναι κοινωνικά άτομα και παρουσιάζονται ως άτομα με αυτοπεποίθηση (γι’ αυτό και η διαταραχή δε γίνεται αντιληπτή από τρίτους). Ωστόσο, απομονώνονται λόγω ντροπής</a:t>
            </a:r>
          </a:p>
          <a:p>
            <a:pPr algn="just"/>
            <a:r>
              <a:rPr lang="el-GR" dirty="0" smtClean="0">
                <a:latin typeface="Calibri Light" panose="020F0302020204030204" pitchFamily="34" charset="0"/>
                <a:cs typeface="Calibri Light" panose="020F0302020204030204" pitchFamily="34" charset="0"/>
              </a:rPr>
              <a:t>Μπορούν να φάνε με μανία και η αντισταθμιστική συμπεριφορά αποτελεί ένα είδος κάθαρσης ή μία επιβεβλημένη τιμωρία</a:t>
            </a:r>
            <a:endParaRPr lang="el-GR"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7712632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Calibri Light" panose="020F0302020204030204" pitchFamily="34" charset="0"/>
                <a:cs typeface="Calibri Light" panose="020F0302020204030204" pitchFamily="34" charset="0"/>
              </a:rPr>
              <a:t>Προφίλ ατόμων με ψυχογενή βουλιμία</a:t>
            </a:r>
            <a:endParaRPr lang="el-GR" dirty="0">
              <a:latin typeface="Calibri Light" panose="020F0302020204030204" pitchFamily="34" charset="0"/>
              <a:cs typeface="Calibri Light" panose="020F0302020204030204" pitchFamily="34" charset="0"/>
            </a:endParaRPr>
          </a:p>
        </p:txBody>
      </p:sp>
      <p:sp>
        <p:nvSpPr>
          <p:cNvPr id="3" name="Θέση περιεχομένου 2"/>
          <p:cNvSpPr>
            <a:spLocks noGrp="1"/>
          </p:cNvSpPr>
          <p:nvPr>
            <p:ph sz="quarter" idx="1"/>
          </p:nvPr>
        </p:nvSpPr>
        <p:spPr>
          <a:xfrm>
            <a:off x="301752" y="1527047"/>
            <a:ext cx="8503920" cy="4921377"/>
          </a:xfrm>
        </p:spPr>
        <p:txBody>
          <a:bodyPr>
            <a:normAutofit fontScale="92500" lnSpcReduction="20000"/>
          </a:bodyPr>
          <a:lstStyle/>
          <a:p>
            <a:pPr algn="just"/>
            <a:r>
              <a:rPr lang="el-GR" dirty="0" smtClean="0">
                <a:latin typeface="Calibri Light" panose="020F0302020204030204" pitchFamily="34" charset="0"/>
                <a:cs typeface="Calibri Light" panose="020F0302020204030204" pitchFamily="34" charset="0"/>
              </a:rPr>
              <a:t>Βιολογικοί παράγοντες (δράση </a:t>
            </a:r>
            <a:r>
              <a:rPr lang="el-GR" dirty="0" err="1" smtClean="0">
                <a:latin typeface="Calibri Light" panose="020F0302020204030204" pitchFamily="34" charset="0"/>
                <a:cs typeface="Calibri Light" panose="020F0302020204030204" pitchFamily="34" charset="0"/>
              </a:rPr>
              <a:t>νευριδιαβιβαστών</a:t>
            </a:r>
            <a:r>
              <a:rPr lang="el-GR" dirty="0" smtClean="0">
                <a:latin typeface="Calibri Light" panose="020F0302020204030204" pitchFamily="34" charset="0"/>
                <a:cs typeface="Calibri Light" panose="020F0302020204030204" pitchFamily="34" charset="0"/>
              </a:rPr>
              <a:t>)</a:t>
            </a:r>
          </a:p>
          <a:p>
            <a:pPr algn="just"/>
            <a:r>
              <a:rPr lang="el-GR" dirty="0" smtClean="0">
                <a:latin typeface="Calibri Light" panose="020F0302020204030204" pitchFamily="34" charset="0"/>
                <a:cs typeface="Calibri Light" panose="020F0302020204030204" pitchFamily="34" charset="0"/>
              </a:rPr>
              <a:t>Ιστορικό σεξουαλικής κακοποίησης</a:t>
            </a:r>
          </a:p>
          <a:p>
            <a:pPr algn="just"/>
            <a:r>
              <a:rPr lang="el-GR" dirty="0" smtClean="0">
                <a:latin typeface="Calibri Light" panose="020F0302020204030204" pitchFamily="34" charset="0"/>
                <a:cs typeface="Calibri Light" panose="020F0302020204030204" pitchFamily="34" charset="0"/>
              </a:rPr>
              <a:t>Η παρορμητικότητα, η ευαισθησία στις διαπροσωπικές σχέσεις, η χαμηλή αυτοεκτίμηση, η χρόνια κατάθλιψη, η ελάχιστη αντοχή στη ματαίωση κυριαρχούν στην προσωπικότητα των ασθενών με Ψ.Β. </a:t>
            </a:r>
          </a:p>
          <a:p>
            <a:pPr algn="just"/>
            <a:r>
              <a:rPr lang="el-GR" dirty="0" smtClean="0">
                <a:latin typeface="Calibri Light" panose="020F0302020204030204" pitchFamily="34" charset="0"/>
                <a:cs typeface="Calibri Light" panose="020F0302020204030204" pitchFamily="34" charset="0"/>
              </a:rPr>
              <a:t>Υπάρχει συννοσηρότητα με διαταραχές προσωπικότητας, αγχώδεις διαταραχές και διαταραχές της διάθεσης</a:t>
            </a:r>
          </a:p>
          <a:p>
            <a:pPr algn="just"/>
            <a:r>
              <a:rPr lang="el-GR" dirty="0" smtClean="0">
                <a:latin typeface="Calibri Light" panose="020F0302020204030204" pitchFamily="34" charset="0"/>
                <a:cs typeface="Calibri Light" panose="020F0302020204030204" pitchFamily="34" charset="0"/>
              </a:rPr>
              <a:t>Οι οικογένειές τους είναι λιγότερο κλειστές, αλλά με συγκρουσιακές σχέσεις, εμφανίζουν συχνότητα κατάχρησης ουσιών (συνήθως αλκοόλ), συναισθηματικές διαταραχές και παχυσαρκία</a:t>
            </a:r>
          </a:p>
          <a:p>
            <a:pPr algn="just"/>
            <a:r>
              <a:rPr lang="el-GR" dirty="0" smtClean="0">
                <a:latin typeface="Calibri Light" panose="020F0302020204030204" pitchFamily="34" charset="0"/>
                <a:cs typeface="Calibri Light" panose="020F0302020204030204" pitchFamily="34" charset="0"/>
              </a:rPr>
              <a:t>Οι ασθενείς έχουν υψηλούς στόχους και μεγάλη ευαισθησία ως προς τις κοινωνικές πιέσεις για τη λεπτότητα του σώματος</a:t>
            </a:r>
          </a:p>
        </p:txBody>
      </p:sp>
    </p:spTree>
    <p:extLst>
      <p:ext uri="{BB962C8B-B14F-4D97-AF65-F5344CB8AC3E}">
        <p14:creationId xmlns:p14="http://schemas.microsoft.com/office/powerpoint/2010/main" val="32533863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Calibri Light" panose="020F0302020204030204" pitchFamily="34" charset="0"/>
                <a:cs typeface="Calibri Light" panose="020F0302020204030204" pitchFamily="34" charset="0"/>
              </a:rPr>
              <a:t>Βιβλιογραφία </a:t>
            </a:r>
            <a:endParaRPr lang="el-GR" dirty="0">
              <a:latin typeface="Calibri Light" panose="020F0302020204030204" pitchFamily="34" charset="0"/>
              <a:cs typeface="Calibri Light" panose="020F0302020204030204" pitchFamily="34" charset="0"/>
            </a:endParaRPr>
          </a:p>
        </p:txBody>
      </p:sp>
      <p:sp>
        <p:nvSpPr>
          <p:cNvPr id="3" name="Θέση περιεχομένου 2"/>
          <p:cNvSpPr>
            <a:spLocks noGrp="1"/>
          </p:cNvSpPr>
          <p:nvPr>
            <p:ph sz="quarter" idx="1"/>
          </p:nvPr>
        </p:nvSpPr>
        <p:spPr/>
        <p:txBody>
          <a:bodyPr/>
          <a:lstStyle/>
          <a:p>
            <a:pPr algn="just"/>
            <a:r>
              <a:rPr lang="el-GR" dirty="0" err="1" smtClean="0">
                <a:latin typeface="Calibri Light" panose="020F0302020204030204" pitchFamily="34" charset="0"/>
                <a:cs typeface="Calibri Light" panose="020F0302020204030204" pitchFamily="34" charset="0"/>
              </a:rPr>
              <a:t>Παπαδάτος</a:t>
            </a:r>
            <a:r>
              <a:rPr lang="el-GR" dirty="0" smtClean="0">
                <a:latin typeface="Calibri Light" panose="020F0302020204030204" pitchFamily="34" charset="0"/>
                <a:cs typeface="Calibri Light" panose="020F0302020204030204" pitchFamily="34" charset="0"/>
              </a:rPr>
              <a:t>, Γ. (</a:t>
            </a:r>
            <a:r>
              <a:rPr lang="en-US" dirty="0" smtClean="0">
                <a:latin typeface="Calibri Light" panose="020F0302020204030204" pitchFamily="34" charset="0"/>
                <a:cs typeface="Calibri Light" panose="020F0302020204030204" pitchFamily="34" charset="0"/>
              </a:rPr>
              <a:t>2010</a:t>
            </a:r>
            <a:r>
              <a:rPr lang="el-GR" dirty="0" smtClean="0">
                <a:latin typeface="Calibri Light" panose="020F0302020204030204" pitchFamily="34" charset="0"/>
                <a:cs typeface="Calibri Light" panose="020F0302020204030204" pitchFamily="34" charset="0"/>
              </a:rPr>
              <a:t>). Ψυχικές διαταραχές και μαθησιακές δυσκολίες παιδιών και εφήβων. Αθήνα, Εκδόσεις </a:t>
            </a:r>
            <a:r>
              <a:rPr lang="en-US" dirty="0" smtClean="0">
                <a:latin typeface="Calibri Light" panose="020F0302020204030204" pitchFamily="34" charset="0"/>
                <a:cs typeface="Calibri Light" panose="020F0302020204030204" pitchFamily="34" charset="0"/>
              </a:rPr>
              <a:t>Gutenberg. </a:t>
            </a:r>
          </a:p>
          <a:p>
            <a:pPr algn="just"/>
            <a:r>
              <a:rPr lang="el-GR" dirty="0" err="1" smtClean="0">
                <a:latin typeface="Calibri Light" panose="020F0302020204030204" pitchFamily="34" charset="0"/>
                <a:cs typeface="Calibri Light" panose="020F0302020204030204" pitchFamily="34" charset="0"/>
              </a:rPr>
              <a:t>Τσιάντης</a:t>
            </a:r>
            <a:r>
              <a:rPr lang="el-GR" dirty="0" smtClean="0">
                <a:latin typeface="Calibri Light" panose="020F0302020204030204" pitchFamily="34" charset="0"/>
                <a:cs typeface="Calibri Light" panose="020F0302020204030204" pitchFamily="34" charset="0"/>
              </a:rPr>
              <a:t> </a:t>
            </a:r>
            <a:r>
              <a:rPr lang="el-GR" dirty="0">
                <a:latin typeface="Calibri Light" panose="020F0302020204030204" pitchFamily="34" charset="0"/>
                <a:cs typeface="Calibri Light" panose="020F0302020204030204" pitchFamily="34" charset="0"/>
              </a:rPr>
              <a:t>Γ. (2003). </a:t>
            </a:r>
            <a:r>
              <a:rPr lang="el-GR" i="1" dirty="0">
                <a:latin typeface="Calibri Light" panose="020F0302020204030204" pitchFamily="34" charset="0"/>
                <a:cs typeface="Calibri Light" panose="020F0302020204030204" pitchFamily="34" charset="0"/>
              </a:rPr>
              <a:t>Βασική Παιδοψυχιατρική. Εφηβεία. </a:t>
            </a:r>
            <a:r>
              <a:rPr lang="el-GR" dirty="0">
                <a:latin typeface="Calibri Light" panose="020F0302020204030204" pitchFamily="34" charset="0"/>
                <a:cs typeface="Calibri Light" panose="020F0302020204030204" pitchFamily="34" charset="0"/>
              </a:rPr>
              <a:t>Αθήνα, Εκδόσεις Καστανιώτη</a:t>
            </a:r>
            <a:r>
              <a:rPr lang="el-GR" dirty="0" smtClean="0">
                <a:latin typeface="Calibri Light" panose="020F0302020204030204" pitchFamily="34" charset="0"/>
                <a:cs typeface="Calibri Light" panose="020F0302020204030204" pitchFamily="34" charset="0"/>
              </a:rPr>
              <a:t>.</a:t>
            </a:r>
            <a:endParaRPr lang="en-US" dirty="0" smtClean="0">
              <a:latin typeface="Calibri Light" panose="020F0302020204030204" pitchFamily="34" charset="0"/>
              <a:cs typeface="Calibri Light" panose="020F0302020204030204" pitchFamily="34" charset="0"/>
            </a:endParaRPr>
          </a:p>
          <a:p>
            <a:pPr algn="just"/>
            <a:r>
              <a:rPr lang="el-GR" dirty="0">
                <a:latin typeface="Calibri Light" panose="020F0302020204030204" pitchFamily="34" charset="0"/>
                <a:cs typeface="Calibri Light" panose="020F0302020204030204" pitchFamily="34" charset="0"/>
              </a:rPr>
              <a:t>Berk, E. L. (2015). Η ανάπτυξη των βρεφών των παιδιών και των εφήβων (</a:t>
            </a:r>
            <a:r>
              <a:rPr lang="el-GR" dirty="0" err="1">
                <a:latin typeface="Calibri Light" panose="020F0302020204030204" pitchFamily="34" charset="0"/>
                <a:cs typeface="Calibri Light" panose="020F0302020204030204" pitchFamily="34" charset="0"/>
              </a:rPr>
              <a:t>Επιμ</a:t>
            </a:r>
            <a:r>
              <a:rPr lang="el-GR" dirty="0">
                <a:latin typeface="Calibri Light" panose="020F0302020204030204" pitchFamily="34" charset="0"/>
                <a:cs typeface="Calibri Light" panose="020F0302020204030204" pitchFamily="34" charset="0"/>
              </a:rPr>
              <a:t>. Ε. Μακρή- Μπότσαρη). </a:t>
            </a:r>
            <a:r>
              <a:rPr lang="el-GR">
                <a:latin typeface="Calibri Light" panose="020F0302020204030204" pitchFamily="34" charset="0"/>
                <a:cs typeface="Calibri Light" panose="020F0302020204030204" pitchFamily="34" charset="0"/>
              </a:rPr>
              <a:t>Αθήνα: Εκδόσεις Ίων.</a:t>
            </a:r>
          </a:p>
          <a:p>
            <a:pPr marL="0" indent="0" algn="just">
              <a:buNone/>
            </a:pPr>
            <a:endParaRPr lang="el-GR" dirty="0">
              <a:latin typeface="Calibri Light" panose="020F0302020204030204" pitchFamily="34" charset="0"/>
              <a:cs typeface="Calibri Light" panose="020F0302020204030204" pitchFamily="34" charset="0"/>
            </a:endParaRPr>
          </a:p>
          <a:p>
            <a:pPr algn="just"/>
            <a:endParaRPr lang="el-GR"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484695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Calibri Light" panose="020F0302020204030204" pitchFamily="34" charset="0"/>
                <a:cs typeface="Calibri Light" panose="020F0302020204030204" pitchFamily="34" charset="0"/>
              </a:rPr>
              <a:t>Σημασία ομοιότητας με συνομηλίκους</a:t>
            </a:r>
            <a:endParaRPr lang="el-GR" dirty="0">
              <a:latin typeface="Calibri Light" panose="020F0302020204030204" pitchFamily="34" charset="0"/>
              <a:cs typeface="Calibri Light" panose="020F0302020204030204" pitchFamily="34" charset="0"/>
            </a:endParaRPr>
          </a:p>
        </p:txBody>
      </p:sp>
      <p:sp>
        <p:nvSpPr>
          <p:cNvPr id="3" name="Θέση περιεχομένου 2"/>
          <p:cNvSpPr>
            <a:spLocks noGrp="1"/>
          </p:cNvSpPr>
          <p:nvPr>
            <p:ph sz="quarter" idx="1"/>
          </p:nvPr>
        </p:nvSpPr>
        <p:spPr/>
        <p:txBody>
          <a:bodyPr/>
          <a:lstStyle/>
          <a:p>
            <a:pPr algn="just"/>
            <a:r>
              <a:rPr lang="el-GR" dirty="0" smtClean="0">
                <a:latin typeface="Calibri Light" panose="020F0302020204030204" pitchFamily="34" charset="0"/>
                <a:cs typeface="Calibri Light" panose="020F0302020204030204" pitchFamily="34" charset="0"/>
              </a:rPr>
              <a:t>Οι έφηβοι και των δύο φύλων που ωριμάζουν νωρίτερα αναζητούν μεγαλύτερους ηλικιακά φίλους, οι οποίοι τους ενθαρρύνουν σε δραστηριότητες που δεν είναι έτοιμοι να διαχειριστούν. Έτσι, αυτοί οι έφηβοι διατρέχουν τον κίνδυνο να για σεξουαλική δραστηριότητα, χρήση ναρκωτικών ή ουσιών και παραβατικές πράξεις</a:t>
            </a:r>
          </a:p>
          <a:p>
            <a:pPr algn="just"/>
            <a:r>
              <a:rPr lang="el-GR" dirty="0" smtClean="0">
                <a:latin typeface="Calibri Light" panose="020F0302020204030204" pitchFamily="34" charset="0"/>
                <a:cs typeface="Calibri Light" panose="020F0302020204030204" pitchFamily="34" charset="0"/>
              </a:rPr>
              <a:t>Ιδιαίτερα σημαντικές είναι οι παρεμβάσεις σε εφήβους που βρίσκονται σε κίνδυνο, όπως η εκπαίδευση γονέων, δασκάλων, συμβουλευτικής εφήβων και γονέων, οικογενειακή θεραπεία κ.ά.</a:t>
            </a:r>
            <a:endParaRPr lang="el-GR"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763211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Υπότιτλος 1"/>
          <p:cNvSpPr>
            <a:spLocks noGrp="1"/>
          </p:cNvSpPr>
          <p:nvPr>
            <p:ph type="subTitle" idx="1"/>
          </p:nvPr>
        </p:nvSpPr>
        <p:spPr/>
        <p:txBody>
          <a:bodyPr/>
          <a:lstStyle/>
          <a:p>
            <a:endParaRPr lang="el-GR" dirty="0"/>
          </a:p>
        </p:txBody>
      </p:sp>
      <p:sp>
        <p:nvSpPr>
          <p:cNvPr id="3" name="Τίτλος 2"/>
          <p:cNvSpPr>
            <a:spLocks noGrp="1"/>
          </p:cNvSpPr>
          <p:nvPr>
            <p:ph type="ctrTitle"/>
          </p:nvPr>
        </p:nvSpPr>
        <p:spPr/>
        <p:txBody>
          <a:bodyPr/>
          <a:lstStyle/>
          <a:p>
            <a:r>
              <a:rPr lang="el-GR" dirty="0" smtClean="0">
                <a:latin typeface="Calibri Light" panose="020F0302020204030204" pitchFamily="34" charset="0"/>
                <a:cs typeface="Calibri Light" panose="020F0302020204030204" pitchFamily="34" charset="0"/>
              </a:rPr>
              <a:t>Προβλήματα συμπεριφοράς</a:t>
            </a:r>
            <a:endParaRPr lang="el-GR" dirty="0"/>
          </a:p>
        </p:txBody>
      </p:sp>
    </p:spTree>
    <p:extLst>
      <p:ext uri="{BB962C8B-B14F-4D97-AF65-F5344CB8AC3E}">
        <p14:creationId xmlns:p14="http://schemas.microsoft.com/office/powerpoint/2010/main" val="3176067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a:spLocks noGrp="1"/>
          </p:cNvSpPr>
          <p:nvPr>
            <p:ph type="body" idx="1"/>
          </p:nvPr>
        </p:nvSpPr>
        <p:spPr/>
        <p:txBody>
          <a:bodyPr/>
          <a:lstStyle/>
          <a:p>
            <a:r>
              <a:rPr lang="el-GR" dirty="0" smtClean="0">
                <a:latin typeface="Calibri Light" panose="020F0302020204030204" pitchFamily="34" charset="0"/>
                <a:cs typeface="Calibri Light" panose="020F0302020204030204" pitchFamily="34" charset="0"/>
              </a:rPr>
              <a:t>Εσωτερικευμένα </a:t>
            </a:r>
            <a:endParaRPr lang="el-GR" dirty="0">
              <a:latin typeface="Calibri Light" panose="020F0302020204030204" pitchFamily="34" charset="0"/>
              <a:cs typeface="Calibri Light" panose="020F0302020204030204" pitchFamily="34" charset="0"/>
            </a:endParaRPr>
          </a:p>
        </p:txBody>
      </p:sp>
      <p:sp>
        <p:nvSpPr>
          <p:cNvPr id="3" name="Θέση κειμένου 2"/>
          <p:cNvSpPr>
            <a:spLocks noGrp="1"/>
          </p:cNvSpPr>
          <p:nvPr>
            <p:ph type="body" sz="half" idx="3"/>
          </p:nvPr>
        </p:nvSpPr>
        <p:spPr/>
        <p:txBody>
          <a:bodyPr/>
          <a:lstStyle/>
          <a:p>
            <a:r>
              <a:rPr lang="el-GR" dirty="0" smtClean="0">
                <a:latin typeface="Calibri Light" panose="020F0302020204030204" pitchFamily="34" charset="0"/>
                <a:cs typeface="Calibri Light" panose="020F0302020204030204" pitchFamily="34" charset="0"/>
              </a:rPr>
              <a:t>Εξωτερικευμένα </a:t>
            </a:r>
            <a:endParaRPr lang="el-GR" dirty="0">
              <a:latin typeface="Calibri Light" panose="020F0302020204030204" pitchFamily="34" charset="0"/>
              <a:cs typeface="Calibri Light" panose="020F0302020204030204" pitchFamily="34" charset="0"/>
            </a:endParaRPr>
          </a:p>
        </p:txBody>
      </p:sp>
      <p:sp>
        <p:nvSpPr>
          <p:cNvPr id="4" name="Θέση περιεχομένου 3"/>
          <p:cNvSpPr>
            <a:spLocks noGrp="1"/>
          </p:cNvSpPr>
          <p:nvPr>
            <p:ph sz="quarter" idx="2"/>
          </p:nvPr>
        </p:nvSpPr>
        <p:spPr>
          <a:xfrm>
            <a:off x="301752" y="2471383"/>
            <a:ext cx="4041648" cy="4053242"/>
          </a:xfrm>
        </p:spPr>
        <p:txBody>
          <a:bodyPr>
            <a:normAutofit fontScale="85000" lnSpcReduction="10000"/>
          </a:bodyPr>
          <a:lstStyle/>
          <a:p>
            <a:pPr marL="0" indent="0" algn="just">
              <a:buNone/>
            </a:pPr>
            <a:r>
              <a:rPr lang="el-GR" dirty="0" smtClean="0">
                <a:latin typeface="Calibri Light" panose="020F0302020204030204" pitchFamily="34" charset="0"/>
                <a:cs typeface="Calibri Light" panose="020F0302020204030204" pitchFamily="34" charset="0"/>
              </a:rPr>
              <a:t>Η συμπεριφορά </a:t>
            </a:r>
            <a:r>
              <a:rPr lang="el-GR" dirty="0">
                <a:latin typeface="Calibri Light" panose="020F0302020204030204" pitchFamily="34" charset="0"/>
                <a:cs typeface="Calibri Light" panose="020F0302020204030204" pitchFamily="34" charset="0"/>
              </a:rPr>
              <a:t>μπορεί να συγκαλύπτεται και να μη γίνεται εύκολα </a:t>
            </a:r>
            <a:r>
              <a:rPr lang="el-GR" dirty="0" smtClean="0">
                <a:latin typeface="Calibri Light" panose="020F0302020204030204" pitchFamily="34" charset="0"/>
                <a:cs typeface="Calibri Light" panose="020F0302020204030204" pitchFamily="34" charset="0"/>
              </a:rPr>
              <a:t>αντιληπτή. Πολλά από </a:t>
            </a:r>
            <a:r>
              <a:rPr lang="el-GR" dirty="0">
                <a:latin typeface="Calibri Light" panose="020F0302020204030204" pitchFamily="34" charset="0"/>
                <a:cs typeface="Calibri Light" panose="020F0302020204030204" pitchFamily="34" charset="0"/>
              </a:rPr>
              <a:t>τα συμπτώματα των προβλημάτων αυτών είναι δυνατόν να εκληφθούν </a:t>
            </a:r>
            <a:r>
              <a:rPr lang="el-GR" dirty="0" smtClean="0">
                <a:latin typeface="Calibri Light" panose="020F0302020204030204" pitchFamily="34" charset="0"/>
                <a:cs typeface="Calibri Light" panose="020F0302020204030204" pitchFamily="34" charset="0"/>
              </a:rPr>
              <a:t>ως φυσιολογικές </a:t>
            </a:r>
            <a:r>
              <a:rPr lang="el-GR" dirty="0">
                <a:latin typeface="Calibri Light" panose="020F0302020204030204" pitchFamily="34" charset="0"/>
                <a:cs typeface="Calibri Light" panose="020F0302020204030204" pitchFamily="34" charset="0"/>
              </a:rPr>
              <a:t>εκδηλώσεις των πολλών αλλαγών που συντελούνται κατά την </a:t>
            </a:r>
            <a:r>
              <a:rPr lang="el-GR" dirty="0" smtClean="0">
                <a:latin typeface="Calibri Light" panose="020F0302020204030204" pitchFamily="34" charset="0"/>
                <a:cs typeface="Calibri Light" panose="020F0302020204030204" pitchFamily="34" charset="0"/>
              </a:rPr>
              <a:t>εφηβεία. Τέτοια προβλήματα είναι </a:t>
            </a:r>
            <a:r>
              <a:rPr lang="el-GR" dirty="0">
                <a:latin typeface="Calibri Light" panose="020F0302020204030204" pitchFamily="34" charset="0"/>
                <a:cs typeface="Calibri Light" panose="020F0302020204030204" pitchFamily="34" charset="0"/>
              </a:rPr>
              <a:t>οι συναισθηματικές διαταραχές, όπως η κατάθλιψη και το </a:t>
            </a:r>
            <a:r>
              <a:rPr lang="el-GR" dirty="0" smtClean="0">
                <a:latin typeface="Calibri Light" panose="020F0302020204030204" pitchFamily="34" charset="0"/>
                <a:cs typeface="Calibri Light" panose="020F0302020204030204" pitchFamily="34" charset="0"/>
              </a:rPr>
              <a:t>άγχος</a:t>
            </a:r>
            <a:endParaRPr lang="el-GR" dirty="0">
              <a:latin typeface="Calibri Light" panose="020F0302020204030204" pitchFamily="34" charset="0"/>
              <a:cs typeface="Calibri Light" panose="020F0302020204030204" pitchFamily="34" charset="0"/>
            </a:endParaRPr>
          </a:p>
        </p:txBody>
      </p:sp>
      <p:sp>
        <p:nvSpPr>
          <p:cNvPr id="5" name="Θέση περιεχομένου 4"/>
          <p:cNvSpPr>
            <a:spLocks noGrp="1"/>
          </p:cNvSpPr>
          <p:nvPr>
            <p:ph sz="quarter" idx="4"/>
          </p:nvPr>
        </p:nvSpPr>
        <p:spPr>
          <a:xfrm>
            <a:off x="4657725" y="2471383"/>
            <a:ext cx="4324349" cy="3957992"/>
          </a:xfrm>
        </p:spPr>
        <p:txBody>
          <a:bodyPr>
            <a:normAutofit lnSpcReduction="10000"/>
          </a:bodyPr>
          <a:lstStyle/>
          <a:p>
            <a:pPr marL="0" indent="0" algn="just">
              <a:buNone/>
            </a:pPr>
            <a:r>
              <a:rPr lang="el-GR" dirty="0">
                <a:latin typeface="Calibri Light" panose="020F0302020204030204" pitchFamily="34" charset="0"/>
                <a:cs typeface="Calibri Light" panose="020F0302020204030204" pitchFamily="34" charset="0"/>
              </a:rPr>
              <a:t>Η</a:t>
            </a:r>
            <a:r>
              <a:rPr lang="el-GR" dirty="0" smtClean="0">
                <a:latin typeface="Calibri Light" panose="020F0302020204030204" pitchFamily="34" charset="0"/>
                <a:cs typeface="Calibri Light" panose="020F0302020204030204" pitchFamily="34" charset="0"/>
              </a:rPr>
              <a:t> </a:t>
            </a:r>
            <a:r>
              <a:rPr lang="el-GR" dirty="0">
                <a:latin typeface="Calibri Light" panose="020F0302020204030204" pitchFamily="34" charset="0"/>
                <a:cs typeface="Calibri Light" panose="020F0302020204030204" pitchFamily="34" charset="0"/>
              </a:rPr>
              <a:t>συμπεριφορά είναι περισσότερο έκδηλη και έχει περισσότερες </a:t>
            </a:r>
            <a:r>
              <a:rPr lang="el-GR" dirty="0" smtClean="0">
                <a:latin typeface="Calibri Light" panose="020F0302020204030204" pitchFamily="34" charset="0"/>
                <a:cs typeface="Calibri Light" panose="020F0302020204030204" pitchFamily="34" charset="0"/>
              </a:rPr>
              <a:t>άμεσες αρνητικές </a:t>
            </a:r>
            <a:r>
              <a:rPr lang="el-GR" dirty="0">
                <a:latin typeface="Calibri Light" panose="020F0302020204030204" pitchFamily="34" charset="0"/>
                <a:cs typeface="Calibri Light" panose="020F0302020204030204" pitchFamily="34" charset="0"/>
              </a:rPr>
              <a:t>επιπτώσεις για το άτομο και για την κοινωνία. Τέτοιας </a:t>
            </a:r>
            <a:r>
              <a:rPr lang="el-GR" dirty="0" smtClean="0">
                <a:latin typeface="Calibri Light" panose="020F0302020204030204" pitchFamily="34" charset="0"/>
                <a:cs typeface="Calibri Light" panose="020F0302020204030204" pitchFamily="34" charset="0"/>
              </a:rPr>
              <a:t>μορφής προβλήματα </a:t>
            </a:r>
            <a:r>
              <a:rPr lang="el-GR" dirty="0">
                <a:latin typeface="Calibri Light" panose="020F0302020204030204" pitchFamily="34" charset="0"/>
                <a:cs typeface="Calibri Light" panose="020F0302020204030204" pitchFamily="34" charset="0"/>
              </a:rPr>
              <a:t>είναι η χρήση ουσιών, οι διαταραχές διαγωγής, η σχολική αποτυχία </a:t>
            </a:r>
            <a:r>
              <a:rPr lang="el-GR" dirty="0" smtClean="0">
                <a:latin typeface="Calibri Light" panose="020F0302020204030204" pitchFamily="34" charset="0"/>
                <a:cs typeface="Calibri Light" panose="020F0302020204030204" pitchFamily="34" charset="0"/>
              </a:rPr>
              <a:t>και η </a:t>
            </a:r>
            <a:r>
              <a:rPr lang="el-GR" dirty="0">
                <a:latin typeface="Calibri Light" panose="020F0302020204030204" pitchFamily="34" charset="0"/>
                <a:cs typeface="Calibri Light" panose="020F0302020204030204" pitchFamily="34" charset="0"/>
              </a:rPr>
              <a:t>παραβατικότητα.</a:t>
            </a:r>
          </a:p>
        </p:txBody>
      </p:sp>
      <p:sp>
        <p:nvSpPr>
          <p:cNvPr id="6" name="Τίτλος 5"/>
          <p:cNvSpPr>
            <a:spLocks noGrp="1"/>
          </p:cNvSpPr>
          <p:nvPr>
            <p:ph type="title"/>
          </p:nvPr>
        </p:nvSpPr>
        <p:spPr/>
        <p:txBody>
          <a:bodyPr>
            <a:normAutofit fontScale="90000"/>
          </a:bodyPr>
          <a:lstStyle/>
          <a:p>
            <a:r>
              <a:rPr lang="el-GR" dirty="0">
                <a:latin typeface="Calibri Light" panose="020F0302020204030204" pitchFamily="34" charset="0"/>
                <a:cs typeface="Calibri Light" panose="020F0302020204030204" pitchFamily="34" charset="0"/>
              </a:rPr>
              <a:t>Τα προβλήματα </a:t>
            </a:r>
            <a:r>
              <a:rPr lang="el-GR" dirty="0" smtClean="0">
                <a:latin typeface="Calibri Light" panose="020F0302020204030204" pitchFamily="34" charset="0"/>
                <a:cs typeface="Calibri Light" panose="020F0302020204030204" pitchFamily="34" charset="0"/>
              </a:rPr>
              <a:t>συμπεριφοράς κατά </a:t>
            </a:r>
            <a:r>
              <a:rPr lang="el-GR" dirty="0">
                <a:latin typeface="Calibri Light" panose="020F0302020204030204" pitchFamily="34" charset="0"/>
                <a:cs typeface="Calibri Light" panose="020F0302020204030204" pitchFamily="34" charset="0"/>
              </a:rPr>
              <a:t>την </a:t>
            </a:r>
            <a:r>
              <a:rPr lang="el-GR" dirty="0" smtClean="0">
                <a:latin typeface="Calibri Light" panose="020F0302020204030204" pitchFamily="34" charset="0"/>
                <a:cs typeface="Calibri Light" panose="020F0302020204030204" pitchFamily="34" charset="0"/>
              </a:rPr>
              <a:t>εφηβεία διακρίνονται σε:</a:t>
            </a:r>
            <a:endParaRPr lang="el-GR"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307785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Calibri Light" panose="020F0302020204030204" pitchFamily="34" charset="0"/>
                <a:cs typeface="Calibri Light" panose="020F0302020204030204" pitchFamily="34" charset="0"/>
              </a:rPr>
              <a:t>Σημαντικά σημεία</a:t>
            </a:r>
            <a:endParaRPr lang="el-GR" dirty="0">
              <a:latin typeface="Calibri Light" panose="020F0302020204030204" pitchFamily="34" charset="0"/>
              <a:cs typeface="Calibri Light" panose="020F0302020204030204" pitchFamily="34" charset="0"/>
            </a:endParaRPr>
          </a:p>
        </p:txBody>
      </p:sp>
      <p:sp>
        <p:nvSpPr>
          <p:cNvPr id="3" name="Θέση περιεχομένου 2"/>
          <p:cNvSpPr>
            <a:spLocks noGrp="1"/>
          </p:cNvSpPr>
          <p:nvPr>
            <p:ph sz="quarter" idx="1"/>
          </p:nvPr>
        </p:nvSpPr>
        <p:spPr>
          <a:xfrm>
            <a:off x="301752" y="1527047"/>
            <a:ext cx="8503920" cy="4997577"/>
          </a:xfrm>
        </p:spPr>
        <p:txBody>
          <a:bodyPr>
            <a:noAutofit/>
          </a:bodyPr>
          <a:lstStyle/>
          <a:p>
            <a:pPr algn="just"/>
            <a:r>
              <a:rPr lang="el-GR" sz="2000" dirty="0">
                <a:latin typeface="Calibri Light" panose="020F0302020204030204" pitchFamily="34" charset="0"/>
                <a:cs typeface="Calibri Light" panose="020F0302020204030204" pitchFamily="34" charset="0"/>
              </a:rPr>
              <a:t>Είναι ανάγκη να γίνεται διάκριση ανάμεσα στην περιστασιακή και </a:t>
            </a:r>
            <a:r>
              <a:rPr lang="el-GR" sz="2000" dirty="0" smtClean="0">
                <a:latin typeface="Calibri Light" panose="020F0302020204030204" pitchFamily="34" charset="0"/>
                <a:cs typeface="Calibri Light" panose="020F0302020204030204" pitchFamily="34" charset="0"/>
              </a:rPr>
              <a:t>τη διαρκή </a:t>
            </a:r>
            <a:r>
              <a:rPr lang="el-GR" sz="2000" dirty="0">
                <a:latin typeface="Calibri Light" panose="020F0302020204030204" pitchFamily="34" charset="0"/>
                <a:cs typeface="Calibri Light" panose="020F0302020204030204" pitchFamily="34" charset="0"/>
              </a:rPr>
              <a:t>έκθεση σε καταστάσεις κινδύνου</a:t>
            </a:r>
            <a:r>
              <a:rPr lang="el-GR" sz="2000" dirty="0" smtClean="0">
                <a:latin typeface="Calibri Light" panose="020F0302020204030204" pitchFamily="34" charset="0"/>
                <a:cs typeface="Calibri Light" panose="020F0302020204030204" pitchFamily="34" charset="0"/>
              </a:rPr>
              <a:t>.</a:t>
            </a:r>
          </a:p>
          <a:p>
            <a:pPr algn="just"/>
            <a:r>
              <a:rPr lang="el-GR" sz="2000" dirty="0">
                <a:latin typeface="Calibri Light" panose="020F0302020204030204" pitchFamily="34" charset="0"/>
                <a:cs typeface="Calibri Light" panose="020F0302020204030204" pitchFamily="34" charset="0"/>
              </a:rPr>
              <a:t>Πρέπει να γίνεται διάκριση ανάμεσα στα προβλήματα των οποίων </a:t>
            </a:r>
            <a:r>
              <a:rPr lang="el-GR" sz="2000" dirty="0" smtClean="0">
                <a:latin typeface="Calibri Light" panose="020F0302020204030204" pitchFamily="34" charset="0"/>
                <a:cs typeface="Calibri Light" panose="020F0302020204030204" pitchFamily="34" charset="0"/>
              </a:rPr>
              <a:t>η ρίζα </a:t>
            </a:r>
            <a:r>
              <a:rPr lang="el-GR" sz="2000" dirty="0">
                <a:latin typeface="Calibri Light" panose="020F0302020204030204" pitchFamily="34" charset="0"/>
                <a:cs typeface="Calibri Light" panose="020F0302020204030204" pitchFamily="34" charset="0"/>
              </a:rPr>
              <a:t>και η απαρχή βρίσκονται στην εφηβεία και στα προβλήματα </a:t>
            </a:r>
            <a:r>
              <a:rPr lang="el-GR" sz="2000" dirty="0" smtClean="0">
                <a:latin typeface="Calibri Light" panose="020F0302020204030204" pitchFamily="34" charset="0"/>
                <a:cs typeface="Calibri Light" panose="020F0302020204030204" pitchFamily="34" charset="0"/>
              </a:rPr>
              <a:t>των οποίων </a:t>
            </a:r>
            <a:r>
              <a:rPr lang="el-GR" sz="2000" dirty="0">
                <a:latin typeface="Calibri Light" panose="020F0302020204030204" pitchFamily="34" charset="0"/>
                <a:cs typeface="Calibri Light" panose="020F0302020204030204" pitchFamily="34" charset="0"/>
              </a:rPr>
              <a:t>η ρίζα τοποθετείται σε προγενέστερες περιόδους της ζωής </a:t>
            </a:r>
            <a:r>
              <a:rPr lang="el-GR" sz="2000" dirty="0" smtClean="0">
                <a:latin typeface="Calibri Light" panose="020F0302020204030204" pitchFamily="34" charset="0"/>
                <a:cs typeface="Calibri Light" panose="020F0302020204030204" pitchFamily="34" charset="0"/>
              </a:rPr>
              <a:t>του εφήβου</a:t>
            </a:r>
            <a:r>
              <a:rPr lang="el-GR" sz="2000" dirty="0">
                <a:latin typeface="Calibri Light" panose="020F0302020204030204" pitchFamily="34" charset="0"/>
                <a:cs typeface="Calibri Light" panose="020F0302020204030204" pitchFamily="34" charset="0"/>
              </a:rPr>
              <a:t>. </a:t>
            </a:r>
            <a:r>
              <a:rPr lang="el-GR" sz="2000" dirty="0" smtClean="0">
                <a:latin typeface="Calibri Light" panose="020F0302020204030204" pitchFamily="34" charset="0"/>
                <a:cs typeface="Calibri Light" panose="020F0302020204030204" pitchFamily="34" charset="0"/>
              </a:rPr>
              <a:t>Οι </a:t>
            </a:r>
            <a:r>
              <a:rPr lang="el-GR" sz="2000" dirty="0">
                <a:latin typeface="Calibri Light" panose="020F0302020204030204" pitchFamily="34" charset="0"/>
                <a:cs typeface="Calibri Light" panose="020F0302020204030204" pitchFamily="34" charset="0"/>
              </a:rPr>
              <a:t>έφηβοι με παραβατική συμπεριφορά </a:t>
            </a:r>
            <a:r>
              <a:rPr lang="el-GR" sz="2000" dirty="0" smtClean="0">
                <a:latin typeface="Calibri Light" panose="020F0302020204030204" pitchFamily="34" charset="0"/>
                <a:cs typeface="Calibri Light" panose="020F0302020204030204" pitchFamily="34" charset="0"/>
              </a:rPr>
              <a:t>αντιμετώπιζαν από </a:t>
            </a:r>
            <a:r>
              <a:rPr lang="el-GR" sz="2000" dirty="0">
                <a:latin typeface="Calibri Light" panose="020F0302020204030204" pitchFamily="34" charset="0"/>
                <a:cs typeface="Calibri Light" panose="020F0302020204030204" pitchFamily="34" charset="0"/>
              </a:rPr>
              <a:t>νεαρότερη ηλικία προβλήματα στην οικογένεια ή/και στο </a:t>
            </a:r>
            <a:r>
              <a:rPr lang="el-GR" sz="2000" dirty="0" smtClean="0">
                <a:latin typeface="Calibri Light" panose="020F0302020204030204" pitchFamily="34" charset="0"/>
                <a:cs typeface="Calibri Light" panose="020F0302020204030204" pitchFamily="34" charset="0"/>
              </a:rPr>
              <a:t>σχολείο.</a:t>
            </a:r>
          </a:p>
          <a:p>
            <a:pPr algn="just"/>
            <a:r>
              <a:rPr lang="el-GR" sz="2000" dirty="0">
                <a:latin typeface="Calibri Light" panose="020F0302020204030204" pitchFamily="34" charset="0"/>
                <a:cs typeface="Calibri Light" panose="020F0302020204030204" pitchFamily="34" charset="0"/>
              </a:rPr>
              <a:t>Πολλά από τα προβλήματα συμπεριφοράς των εφήβων είναι </a:t>
            </a:r>
            <a:r>
              <a:rPr lang="el-GR" sz="2000" dirty="0" smtClean="0">
                <a:latin typeface="Calibri Light" panose="020F0302020204030204" pitchFamily="34" charset="0"/>
                <a:cs typeface="Calibri Light" panose="020F0302020204030204" pitchFamily="34" charset="0"/>
              </a:rPr>
              <a:t>σχετικά παροδικά </a:t>
            </a:r>
            <a:r>
              <a:rPr lang="el-GR" sz="2000" dirty="0">
                <a:latin typeface="Calibri Light" panose="020F0302020204030204" pitchFamily="34" charset="0"/>
                <a:cs typeface="Calibri Light" panose="020F0302020204030204" pitchFamily="34" charset="0"/>
              </a:rPr>
              <a:t>ως προς τη φύση τους και εξομαλύνονται με </a:t>
            </a:r>
            <a:r>
              <a:rPr lang="el-GR" sz="2000" dirty="0" smtClean="0">
                <a:latin typeface="Calibri Light" panose="020F0302020204030204" pitchFamily="34" charset="0"/>
                <a:cs typeface="Calibri Light" panose="020F0302020204030204" pitchFamily="34" charset="0"/>
              </a:rPr>
              <a:t>την ενηλικίωση.</a:t>
            </a:r>
          </a:p>
          <a:p>
            <a:pPr lvl="0" algn="just">
              <a:buClr>
                <a:srgbClr val="D16349"/>
              </a:buClr>
            </a:pPr>
            <a:r>
              <a:rPr lang="el-GR" sz="2000" dirty="0">
                <a:solidFill>
                  <a:prstClr val="black"/>
                </a:solidFill>
                <a:latin typeface="Calibri Light" panose="020F0302020204030204" pitchFamily="34" charset="0"/>
                <a:cs typeface="Calibri Light" panose="020F0302020204030204" pitchFamily="34" charset="0"/>
              </a:rPr>
              <a:t>Αντίθετα με την εξελικτική πορεία των εξωτερικευμένων προβλημάτων, τα οποία φαίνεται να κορυφώνονται στη μέση εφηβική ηλικία και στη συνέχεια να φθίνουν, η εξελικτική πορεία των </a:t>
            </a:r>
            <a:r>
              <a:rPr lang="el-GR" sz="2000" dirty="0" err="1">
                <a:solidFill>
                  <a:prstClr val="black"/>
                </a:solidFill>
                <a:latin typeface="Calibri Light" panose="020F0302020204030204" pitchFamily="34" charset="0"/>
                <a:cs typeface="Calibri Light" panose="020F0302020204030204" pitchFamily="34" charset="0"/>
              </a:rPr>
              <a:t>εσωτερικευμένων</a:t>
            </a:r>
            <a:r>
              <a:rPr lang="el-GR" sz="2000" dirty="0">
                <a:solidFill>
                  <a:prstClr val="black"/>
                </a:solidFill>
                <a:latin typeface="Calibri Light" panose="020F0302020204030204" pitchFamily="34" charset="0"/>
                <a:cs typeface="Calibri Light" panose="020F0302020204030204" pitchFamily="34" charset="0"/>
              </a:rPr>
              <a:t> προβλημάτων δεν φαίνεται να ακολουθεί την ίδια πορεία. Για παράδειγμα, η συχνότητα καταθλιπτικής συμπτωματολογίας αρχίζει να αυξάνει στην πρώτη εφηβική ηλικία, συνεχίζοντας όμως την ανοδική της πορεία και στην ενήλικη ζωή, αν και όχι με τόσο δραματικούς ρυθμούς. </a:t>
            </a:r>
          </a:p>
        </p:txBody>
      </p:sp>
    </p:spTree>
    <p:extLst>
      <p:ext uri="{BB962C8B-B14F-4D97-AF65-F5344CB8AC3E}">
        <p14:creationId xmlns:p14="http://schemas.microsoft.com/office/powerpoint/2010/main" val="3293212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latin typeface="Calibri Light" panose="020F0302020204030204" pitchFamily="34" charset="0"/>
                <a:cs typeface="Calibri Light" panose="020F0302020204030204" pitchFamily="34" charset="0"/>
              </a:rPr>
              <a:t>Χαρακτηριστικά ατόμων με παραβατική συμπεριφορά</a:t>
            </a:r>
            <a:endParaRPr lang="el-GR" dirty="0">
              <a:latin typeface="Calibri Light" panose="020F0302020204030204" pitchFamily="34" charset="0"/>
              <a:cs typeface="Calibri Light" panose="020F0302020204030204" pitchFamily="34" charset="0"/>
            </a:endParaRPr>
          </a:p>
        </p:txBody>
      </p:sp>
      <p:sp>
        <p:nvSpPr>
          <p:cNvPr id="3" name="Θέση περιεχομένου 2"/>
          <p:cNvSpPr>
            <a:spLocks noGrp="1"/>
          </p:cNvSpPr>
          <p:nvPr>
            <p:ph sz="quarter" idx="1"/>
          </p:nvPr>
        </p:nvSpPr>
        <p:spPr>
          <a:xfrm>
            <a:off x="301752" y="1527047"/>
            <a:ext cx="8503920" cy="4845177"/>
          </a:xfrm>
        </p:spPr>
        <p:txBody>
          <a:bodyPr>
            <a:normAutofit fontScale="92500" lnSpcReduction="20000"/>
          </a:bodyPr>
          <a:lstStyle/>
          <a:p>
            <a:pPr algn="just"/>
            <a:r>
              <a:rPr lang="el-GR" dirty="0">
                <a:latin typeface="Calibri Light" panose="020F0302020204030204" pitchFamily="34" charset="0"/>
                <a:cs typeface="Calibri Light" panose="020F0302020204030204" pitchFamily="34" charset="0"/>
              </a:rPr>
              <a:t>Τα παιδιά που εμπλέκονται στους θεσμούς απονομής </a:t>
            </a:r>
            <a:r>
              <a:rPr lang="el-GR" dirty="0" smtClean="0">
                <a:latin typeface="Calibri Light" panose="020F0302020204030204" pitchFamily="34" charset="0"/>
                <a:cs typeface="Calibri Light" panose="020F0302020204030204" pitchFamily="34" charset="0"/>
              </a:rPr>
              <a:t>δικαιοσύνης:</a:t>
            </a:r>
          </a:p>
          <a:p>
            <a:pPr algn="just">
              <a:buFont typeface="Courier New" panose="02070309020205020404" pitchFamily="49" charset="0"/>
              <a:buChar char="o"/>
            </a:pPr>
            <a:r>
              <a:rPr lang="el-GR" dirty="0" smtClean="0">
                <a:latin typeface="Calibri Light" panose="020F0302020204030204" pitchFamily="34" charset="0"/>
                <a:cs typeface="Calibri Light" panose="020F0302020204030204" pitchFamily="34" charset="0"/>
              </a:rPr>
              <a:t>Έχουν ελλιπή φοίτηση στο σχολείο ή κακή σχολική επίδοση</a:t>
            </a:r>
          </a:p>
          <a:p>
            <a:pPr algn="just">
              <a:buFont typeface="Courier New" panose="02070309020205020404" pitchFamily="49" charset="0"/>
              <a:buChar char="o"/>
            </a:pPr>
            <a:r>
              <a:rPr lang="el-GR" dirty="0" smtClean="0">
                <a:latin typeface="Calibri Light" panose="020F0302020204030204" pitchFamily="34" charset="0"/>
                <a:cs typeface="Calibri Light" panose="020F0302020204030204" pitchFamily="34" charset="0"/>
              </a:rPr>
              <a:t>Είναι ανεπάγγελτοι ή αλλάζουν συχνά επαγγέλματα</a:t>
            </a:r>
          </a:p>
          <a:p>
            <a:pPr algn="just">
              <a:buFont typeface="Courier New" panose="02070309020205020404" pitchFamily="49" charset="0"/>
              <a:buChar char="o"/>
            </a:pPr>
            <a:r>
              <a:rPr lang="el-GR" dirty="0" smtClean="0">
                <a:latin typeface="Calibri Light" panose="020F0302020204030204" pitchFamily="34" charset="0"/>
                <a:cs typeface="Calibri Light" panose="020F0302020204030204" pitchFamily="34" charset="0"/>
              </a:rPr>
              <a:t>Προέρχονται από χαμηλό </a:t>
            </a:r>
            <a:r>
              <a:rPr lang="el-GR" dirty="0" err="1" smtClean="0">
                <a:latin typeface="Calibri Light" panose="020F0302020204030204" pitchFamily="34" charset="0"/>
                <a:cs typeface="Calibri Light" panose="020F0302020204030204" pitchFamily="34" charset="0"/>
              </a:rPr>
              <a:t>κοινωνικο</a:t>
            </a:r>
            <a:r>
              <a:rPr lang="el-GR" dirty="0" smtClean="0">
                <a:latin typeface="Calibri Light" panose="020F0302020204030204" pitchFamily="34" charset="0"/>
                <a:cs typeface="Calibri Light" panose="020F0302020204030204" pitchFamily="34" charset="0"/>
              </a:rPr>
              <a:t>-οικονομικό επίπεδο ή από μονογονεϊκή οικογένεια</a:t>
            </a:r>
          </a:p>
          <a:p>
            <a:pPr algn="just">
              <a:buFont typeface="Courier New" panose="02070309020205020404" pitchFamily="49" charset="0"/>
              <a:buChar char="o"/>
            </a:pPr>
            <a:r>
              <a:rPr lang="el-GR" dirty="0" smtClean="0">
                <a:latin typeface="Calibri Light" panose="020F0302020204030204" pitchFamily="34" charset="0"/>
                <a:cs typeface="Calibri Light" panose="020F0302020204030204" pitchFamily="34" charset="0"/>
              </a:rPr>
              <a:t>Έχουν βιώσει έντονες και συχνές </a:t>
            </a:r>
            <a:r>
              <a:rPr lang="el-GR" dirty="0">
                <a:latin typeface="Calibri Light" panose="020F0302020204030204" pitchFamily="34" charset="0"/>
                <a:cs typeface="Calibri Light" panose="020F0302020204030204" pitchFamily="34" charset="0"/>
              </a:rPr>
              <a:t>ενδοοικογενειακές </a:t>
            </a:r>
            <a:r>
              <a:rPr lang="el-GR" dirty="0" smtClean="0">
                <a:latin typeface="Calibri Light" panose="020F0302020204030204" pitchFamily="34" charset="0"/>
                <a:cs typeface="Calibri Light" panose="020F0302020204030204" pitchFamily="34" charset="0"/>
              </a:rPr>
              <a:t>συγκρούσεις, </a:t>
            </a:r>
            <a:r>
              <a:rPr lang="el-GR" dirty="0">
                <a:latin typeface="Calibri Light" panose="020F0302020204030204" pitchFamily="34" charset="0"/>
                <a:cs typeface="Calibri Light" panose="020F0302020204030204" pitchFamily="34" charset="0"/>
              </a:rPr>
              <a:t>σωματική </a:t>
            </a:r>
            <a:r>
              <a:rPr lang="el-GR" dirty="0" smtClean="0">
                <a:latin typeface="Calibri Light" panose="020F0302020204030204" pitchFamily="34" charset="0"/>
                <a:cs typeface="Calibri Light" panose="020F0302020204030204" pitchFamily="34" charset="0"/>
              </a:rPr>
              <a:t>κακοποίηση από </a:t>
            </a:r>
            <a:r>
              <a:rPr lang="el-GR" dirty="0">
                <a:latin typeface="Calibri Light" panose="020F0302020204030204" pitchFamily="34" charset="0"/>
                <a:cs typeface="Calibri Light" panose="020F0302020204030204" pitchFamily="34" charset="0"/>
              </a:rPr>
              <a:t>τον έναν ή και τους δύο γονείς, σεξουαλική </a:t>
            </a:r>
            <a:r>
              <a:rPr lang="el-GR" dirty="0" smtClean="0">
                <a:latin typeface="Calibri Light" panose="020F0302020204030204" pitchFamily="34" charset="0"/>
                <a:cs typeface="Calibri Light" panose="020F0302020204030204" pitchFamily="34" charset="0"/>
              </a:rPr>
              <a:t>παραβίαση, χρόνιες </a:t>
            </a:r>
            <a:r>
              <a:rPr lang="el-GR" dirty="0">
                <a:latin typeface="Calibri Light" panose="020F0302020204030204" pitchFamily="34" charset="0"/>
                <a:cs typeface="Calibri Light" panose="020F0302020204030204" pitchFamily="34" charset="0"/>
              </a:rPr>
              <a:t>σοβαρές παθήσεις μελών της </a:t>
            </a:r>
            <a:r>
              <a:rPr lang="el-GR" dirty="0" smtClean="0">
                <a:latin typeface="Calibri Light" panose="020F0302020204030204" pitchFamily="34" charset="0"/>
                <a:cs typeface="Calibri Light" panose="020F0302020204030204" pitchFamily="34" charset="0"/>
              </a:rPr>
              <a:t>οικογένειας. </a:t>
            </a:r>
          </a:p>
          <a:p>
            <a:pPr algn="just">
              <a:buFont typeface="Courier New" panose="02070309020205020404" pitchFamily="49" charset="0"/>
              <a:buChar char="o"/>
            </a:pPr>
            <a:r>
              <a:rPr lang="el-GR" dirty="0" smtClean="0">
                <a:latin typeface="Calibri Light" panose="020F0302020204030204" pitchFamily="34" charset="0"/>
                <a:cs typeface="Calibri Light" panose="020F0302020204030204" pitchFamily="34" charset="0"/>
              </a:rPr>
              <a:t>Συχνά συμβιώνουν με </a:t>
            </a:r>
            <a:r>
              <a:rPr lang="el-GR" dirty="0">
                <a:latin typeface="Calibri Light" panose="020F0302020204030204" pitchFamily="34" charset="0"/>
                <a:cs typeface="Calibri Light" panose="020F0302020204030204" pitchFamily="34" charset="0"/>
              </a:rPr>
              <a:t>επίσης </a:t>
            </a:r>
            <a:r>
              <a:rPr lang="el-GR" dirty="0" err="1">
                <a:latin typeface="Calibri Light" panose="020F0302020204030204" pitchFamily="34" charset="0"/>
                <a:cs typeface="Calibri Light" panose="020F0302020204030204" pitchFamily="34" charset="0"/>
              </a:rPr>
              <a:t>παραβατικά</a:t>
            </a:r>
            <a:r>
              <a:rPr lang="el-GR" dirty="0">
                <a:latin typeface="Calibri Light" panose="020F0302020204030204" pitchFamily="34" charset="0"/>
                <a:cs typeface="Calibri Light" panose="020F0302020204030204" pitchFamily="34" charset="0"/>
              </a:rPr>
              <a:t> άτομα, γονείς </a:t>
            </a:r>
            <a:r>
              <a:rPr lang="el-GR" dirty="0" smtClean="0">
                <a:latin typeface="Calibri Light" panose="020F0302020204030204" pitchFamily="34" charset="0"/>
                <a:cs typeface="Calibri Light" panose="020F0302020204030204" pitchFamily="34" charset="0"/>
              </a:rPr>
              <a:t>ή αδέλφια.</a:t>
            </a:r>
          </a:p>
          <a:p>
            <a:pPr algn="just">
              <a:buFont typeface="Courier New" panose="02070309020205020404" pitchFamily="49" charset="0"/>
              <a:buChar char="o"/>
            </a:pPr>
            <a:r>
              <a:rPr lang="el-GR" dirty="0">
                <a:latin typeface="Calibri Light" panose="020F0302020204030204" pitchFamily="34" charset="0"/>
                <a:cs typeface="Calibri Light" panose="020F0302020204030204" pitchFamily="34" charset="0"/>
              </a:rPr>
              <a:t>Έ</a:t>
            </a:r>
            <a:r>
              <a:rPr lang="el-GR" dirty="0" smtClean="0">
                <a:latin typeface="Calibri Light" panose="020F0302020204030204" pitchFamily="34" charset="0"/>
                <a:cs typeface="Calibri Light" panose="020F0302020204030204" pitchFamily="34" charset="0"/>
              </a:rPr>
              <a:t>χουν </a:t>
            </a:r>
            <a:r>
              <a:rPr lang="el-GR" dirty="0">
                <a:latin typeface="Calibri Light" panose="020F0302020204030204" pitchFamily="34" charset="0"/>
                <a:cs typeface="Calibri Light" panose="020F0302020204030204" pitchFamily="34" charset="0"/>
              </a:rPr>
              <a:t>διαπράξει σε πολύ </a:t>
            </a:r>
            <a:r>
              <a:rPr lang="el-GR" dirty="0" smtClean="0">
                <a:latin typeface="Calibri Light" panose="020F0302020204030204" pitchFamily="34" charset="0"/>
                <a:cs typeface="Calibri Light" panose="020F0302020204030204" pitchFamily="34" charset="0"/>
              </a:rPr>
              <a:t>νεαρή ηλικία </a:t>
            </a:r>
            <a:r>
              <a:rPr lang="el-GR" dirty="0">
                <a:latin typeface="Calibri Light" panose="020F0302020204030204" pitchFamily="34" charset="0"/>
                <a:cs typeface="Calibri Light" panose="020F0302020204030204" pitchFamily="34" charset="0"/>
              </a:rPr>
              <a:t>το πρώτο </a:t>
            </a:r>
            <a:r>
              <a:rPr lang="el-GR" dirty="0" smtClean="0">
                <a:latin typeface="Calibri Light" panose="020F0302020204030204" pitchFamily="34" charset="0"/>
                <a:cs typeface="Calibri Light" panose="020F0302020204030204" pitchFamily="34" charset="0"/>
              </a:rPr>
              <a:t>τους </a:t>
            </a:r>
            <a:r>
              <a:rPr lang="el-GR" dirty="0">
                <a:latin typeface="Calibri Light" panose="020F0302020204030204" pitchFamily="34" charset="0"/>
                <a:cs typeface="Calibri Light" panose="020F0302020204030204" pitchFamily="34" charset="0"/>
              </a:rPr>
              <a:t>αδίκημα (από 6 μέχρι 13 </a:t>
            </a:r>
            <a:r>
              <a:rPr lang="el-GR" dirty="0" smtClean="0">
                <a:latin typeface="Calibri Light" panose="020F0302020204030204" pitchFamily="34" charset="0"/>
                <a:cs typeface="Calibri Light" panose="020F0302020204030204" pitchFamily="34" charset="0"/>
              </a:rPr>
              <a:t>χρονών), το οποίο συνήθως είναι η κλοπή</a:t>
            </a:r>
            <a:endParaRPr lang="el-GR" dirty="0">
              <a:latin typeface="Calibri Light" panose="020F0302020204030204" pitchFamily="34" charset="0"/>
              <a:cs typeface="Calibri Light" panose="020F0302020204030204" pitchFamily="34" charset="0"/>
            </a:endParaRPr>
          </a:p>
          <a:p>
            <a:pPr algn="just"/>
            <a:endParaRPr lang="el-GR" dirty="0">
              <a:latin typeface="Calibri Light" panose="020F0302020204030204" pitchFamily="34" charset="0"/>
              <a:cs typeface="Calibri Light" panose="020F0302020204030204" pitchFamily="34" charset="0"/>
            </a:endParaRPr>
          </a:p>
          <a:p>
            <a:endParaRPr lang="el-GR" dirty="0"/>
          </a:p>
        </p:txBody>
      </p:sp>
    </p:spTree>
    <p:extLst>
      <p:ext uri="{BB962C8B-B14F-4D97-AF65-F5344CB8AC3E}">
        <p14:creationId xmlns:p14="http://schemas.microsoft.com/office/powerpoint/2010/main" val="1937846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Calibri Light" panose="020F0302020204030204" pitchFamily="34" charset="0"/>
                <a:cs typeface="Calibri Light" panose="020F0302020204030204" pitchFamily="34" charset="0"/>
              </a:rPr>
              <a:t>Οικογένεια </a:t>
            </a:r>
            <a:r>
              <a:rPr lang="el-GR" dirty="0" err="1" smtClean="0">
                <a:latin typeface="Calibri Light" panose="020F0302020204030204" pitchFamily="34" charset="0"/>
                <a:cs typeface="Calibri Light" panose="020F0302020204030204" pitchFamily="34" charset="0"/>
              </a:rPr>
              <a:t>παραβατικών</a:t>
            </a:r>
            <a:r>
              <a:rPr lang="el-GR" dirty="0" smtClean="0">
                <a:latin typeface="Calibri Light" panose="020F0302020204030204" pitchFamily="34" charset="0"/>
                <a:cs typeface="Calibri Light" panose="020F0302020204030204" pitchFamily="34" charset="0"/>
              </a:rPr>
              <a:t> ατόμων</a:t>
            </a:r>
            <a:endParaRPr lang="el-GR" dirty="0">
              <a:latin typeface="Calibri Light" panose="020F0302020204030204" pitchFamily="34" charset="0"/>
              <a:cs typeface="Calibri Light" panose="020F0302020204030204" pitchFamily="34" charset="0"/>
            </a:endParaRPr>
          </a:p>
        </p:txBody>
      </p:sp>
      <p:sp>
        <p:nvSpPr>
          <p:cNvPr id="3" name="Θέση περιεχομένου 2"/>
          <p:cNvSpPr>
            <a:spLocks noGrp="1"/>
          </p:cNvSpPr>
          <p:nvPr>
            <p:ph sz="quarter" idx="1"/>
          </p:nvPr>
        </p:nvSpPr>
        <p:spPr>
          <a:xfrm>
            <a:off x="301752" y="1527047"/>
            <a:ext cx="8503920" cy="4978527"/>
          </a:xfrm>
        </p:spPr>
        <p:txBody>
          <a:bodyPr>
            <a:normAutofit lnSpcReduction="10000"/>
          </a:bodyPr>
          <a:lstStyle/>
          <a:p>
            <a:pPr marL="0" indent="0" algn="just">
              <a:buNone/>
            </a:pPr>
            <a:r>
              <a:rPr lang="el-GR" dirty="0">
                <a:latin typeface="Calibri Light" panose="020F0302020204030204" pitchFamily="34" charset="0"/>
                <a:cs typeface="Calibri Light" panose="020F0302020204030204" pitchFamily="34" charset="0"/>
              </a:rPr>
              <a:t>Οι οικογένειες εφήβων με παραβατική συμπεριφορά είναι </a:t>
            </a:r>
            <a:r>
              <a:rPr lang="el-GR" dirty="0" smtClean="0">
                <a:latin typeface="Calibri Light" panose="020F0302020204030204" pitchFamily="34" charset="0"/>
                <a:cs typeface="Calibri Light" panose="020F0302020204030204" pitchFamily="34" charset="0"/>
              </a:rPr>
              <a:t>λιγότερο συνεκτικές</a:t>
            </a:r>
            <a:r>
              <a:rPr lang="el-GR" dirty="0">
                <a:latin typeface="Calibri Light" panose="020F0302020204030204" pitchFamily="34" charset="0"/>
                <a:cs typeface="Calibri Light" panose="020F0302020204030204" pitchFamily="34" charset="0"/>
              </a:rPr>
              <a:t>, υπόκεινται σε αυστηρότερο γονικό έλεγχο και διέπονται </a:t>
            </a:r>
            <a:r>
              <a:rPr lang="el-GR" dirty="0" smtClean="0">
                <a:latin typeface="Calibri Light" panose="020F0302020204030204" pitchFamily="34" charset="0"/>
                <a:cs typeface="Calibri Light" panose="020F0302020204030204" pitchFamily="34" charset="0"/>
              </a:rPr>
              <a:t>από περισσότερες </a:t>
            </a:r>
            <a:r>
              <a:rPr lang="el-GR" dirty="0">
                <a:latin typeface="Calibri Light" panose="020F0302020204030204" pitchFamily="34" charset="0"/>
                <a:cs typeface="Calibri Light" panose="020F0302020204030204" pitchFamily="34" charset="0"/>
              </a:rPr>
              <a:t>συγκρούσεις μεταξύ των μελών τους από ό,τι οι οικογένειες </a:t>
            </a:r>
            <a:r>
              <a:rPr lang="el-GR" dirty="0" smtClean="0">
                <a:latin typeface="Calibri Light" panose="020F0302020204030204" pitchFamily="34" charset="0"/>
                <a:cs typeface="Calibri Light" panose="020F0302020204030204" pitchFamily="34" charset="0"/>
              </a:rPr>
              <a:t>εφήβων χωρίς </a:t>
            </a:r>
            <a:r>
              <a:rPr lang="el-GR" dirty="0">
                <a:latin typeface="Calibri Light" panose="020F0302020204030204" pitchFamily="34" charset="0"/>
                <a:cs typeface="Calibri Light" panose="020F0302020204030204" pitchFamily="34" charset="0"/>
              </a:rPr>
              <a:t>παραβατική συμπεριφορά. Αν τα παιδιά βιώσουν την απόρριψη, </a:t>
            </a:r>
            <a:r>
              <a:rPr lang="el-GR" dirty="0" smtClean="0">
                <a:latin typeface="Calibri Light" panose="020F0302020204030204" pitchFamily="34" charset="0"/>
                <a:cs typeface="Calibri Light" panose="020F0302020204030204" pitchFamily="34" charset="0"/>
              </a:rPr>
              <a:t>την παραμέληση </a:t>
            </a:r>
            <a:r>
              <a:rPr lang="el-GR" dirty="0">
                <a:latin typeface="Calibri Light" panose="020F0302020204030204" pitchFamily="34" charset="0"/>
                <a:cs typeface="Calibri Light" panose="020F0302020204030204" pitchFamily="34" charset="0"/>
              </a:rPr>
              <a:t>και την εχθρότητα </a:t>
            </a:r>
            <a:r>
              <a:rPr lang="el-GR" dirty="0" smtClean="0">
                <a:latin typeface="Calibri Light" panose="020F0302020204030204" pitchFamily="34" charset="0"/>
                <a:cs typeface="Calibri Light" panose="020F0302020204030204" pitchFamily="34" charset="0"/>
              </a:rPr>
              <a:t>από τους </a:t>
            </a:r>
            <a:r>
              <a:rPr lang="el-GR" dirty="0">
                <a:latin typeface="Calibri Light" panose="020F0302020204030204" pitchFamily="34" charset="0"/>
                <a:cs typeface="Calibri Light" panose="020F0302020204030204" pitchFamily="34" charset="0"/>
              </a:rPr>
              <a:t>γονείς τους, είναι πολύ πιθανόν </a:t>
            </a:r>
            <a:r>
              <a:rPr lang="el-GR" dirty="0" smtClean="0">
                <a:latin typeface="Calibri Light" panose="020F0302020204030204" pitchFamily="34" charset="0"/>
                <a:cs typeface="Calibri Light" panose="020F0302020204030204" pitchFamily="34" charset="0"/>
              </a:rPr>
              <a:t>να εκδηλώσουν </a:t>
            </a:r>
            <a:r>
              <a:rPr lang="el-GR" dirty="0">
                <a:latin typeface="Calibri Light" panose="020F0302020204030204" pitchFamily="34" charset="0"/>
                <a:cs typeface="Calibri Light" panose="020F0302020204030204" pitchFamily="34" charset="0"/>
              </a:rPr>
              <a:t>ένα μεγάλο αριθμό προβλημάτων σε διάφορους λειτουργικούς </a:t>
            </a:r>
            <a:r>
              <a:rPr lang="el-GR" dirty="0" smtClean="0">
                <a:latin typeface="Calibri Light" panose="020F0302020204030204" pitchFamily="34" charset="0"/>
                <a:cs typeface="Calibri Light" panose="020F0302020204030204" pitchFamily="34" charset="0"/>
              </a:rPr>
              <a:t>τομείς της </a:t>
            </a:r>
            <a:r>
              <a:rPr lang="el-GR" dirty="0">
                <a:latin typeface="Calibri Light" panose="020F0302020204030204" pitchFamily="34" charset="0"/>
                <a:cs typeface="Calibri Light" panose="020F0302020204030204" pitchFamily="34" charset="0"/>
              </a:rPr>
              <a:t>προσωπικότητάς τους, όπως μαθησιακές δυσκολίες, νευρωσικές </a:t>
            </a:r>
            <a:r>
              <a:rPr lang="el-GR" dirty="0" smtClean="0">
                <a:latin typeface="Calibri Light" panose="020F0302020204030204" pitchFamily="34" charset="0"/>
                <a:cs typeface="Calibri Light" panose="020F0302020204030204" pitchFamily="34" charset="0"/>
              </a:rPr>
              <a:t>διαταραχές, γνωστικά προβλήματα, ψυχοσωματικά προβλήματα και διαταραχές της προσωπικότητας</a:t>
            </a:r>
            <a:r>
              <a:rPr lang="el-GR" dirty="0">
                <a:latin typeface="Calibri Light" panose="020F0302020204030204" pitchFamily="34" charset="0"/>
                <a:cs typeface="Calibri Light" panose="020F0302020204030204" pitchFamily="34" charset="0"/>
              </a:rPr>
              <a:t>. </a:t>
            </a:r>
          </a:p>
        </p:txBody>
      </p:sp>
    </p:spTree>
    <p:extLst>
      <p:ext uri="{BB962C8B-B14F-4D97-AF65-F5344CB8AC3E}">
        <p14:creationId xmlns:p14="http://schemas.microsoft.com/office/powerpoint/2010/main" val="457157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Calibri Light" panose="020F0302020204030204" pitchFamily="34" charset="0"/>
                <a:cs typeface="Calibri Light" panose="020F0302020204030204" pitchFamily="34" charset="0"/>
              </a:rPr>
              <a:t>Προστατευτικοί παράγοντες</a:t>
            </a:r>
            <a:endParaRPr lang="el-GR" dirty="0">
              <a:latin typeface="Calibri Light" panose="020F0302020204030204" pitchFamily="34" charset="0"/>
              <a:cs typeface="Calibri Light" panose="020F0302020204030204" pitchFamily="34" charset="0"/>
            </a:endParaRPr>
          </a:p>
        </p:txBody>
      </p:sp>
      <p:sp>
        <p:nvSpPr>
          <p:cNvPr id="3" name="Θέση περιεχομένου 2"/>
          <p:cNvSpPr>
            <a:spLocks noGrp="1"/>
          </p:cNvSpPr>
          <p:nvPr>
            <p:ph sz="quarter" idx="1"/>
          </p:nvPr>
        </p:nvSpPr>
        <p:spPr>
          <a:xfrm>
            <a:off x="301752" y="1527047"/>
            <a:ext cx="8503920" cy="5035678"/>
          </a:xfrm>
        </p:spPr>
        <p:txBody>
          <a:bodyPr>
            <a:normAutofit/>
          </a:bodyPr>
          <a:lstStyle/>
          <a:p>
            <a:pPr algn="just"/>
            <a:r>
              <a:rPr lang="el-GR" sz="2400" dirty="0" smtClean="0">
                <a:latin typeface="Calibri Light" panose="020F0302020204030204" pitchFamily="34" charset="0"/>
                <a:cs typeface="Calibri Light" panose="020F0302020204030204" pitchFamily="34" charset="0"/>
              </a:rPr>
              <a:t>Οι θετικές </a:t>
            </a:r>
            <a:r>
              <a:rPr lang="el-GR" sz="2400" dirty="0">
                <a:latin typeface="Calibri Light" panose="020F0302020204030204" pitchFamily="34" charset="0"/>
                <a:cs typeface="Calibri Light" panose="020F0302020204030204" pitchFamily="34" charset="0"/>
              </a:rPr>
              <a:t>εκτιμήσεις του εαυτού, η διαμόρφωση ισχυρής ταυτότητας, η </a:t>
            </a:r>
            <a:r>
              <a:rPr lang="el-GR" sz="2400" dirty="0" smtClean="0">
                <a:latin typeface="Calibri Light" panose="020F0302020204030204" pitchFamily="34" charset="0"/>
                <a:cs typeface="Calibri Light" panose="020F0302020204030204" pitchFamily="34" charset="0"/>
              </a:rPr>
              <a:t>σχολική επιτυχία </a:t>
            </a:r>
            <a:r>
              <a:rPr lang="el-GR" sz="2400" dirty="0">
                <a:latin typeface="Calibri Light" panose="020F0302020204030204" pitchFamily="34" charset="0"/>
                <a:cs typeface="Calibri Light" panose="020F0302020204030204" pitchFamily="34" charset="0"/>
              </a:rPr>
              <a:t>και οι υψηλές εκπαιδευτικές </a:t>
            </a:r>
            <a:r>
              <a:rPr lang="el-GR" sz="2400" dirty="0" smtClean="0">
                <a:latin typeface="Calibri Light" panose="020F0302020204030204" pitchFamily="34" charset="0"/>
                <a:cs typeface="Calibri Light" panose="020F0302020204030204" pitchFamily="34" charset="0"/>
              </a:rPr>
              <a:t>φιλοδοξίες αποτελούν ατομικούς προστατευτικούς παράγοντες</a:t>
            </a:r>
          </a:p>
          <a:p>
            <a:pPr lvl="0" algn="just">
              <a:buClr>
                <a:srgbClr val="D16349"/>
              </a:buClr>
            </a:pPr>
            <a:r>
              <a:rPr lang="el-GR" sz="2400" dirty="0">
                <a:latin typeface="Calibri Light" panose="020F0302020204030204" pitchFamily="34" charset="0"/>
                <a:cs typeface="Calibri Light" panose="020F0302020204030204" pitchFamily="34" charset="0"/>
              </a:rPr>
              <a:t>Οι γονείς αποτελούν τον κοινωνικό καθρέφτη του παιδιού. Αν το </a:t>
            </a:r>
            <a:r>
              <a:rPr lang="el-GR" sz="2400" dirty="0" smtClean="0">
                <a:latin typeface="Calibri Light" panose="020F0302020204030204" pitchFamily="34" charset="0"/>
                <a:cs typeface="Calibri Light" panose="020F0302020204030204" pitchFamily="34" charset="0"/>
              </a:rPr>
              <a:t>παιδί αισθάνεται </a:t>
            </a:r>
            <a:r>
              <a:rPr lang="el-GR" sz="2400" dirty="0">
                <a:latin typeface="Calibri Light" panose="020F0302020204030204" pitchFamily="34" charset="0"/>
                <a:cs typeface="Calibri Light" panose="020F0302020204030204" pitchFamily="34" charset="0"/>
              </a:rPr>
              <a:t>ότι οι γονείς του το περιβάλλουν με στοργή, σεβασμό και </a:t>
            </a:r>
            <a:r>
              <a:rPr lang="el-GR" sz="2400" dirty="0" smtClean="0">
                <a:latin typeface="Calibri Light" panose="020F0302020204030204" pitchFamily="34" charset="0"/>
                <a:cs typeface="Calibri Light" panose="020F0302020204030204" pitchFamily="34" charset="0"/>
              </a:rPr>
              <a:t>εμπιστοσύνη, τότε </a:t>
            </a:r>
            <a:r>
              <a:rPr lang="el-GR" sz="2400" dirty="0">
                <a:latin typeface="Calibri Light" panose="020F0302020204030204" pitchFamily="34" charset="0"/>
                <a:cs typeface="Calibri Light" panose="020F0302020204030204" pitchFamily="34" charset="0"/>
              </a:rPr>
              <a:t>μπορεί να σκεφτεί τον εαυτό του ως άξιο στοργής, σεβασμού και εμπιστοσύνης</a:t>
            </a:r>
            <a:r>
              <a:rPr lang="el-GR" sz="2400" dirty="0" smtClean="0">
                <a:latin typeface="Calibri Light" panose="020F0302020204030204" pitchFamily="34" charset="0"/>
                <a:cs typeface="Calibri Light" panose="020F0302020204030204" pitchFamily="34" charset="0"/>
              </a:rPr>
              <a:t>.</a:t>
            </a:r>
            <a:r>
              <a:rPr lang="el-GR" sz="2400" dirty="0">
                <a:solidFill>
                  <a:prstClr val="black"/>
                </a:solidFill>
                <a:latin typeface="Calibri Light" panose="020F0302020204030204" pitchFamily="34" charset="0"/>
                <a:cs typeface="Calibri Light" panose="020F0302020204030204" pitchFamily="34" charset="0"/>
              </a:rPr>
              <a:t> Ε</a:t>
            </a:r>
            <a:r>
              <a:rPr lang="el-GR" sz="2400" dirty="0" smtClean="0">
                <a:solidFill>
                  <a:prstClr val="black"/>
                </a:solidFill>
                <a:latin typeface="Calibri Light" panose="020F0302020204030204" pitchFamily="34" charset="0"/>
                <a:cs typeface="Calibri Light" panose="020F0302020204030204" pitchFamily="34" charset="0"/>
              </a:rPr>
              <a:t>πιπλέον, </a:t>
            </a:r>
            <a:r>
              <a:rPr lang="el-GR" sz="2400" dirty="0">
                <a:solidFill>
                  <a:prstClr val="black"/>
                </a:solidFill>
                <a:latin typeface="Calibri Light" panose="020F0302020204030204" pitchFamily="34" charset="0"/>
                <a:cs typeface="Calibri Light" panose="020F0302020204030204" pitchFamily="34" charset="0"/>
              </a:rPr>
              <a:t>η απόκτηση αυτονομίας μέσα σε ένα περιβάλλον </a:t>
            </a:r>
            <a:r>
              <a:rPr lang="el-GR" sz="2400" dirty="0" smtClean="0">
                <a:solidFill>
                  <a:prstClr val="black"/>
                </a:solidFill>
                <a:latin typeface="Calibri Light" panose="020F0302020204030204" pitchFamily="34" charset="0"/>
                <a:cs typeface="Calibri Light" panose="020F0302020204030204" pitchFamily="34" charset="0"/>
              </a:rPr>
              <a:t>θετικών σχέσεων </a:t>
            </a:r>
            <a:r>
              <a:rPr lang="el-GR" sz="2400" dirty="0">
                <a:solidFill>
                  <a:prstClr val="black"/>
                </a:solidFill>
                <a:latin typeface="Calibri Light" panose="020F0302020204030204" pitchFamily="34" charset="0"/>
                <a:cs typeface="Calibri Light" panose="020F0302020204030204" pitchFamily="34" charset="0"/>
              </a:rPr>
              <a:t>με τους γονείς οδηγεί σε καλύτερη προσαρμογή του νεαρού ατόμου </a:t>
            </a:r>
            <a:r>
              <a:rPr lang="el-GR" sz="2400" dirty="0" smtClean="0">
                <a:solidFill>
                  <a:prstClr val="black"/>
                </a:solidFill>
                <a:latin typeface="Calibri Light" panose="020F0302020204030204" pitchFamily="34" charset="0"/>
                <a:cs typeface="Calibri Light" panose="020F0302020204030204" pitchFamily="34" charset="0"/>
              </a:rPr>
              <a:t>κατά την </a:t>
            </a:r>
            <a:r>
              <a:rPr lang="el-GR" sz="2400" dirty="0">
                <a:solidFill>
                  <a:prstClr val="black"/>
                </a:solidFill>
                <a:latin typeface="Calibri Light" panose="020F0302020204030204" pitchFamily="34" charset="0"/>
                <a:cs typeface="Calibri Light" panose="020F0302020204030204" pitchFamily="34" charset="0"/>
              </a:rPr>
              <a:t>προοδευτική απομάκρυνσή του από την επίδραση των ενηλίκων, </a:t>
            </a:r>
            <a:r>
              <a:rPr lang="el-GR" sz="2400" dirty="0" smtClean="0">
                <a:solidFill>
                  <a:prstClr val="black"/>
                </a:solidFill>
                <a:latin typeface="Calibri Light" panose="020F0302020204030204" pitchFamily="34" charset="0"/>
                <a:cs typeface="Calibri Light" panose="020F0302020204030204" pitchFamily="34" charset="0"/>
              </a:rPr>
              <a:t>αυξημένη αυτοπεποίθηση</a:t>
            </a:r>
            <a:r>
              <a:rPr lang="el-GR" sz="2400" dirty="0">
                <a:solidFill>
                  <a:prstClr val="black"/>
                </a:solidFill>
                <a:latin typeface="Calibri Light" panose="020F0302020204030204" pitchFamily="34" charset="0"/>
                <a:cs typeface="Calibri Light" panose="020F0302020204030204" pitchFamily="34" charset="0"/>
              </a:rPr>
              <a:t>, ενισχυμένη αντίσταση στην πίεση από τους συνομηλίκους </a:t>
            </a:r>
            <a:r>
              <a:rPr lang="el-GR" sz="2400" dirty="0" smtClean="0">
                <a:solidFill>
                  <a:prstClr val="black"/>
                </a:solidFill>
                <a:latin typeface="Calibri Light" panose="020F0302020204030204" pitchFamily="34" charset="0"/>
                <a:cs typeface="Calibri Light" panose="020F0302020204030204" pitchFamily="34" charset="0"/>
              </a:rPr>
              <a:t>και υψηλότερη </a:t>
            </a:r>
            <a:r>
              <a:rPr lang="el-GR" sz="2400" dirty="0">
                <a:solidFill>
                  <a:prstClr val="black"/>
                </a:solidFill>
                <a:latin typeface="Calibri Light" panose="020F0302020204030204" pitchFamily="34" charset="0"/>
                <a:cs typeface="Calibri Light" panose="020F0302020204030204" pitchFamily="34" charset="0"/>
              </a:rPr>
              <a:t>αυτοεκτίμηση.</a:t>
            </a:r>
          </a:p>
          <a:p>
            <a:pPr algn="just"/>
            <a:endParaRPr lang="el-GR"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24229066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Θέμα1">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Θέμα1" id="{E1A6600E-1A78-4414-8234-208440501367}" vid="{22FFFA7B-10A4-4151-B79E-20848DEAEF92}"/>
    </a:ext>
  </a:extLst>
</a:theme>
</file>

<file path=docProps/app.xml><?xml version="1.0" encoding="utf-8"?>
<Properties xmlns="http://schemas.openxmlformats.org/officeDocument/2006/extended-properties" xmlns:vt="http://schemas.openxmlformats.org/officeDocument/2006/docPropsVTypes">
  <Template>Θέμα1</Template>
  <TotalTime>308</TotalTime>
  <Words>2415</Words>
  <Application>Microsoft Office PowerPoint</Application>
  <PresentationFormat>Προβολή στην οθόνη (4:3)</PresentationFormat>
  <Paragraphs>110</Paragraphs>
  <Slides>27</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27</vt:i4>
      </vt:variant>
    </vt:vector>
  </HeadingPairs>
  <TitlesOfParts>
    <vt:vector size="34" baseType="lpstr">
      <vt:lpstr>Arial</vt:lpstr>
      <vt:lpstr>Calibri Light</vt:lpstr>
      <vt:lpstr>Courier New</vt:lpstr>
      <vt:lpstr>Georgia</vt:lpstr>
      <vt:lpstr>Wingdings</vt:lpstr>
      <vt:lpstr>Wingdings 2</vt:lpstr>
      <vt:lpstr>Θέμα1</vt:lpstr>
      <vt:lpstr>Προβλήματα στην εφηβεία</vt:lpstr>
      <vt:lpstr>Πρόωρη ωρίμανση</vt:lpstr>
      <vt:lpstr>Σημασία ομοιότητας με συνομηλίκους</vt:lpstr>
      <vt:lpstr>Προβλήματα συμπεριφοράς</vt:lpstr>
      <vt:lpstr>Τα προβλήματα συμπεριφοράς κατά την εφηβεία διακρίνονται σε:</vt:lpstr>
      <vt:lpstr>Σημαντικά σημεία</vt:lpstr>
      <vt:lpstr>Χαρακτηριστικά ατόμων με παραβατική συμπεριφορά</vt:lpstr>
      <vt:lpstr>Οικογένεια παραβατικών ατόμων</vt:lpstr>
      <vt:lpstr>Προστατευτικοί παράγοντες</vt:lpstr>
      <vt:lpstr>Κατάθλιψη </vt:lpstr>
      <vt:lpstr>Συμπτώματα </vt:lpstr>
      <vt:lpstr>Παρουσίαση του PowerPoint</vt:lpstr>
      <vt:lpstr>Παράγοντες επικινδυνότητας</vt:lpstr>
      <vt:lpstr>Σεξουαλική δραστηριότητα</vt:lpstr>
      <vt:lpstr>Χαρακτηριστικά των σεξουαλικά ενεργών εφήβων</vt:lpstr>
      <vt:lpstr>Ο ρόλος της οικογένειας</vt:lpstr>
      <vt:lpstr>Εφηβική γονεϊκότητα (1)</vt:lpstr>
      <vt:lpstr>Εφηβική γονεϊκότητα (2)</vt:lpstr>
      <vt:lpstr>Παρεμβάσεις στους έφηβους γονείς</vt:lpstr>
      <vt:lpstr>Διατροφικές Διαταραχές</vt:lpstr>
      <vt:lpstr>Ψυχογενής ανορεξία</vt:lpstr>
      <vt:lpstr>Προφίλ ατόμων με ψυχογενή ανορεξία</vt:lpstr>
      <vt:lpstr>Οικογενειακοί παράγοντες</vt:lpstr>
      <vt:lpstr>Ψυχογενής βουλιμία</vt:lpstr>
      <vt:lpstr>Κατανόηση της ψυχογενούς βουλιμίας</vt:lpstr>
      <vt:lpstr>Προφίλ ατόμων με ψυχογενή βουλιμία</vt:lpstr>
      <vt:lpstr>Βιβλιογραφία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Προβλήματα στην εφηβεία</dc:title>
  <dc:creator>simos giannoulis</dc:creator>
  <cp:lastModifiedBy>simos giannoulis</cp:lastModifiedBy>
  <cp:revision>25</cp:revision>
  <dcterms:created xsi:type="dcterms:W3CDTF">2023-01-06T11:02:15Z</dcterms:created>
  <dcterms:modified xsi:type="dcterms:W3CDTF">2023-01-07T19:13:23Z</dcterms:modified>
</cp:coreProperties>
</file>