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89750" cy="96075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2046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482046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r">
              <a:defRPr sz="1200"/>
            </a:lvl1pPr>
          </a:lstStyle>
          <a:p>
            <a:fld id="{B98DC5B3-F29C-4963-9DDC-A30F52D56D3E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125506"/>
            <a:ext cx="2985558" cy="482045"/>
          </a:xfrm>
          <a:prstGeom prst="rect">
            <a:avLst/>
          </a:prstGeom>
        </p:spPr>
        <p:txBody>
          <a:bodyPr vert="horz" lIns="94265" tIns="47133" rIns="94265" bIns="47133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902597" y="9125506"/>
            <a:ext cx="2985558" cy="482045"/>
          </a:xfrm>
          <a:prstGeom prst="rect">
            <a:avLst/>
          </a:prstGeom>
        </p:spPr>
        <p:txBody>
          <a:bodyPr vert="horz" lIns="94265" tIns="47133" rIns="94265" bIns="47133" rtlCol="0" anchor="b"/>
          <a:lstStyle>
            <a:lvl1pPr algn="r">
              <a:defRPr sz="1200"/>
            </a:lvl1pPr>
          </a:lstStyle>
          <a:p>
            <a:fld id="{FFCD8CE8-F233-41CD-AA79-45D411AB10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2361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1B1658-A521-4993-B921-04BA2D6B764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1B1658-A521-4993-B921-04BA2D6B764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1B1658-A521-4993-B921-04BA2D6B764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Υπότιτλος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Δρ. </a:t>
            </a:r>
            <a:r>
              <a:rPr lang="el-GR" dirty="0" err="1"/>
              <a:t>Δημητρα</a:t>
            </a:r>
            <a:r>
              <a:rPr lang="el-GR" dirty="0"/>
              <a:t> </a:t>
            </a:r>
            <a:r>
              <a:rPr lang="el-GR" dirty="0" err="1"/>
              <a:t>Παπαστεργιου</a:t>
            </a:r>
            <a:endParaRPr lang="el-GR" dirty="0"/>
          </a:p>
          <a:p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Αναπτυξιακή Ψυχολογία</a:t>
            </a:r>
          </a:p>
        </p:txBody>
      </p:sp>
    </p:spTree>
    <p:extLst>
      <p:ext uri="{BB962C8B-B14F-4D97-AF65-F5344CB8AC3E}">
        <p14:creationId xmlns:p14="http://schemas.microsoft.com/office/powerpoint/2010/main" val="1881836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Ερευνητικός σχεδιασμός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845177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Διαχρονική μελέτη: τα ίδια άτομα μελετώνται σε διάφορες χρονικές στιγμές </a:t>
            </a:r>
          </a:p>
          <a:p>
            <a:pPr marL="0" indent="0">
              <a:buNone/>
            </a:pPr>
            <a:r>
              <a:rPr lang="el-GR" dirty="0"/>
              <a:t>(+) ιδανική για τη μελέτη της ανάπτυξης</a:t>
            </a:r>
          </a:p>
          <a:p>
            <a:pPr marL="0" indent="0">
              <a:buNone/>
            </a:pPr>
            <a:r>
              <a:rPr lang="el-GR" dirty="0"/>
              <a:t>(-) μακροχρόνια δέσμευση </a:t>
            </a:r>
          </a:p>
          <a:p>
            <a:pPr marL="0" indent="0">
              <a:buNone/>
            </a:pPr>
            <a:r>
              <a:rPr lang="el-GR" dirty="0"/>
              <a:t>(-) κόστος</a:t>
            </a:r>
          </a:p>
          <a:p>
            <a:pPr marL="0" indent="0">
              <a:buNone/>
            </a:pPr>
            <a:r>
              <a:rPr lang="el-GR" dirty="0"/>
              <a:t>(-) επιρροή ιστορικών συγκυριών (ερμηνεία αποτελεσμάτων μέσα στο κοινωνικό/ ιστορικό γίγνεσθαι)</a:t>
            </a:r>
          </a:p>
          <a:p>
            <a:pPr marL="0" indent="0">
              <a:buNone/>
            </a:pPr>
            <a:r>
              <a:rPr lang="el-GR" dirty="0"/>
              <a:t>(-) συνήθεια στις διαδικασίες εξέτασης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Μελέτες διαστρωμάτωσης: άτομα διαφορετικών ηλικιών μελετώνται συγχρόνως</a:t>
            </a:r>
          </a:p>
          <a:p>
            <a:pPr marL="0" indent="0">
              <a:buNone/>
            </a:pPr>
            <a:r>
              <a:rPr lang="el-GR" dirty="0"/>
              <a:t>(+) λιγότερος χρόνος και δαπάνη</a:t>
            </a:r>
          </a:p>
          <a:p>
            <a:pPr marL="0" indent="0">
              <a:buNone/>
            </a:pPr>
            <a:r>
              <a:rPr lang="el-GR" dirty="0"/>
              <a:t>(+) αποκαλύπτει τάσεις ηλικίας</a:t>
            </a:r>
          </a:p>
          <a:p>
            <a:pPr marL="0" indent="0">
              <a:buNone/>
            </a:pPr>
            <a:r>
              <a:rPr lang="el-GR" dirty="0"/>
              <a:t>(-) απουσία συνέχειας ανάπτυξης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752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42900" y="865187"/>
            <a:ext cx="2362200" cy="5230813"/>
          </a:xfrm>
        </p:spPr>
        <p:txBody>
          <a:bodyPr/>
          <a:lstStyle/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l-GR" dirty="0"/>
              <a:t>Τι είναι ανάπτυξη;</a:t>
            </a:r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l-GR" dirty="0"/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l-GR" dirty="0"/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l-GR" dirty="0"/>
              <a:t>Τι είναι Αναπτυξιακή Ψυχολογία;</a:t>
            </a:r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l-GR" dirty="0"/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l-GR" dirty="0"/>
          </a:p>
          <a:p>
            <a:pPr>
              <a:buClr>
                <a:schemeClr val="bg1"/>
              </a:buClr>
            </a:pPr>
            <a:endParaRPr lang="el-GR" dirty="0"/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l-GR" dirty="0"/>
              <a:t>Γιατί είναι σημαντική η μελέτη της ανάπτυξης;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1800" dirty="0"/>
              <a:t>Η διαδοχή των σωματικών, ψυχολογικών και κοινωνικών αλλαγών, στις οποίες μετέρχεται ο άνθρωπος καθώς μεγαλώνει.</a:t>
            </a:r>
          </a:p>
          <a:p>
            <a:pPr algn="just"/>
            <a:endParaRPr lang="el-GR" sz="1800" dirty="0"/>
          </a:p>
          <a:p>
            <a:pPr algn="just"/>
            <a:endParaRPr lang="el-GR" sz="1800" dirty="0"/>
          </a:p>
          <a:p>
            <a:pPr algn="just"/>
            <a:r>
              <a:rPr lang="el-GR" sz="1800" dirty="0"/>
              <a:t>Ο επιστημονικός κλάδος που μελετά την αναπτυξιακή διαδοχή των σωματικών και ψυχολογικών αλλαγών που διέρχονται οι άνθρωποι από τη σύλληψη και συνεχίζονται σε ολόκληρη τη ζωή τους (είδος, φύση &amp; παράγοντες αλλαγών).</a:t>
            </a:r>
          </a:p>
          <a:p>
            <a:pPr algn="just"/>
            <a:endParaRPr lang="el-GR" sz="1800" dirty="0"/>
          </a:p>
          <a:p>
            <a:pPr algn="just"/>
            <a:r>
              <a:rPr lang="el-GR" sz="1800" dirty="0"/>
              <a:t>Οι πληροφορίες του παρελθόντος «φωτίζουν» το παρόν και μπορούν να συμβάλλουν στην πρόβλεψη του μέλλοντος. </a:t>
            </a:r>
          </a:p>
        </p:txBody>
      </p:sp>
    </p:spTree>
    <p:extLst>
      <p:ext uri="{BB962C8B-B14F-4D97-AF65-F5344CB8AC3E}">
        <p14:creationId xmlns:p14="http://schemas.microsoft.com/office/powerpoint/2010/main" val="103743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Περίοδοι ανάπτυξης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000" dirty="0" err="1"/>
              <a:t>Προγενετική</a:t>
            </a:r>
            <a:r>
              <a:rPr lang="el-GR" sz="2000" dirty="0"/>
              <a:t> περίοδος (από τη σύλληψη ως τη γέννηση)</a:t>
            </a:r>
          </a:p>
          <a:p>
            <a:pPr marL="0" indent="0">
              <a:buNone/>
            </a:pPr>
            <a:endParaRPr lang="el-GR" sz="2000" dirty="0"/>
          </a:p>
          <a:p>
            <a:r>
              <a:rPr lang="el-GR" sz="2000" dirty="0"/>
              <a:t>Βρεφική ηλικία (γέννηση- 2 ½ ετών)</a:t>
            </a:r>
          </a:p>
          <a:p>
            <a:pPr marL="0" indent="0">
              <a:buNone/>
            </a:pPr>
            <a:endParaRPr lang="el-GR" sz="2000" dirty="0"/>
          </a:p>
          <a:p>
            <a:r>
              <a:rPr lang="el-GR" sz="2000" dirty="0"/>
              <a:t>Νηπιακή ηλικία (2 ½ - 6 ετών)</a:t>
            </a:r>
          </a:p>
          <a:p>
            <a:pPr marL="0" indent="0">
              <a:buNone/>
            </a:pPr>
            <a:endParaRPr lang="el-GR" sz="2000" dirty="0"/>
          </a:p>
          <a:p>
            <a:r>
              <a:rPr lang="el-GR" sz="2000" dirty="0"/>
              <a:t>Παιδική ηλικία (6 – 12 ετών)</a:t>
            </a:r>
          </a:p>
          <a:p>
            <a:pPr marL="0" indent="0">
              <a:buNone/>
            </a:pPr>
            <a:endParaRPr lang="el-GR" sz="2000" dirty="0"/>
          </a:p>
          <a:p>
            <a:r>
              <a:rPr lang="el-GR" sz="2000" dirty="0"/>
              <a:t>Εφηβεία (12- 19 ετών)</a:t>
            </a:r>
          </a:p>
          <a:p>
            <a:pPr marL="0" indent="0">
              <a:buNone/>
            </a:pPr>
            <a:endParaRPr lang="el-GR" sz="2000" dirty="0"/>
          </a:p>
          <a:p>
            <a:r>
              <a:rPr lang="el-GR" sz="2000" dirty="0"/>
              <a:t>Ενήλική ζωή (19-65 ετών)</a:t>
            </a:r>
          </a:p>
          <a:p>
            <a:pPr marL="0" indent="0">
              <a:buNone/>
            </a:pPr>
            <a:endParaRPr lang="el-GR" sz="2000" dirty="0"/>
          </a:p>
          <a:p>
            <a:r>
              <a:rPr lang="el-GR" sz="2000" dirty="0"/>
              <a:t>Τρίτη ηλικία (65 ετών- θάνατος)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694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Κρίσιμα ερωτήματα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 algn="just">
              <a:spcAft>
                <a:spcPts val="0"/>
              </a:spcAft>
              <a:buClr>
                <a:srgbClr val="D16349"/>
              </a:buClr>
            </a:pPr>
            <a:r>
              <a:rPr lang="el-GR" sz="2000" dirty="0">
                <a:solidFill>
                  <a:schemeClr val="bg1"/>
                </a:solidFill>
              </a:rPr>
              <a:t>Η ανάπτυξη είναι μια σταδιακή διεργασία αλλαγής ή σηματοδοτείται από περιόδους γοργής αλλαγής και αιφνίδιας εμφάνισης νέων μορφών σκέψης και δράσης;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Διαφέρουν οι άνθρωποι από τα άλλα πλάσματα; Σε ποιο βαθμό παρατηρούνται ομοιότητες; Σε τι διαφέρουν οι άνθρωποι από τα ζώα;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/>
              <a:t>Η ατομική ανάπτυξη είναι συνεχής; (ποσοτική- ποιοτική αλλαγή)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/>
              <a:t>Υπάρχουν κρίσιμες περίοδοι ανάπτυξης (περίοδοι ανάπτυξης στη διάρκεια των οποίων πρέπει να συμβούν συγκεκριμένα βιολογικά ή περιβαλλοντικά γεγονότα ώστε η ανάπτυξη να είναι φυσιολογική);</a:t>
            </a:r>
          </a:p>
        </p:txBody>
      </p:sp>
    </p:spTree>
    <p:extLst>
      <p:ext uri="{BB962C8B-B14F-4D97-AF65-F5344CB8AC3E}">
        <p14:creationId xmlns:p14="http://schemas.microsoft.com/office/powerpoint/2010/main" val="54994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just"/>
            <a:r>
              <a:rPr lang="el-GR" sz="2000" dirty="0"/>
              <a:t>Ποια είναι η συμβολή των γονιδίων (φύση) και του εξωτερικού περιβάλλοντος (ανατροφή) στην αναπτυξιακή αλλαγή;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>
          <a:xfrm>
            <a:off x="3048000" y="619125"/>
            <a:ext cx="5638800" cy="5410200"/>
          </a:xfrm>
        </p:spPr>
        <p:txBody>
          <a:bodyPr/>
          <a:lstStyle/>
          <a:p>
            <a:r>
              <a:rPr lang="el-GR" dirty="0"/>
              <a:t>Πηγές ανάπτυξης: φύση ή ανατροφή;</a:t>
            </a:r>
          </a:p>
          <a:p>
            <a:endParaRPr lang="el-GR" dirty="0"/>
          </a:p>
          <a:p>
            <a:r>
              <a:rPr lang="el-GR" dirty="0"/>
              <a:t>Πώς οι πεποιθήσεις περί συμβολής της φύσης ή της ανατροφής επηρεάζουν τον τρόπο που η κοινωνία αντιμετωπίζει τα παιδιά;</a:t>
            </a:r>
          </a:p>
        </p:txBody>
      </p:sp>
    </p:spTree>
    <p:extLst>
      <p:ext uri="{BB962C8B-B14F-4D97-AF65-F5344CB8AC3E}">
        <p14:creationId xmlns:p14="http://schemas.microsoft.com/office/powerpoint/2010/main" val="270446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just"/>
            <a:r>
              <a:rPr lang="el-GR" sz="2000" dirty="0"/>
              <a:t>Γιατί οι άνθρωποι έχουν σταθερά ατομικά χαρακτηριστικά που τους κάνουν να διαφέρουν; 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dirty="0"/>
              <a:t>Τι κάνει τα άτομα διαφορετικά μεταξύ τους;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Πόσο σταθερά στον χρόνο παραμένουν τα ατομικά χαρακτηριστικά;</a:t>
            </a:r>
          </a:p>
        </p:txBody>
      </p:sp>
    </p:spTree>
    <p:extLst>
      <p:ext uri="{BB962C8B-B14F-4D97-AF65-F5344CB8AC3E}">
        <p14:creationId xmlns:p14="http://schemas.microsoft.com/office/powerpoint/2010/main" val="179768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Κριτήρια επιστημονικής περιγραφής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1800" dirty="0"/>
              <a:t>Τα συμπεράσματα από τη μελέτη της συμπεριφοράς των παιδιών κρίνονται βάσει 4 κριτηρίων:</a:t>
            </a:r>
          </a:p>
          <a:p>
            <a:pPr marL="0" indent="0">
              <a:buNone/>
            </a:pPr>
            <a:endParaRPr lang="el-G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l-GR" sz="1800" dirty="0"/>
              <a:t>Αντικειμενικότητα (η επιστημονική γνώση δεν πρέπει να αλλοιώνεται από τις προκαταλήψεις του ερευνητή)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1800" dirty="0"/>
              <a:t>Αξιοπιστία (το υπό μελέτη φαινόμενο μπορεί να παρατηρηθεί κατ’ επανάληψη από τον ίδιο παρατηρητή και οι διάφοροι παρατηρητές να συμφωνούν μεταξύ τους)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1800" dirty="0"/>
              <a:t>Εγκυρότητα (τα δεδομένα που συνελέγησαν αντικατοπτρίζουν πράγματι αυτό που ο ερευνητής επιθυμούσε να μελετήσει)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1800" dirty="0"/>
              <a:t>Δυνατότητα επανάληψης (χρήση των ίδιων διαδικασιών σε διαφορετικές περιπτώσεις με τα ίδια αποτελέσματα)</a:t>
            </a:r>
          </a:p>
        </p:txBody>
      </p:sp>
    </p:spTree>
    <p:extLst>
      <p:ext uri="{BB962C8B-B14F-4D97-AF65-F5344CB8AC3E}">
        <p14:creationId xmlns:p14="http://schemas.microsoft.com/office/powerpoint/2010/main" val="1157562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Τεχνικές συλλογής δεδομένων (1)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l-GR" sz="2200" dirty="0" err="1"/>
              <a:t>Αυτο</a:t>
            </a:r>
            <a:r>
              <a:rPr lang="el-GR" sz="2200" dirty="0"/>
              <a:t>-αναφορές (συνεντεύξεις, ερωτηματολόγια)</a:t>
            </a:r>
          </a:p>
          <a:p>
            <a:pPr marL="0" indent="0">
              <a:buNone/>
            </a:pPr>
            <a:r>
              <a:rPr lang="el-GR" sz="2200" dirty="0"/>
              <a:t>(+) λεπτομερείς περιγραφές </a:t>
            </a:r>
          </a:p>
          <a:p>
            <a:pPr marL="0" indent="0">
              <a:buNone/>
            </a:pPr>
            <a:r>
              <a:rPr lang="el-GR" sz="2200" dirty="0"/>
              <a:t>(-) ανακριβείς</a:t>
            </a:r>
          </a:p>
          <a:p>
            <a:pPr marL="0" indent="0">
              <a:buNone/>
            </a:pPr>
            <a:endParaRPr lang="el-GR" sz="2200" dirty="0"/>
          </a:p>
          <a:p>
            <a:r>
              <a:rPr lang="el-GR" sz="2200" dirty="0"/>
              <a:t>Φυσικές παρατηρήσεις</a:t>
            </a:r>
          </a:p>
          <a:p>
            <a:pPr marL="0" indent="0">
              <a:buNone/>
            </a:pPr>
            <a:r>
              <a:rPr lang="el-GR" sz="2200" dirty="0"/>
              <a:t>(+) πληροφορίες για την ανάπτυξη και την οικολογία της συμπεριφοράς </a:t>
            </a:r>
          </a:p>
          <a:p>
            <a:pPr marL="0" indent="0">
              <a:buNone/>
            </a:pPr>
            <a:r>
              <a:rPr lang="el-GR" sz="2200" dirty="0"/>
              <a:t>(-) προσδοκίες παρατηρητών</a:t>
            </a:r>
          </a:p>
          <a:p>
            <a:pPr marL="0" indent="0">
              <a:buNone/>
            </a:pPr>
            <a:r>
              <a:rPr lang="el-GR" sz="2200" dirty="0"/>
              <a:t>(-) χαμένες πληροφορίες </a:t>
            </a:r>
          </a:p>
          <a:p>
            <a:pPr marL="0" indent="0">
              <a:buNone/>
            </a:pPr>
            <a:r>
              <a:rPr lang="el-GR" sz="2200" dirty="0"/>
              <a:t>(-) μη πραγματική συμπεριφορά ατόμων γιατί ξέρουν ότι τους παρατηρούν</a:t>
            </a:r>
          </a:p>
          <a:p>
            <a:pPr marL="0" indent="0">
              <a:buNone/>
            </a:pPr>
            <a:r>
              <a:rPr lang="el-GR" sz="2200" dirty="0"/>
              <a:t>(-) δύσκολο να διαπιστωθούν αιτιώδεις σχέσεις</a:t>
            </a:r>
          </a:p>
        </p:txBody>
      </p:sp>
    </p:spTree>
    <p:extLst>
      <p:ext uri="{BB962C8B-B14F-4D97-AF65-F5344CB8AC3E}">
        <p14:creationId xmlns:p14="http://schemas.microsoft.com/office/powerpoint/2010/main" val="3691234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8CADAE">
                    <a:shade val="75000"/>
                  </a:srgbClr>
                </a:solidFill>
              </a:rPr>
              <a:t>Τεχνικές συλλογής δεδομένων 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Πειραματικές μέθοδοι (πειραματική ομάδα, ομάδα ελέγχου)</a:t>
            </a:r>
          </a:p>
          <a:p>
            <a:pPr marL="0" indent="0">
              <a:buNone/>
            </a:pPr>
            <a:r>
              <a:rPr lang="el-GR" dirty="0"/>
              <a:t>(+) αποδίδει αιτιώδεις σχέσεις</a:t>
            </a:r>
          </a:p>
          <a:p>
            <a:pPr marL="0" indent="0">
              <a:buNone/>
            </a:pPr>
            <a:r>
              <a:rPr lang="el-GR" dirty="0"/>
              <a:t>(-) προκύπτουν ζητήματα δεοντολογίας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Κλινική συνέντευξη</a:t>
            </a:r>
          </a:p>
          <a:p>
            <a:pPr marL="0" indent="0">
              <a:buNone/>
            </a:pPr>
            <a:r>
              <a:rPr lang="el-GR" dirty="0"/>
              <a:t>(+) εστιάζει στο άτομο</a:t>
            </a:r>
          </a:p>
          <a:p>
            <a:pPr marL="0" indent="0">
              <a:buNone/>
            </a:pPr>
            <a:r>
              <a:rPr lang="el-GR" dirty="0"/>
              <a:t>(-) δυσκολία στη γενίκευση και στις αιτιώδεις σχέσεις</a:t>
            </a:r>
          </a:p>
        </p:txBody>
      </p:sp>
    </p:spTree>
    <p:extLst>
      <p:ext uri="{BB962C8B-B14F-4D97-AF65-F5344CB8AC3E}">
        <p14:creationId xmlns:p14="http://schemas.microsoft.com/office/powerpoint/2010/main" val="25291478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Θέμα1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Θέμα1" id="{E1A6600E-1A78-4414-8234-208440501367}" vid="{22FFFA7B-10A4-4151-B79E-20848DEAEF92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Θέμα1</Template>
  <TotalTime>171</TotalTime>
  <Words>552</Words>
  <Application>Microsoft Office PowerPoint</Application>
  <PresentationFormat>Προβολή στην οθόνη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Wingdings</vt:lpstr>
      <vt:lpstr>Wingdings 2</vt:lpstr>
      <vt:lpstr>Θέμα1</vt:lpstr>
      <vt:lpstr>Αναπτυξιακή Ψυχολογία</vt:lpstr>
      <vt:lpstr>Παρουσίαση του PowerPoint</vt:lpstr>
      <vt:lpstr>Περίοδοι ανάπτυξης</vt:lpstr>
      <vt:lpstr>Κρίσιμα ερωτήματα</vt:lpstr>
      <vt:lpstr>Παρουσίαση του PowerPoint</vt:lpstr>
      <vt:lpstr>Παρουσίαση του PowerPoint</vt:lpstr>
      <vt:lpstr>Κριτήρια επιστημονικής περιγραφής</vt:lpstr>
      <vt:lpstr>Τεχνικές συλλογής δεδομένων (1)</vt:lpstr>
      <vt:lpstr>Τεχνικές συλλογής δεδομένων (2)</vt:lpstr>
      <vt:lpstr>Ερευνητικός σχεδιασμός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Αναπτυξιακή Ψυχολογία</dc:title>
  <dc:creator>simos giannoulis</dc:creator>
  <cp:lastModifiedBy>Dimitra Papastergiou</cp:lastModifiedBy>
  <cp:revision>17</cp:revision>
  <cp:lastPrinted>2022-10-09T15:20:40Z</cp:lastPrinted>
  <dcterms:created xsi:type="dcterms:W3CDTF">2022-10-09T12:48:22Z</dcterms:created>
  <dcterms:modified xsi:type="dcterms:W3CDTF">2023-11-08T13:32:54Z</dcterms:modified>
</cp:coreProperties>
</file>