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61" r:id="rId4"/>
    <p:sldId id="259" r:id="rId5"/>
    <p:sldId id="262" r:id="rId6"/>
    <p:sldId id="263" r:id="rId7"/>
    <p:sldId id="264" r:id="rId8"/>
    <p:sldId id="265" r:id="rId9"/>
    <p:sldId id="267" r:id="rId10"/>
    <p:sldId id="266" r:id="rId11"/>
    <p:sldId id="268" r:id="rId12"/>
    <p:sldId id="269" r:id="rId13"/>
    <p:sldId id="270" r:id="rId14"/>
    <p:sldId id="271" r:id="rId15"/>
    <p:sldId id="272" r:id="rId16"/>
    <p:sldId id="274" r:id="rId17"/>
    <p:sldId id="275" r:id="rId18"/>
    <p:sldId id="273" r:id="rId19"/>
    <p:sldId id="276" r:id="rId20"/>
    <p:sldId id="278" r:id="rId21"/>
    <p:sldId id="279" r:id="rId22"/>
    <p:sldId id="282" r:id="rId23"/>
    <p:sldId id="283" r:id="rId24"/>
    <p:sldId id="277" r:id="rId25"/>
    <p:sldId id="280" r:id="rId26"/>
    <p:sldId id="285" r:id="rId27"/>
    <p:sldId id="281" r:id="rId2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2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554C795-1570-4075-883D-CA9ECBDB2213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C795-1570-4075-883D-CA9ECBDB2213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C795-1570-4075-883D-CA9ECBDB2213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54C795-1570-4075-883D-CA9ECBDB2213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554C795-1570-4075-883D-CA9ECBDB2213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C795-1570-4075-883D-CA9ECBDB2213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C795-1570-4075-883D-CA9ECBDB2213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54C795-1570-4075-883D-CA9ECBDB2213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C795-1570-4075-883D-CA9ECBDB2213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54C795-1570-4075-883D-CA9ECBDB2213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54C795-1570-4075-883D-CA9ECBDB2213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554C795-1570-4075-883D-CA9ECBDB2213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Εκπαιδευτικη</a:t>
            </a:r>
            <a:r>
              <a:rPr lang="el-GR" dirty="0" smtClean="0"/>
              <a:t> </a:t>
            </a:r>
            <a:r>
              <a:rPr lang="el-GR" dirty="0" err="1" smtClean="0"/>
              <a:t>ψυχολογια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1. Εισαγωγικές έννοιες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pPr algn="just"/>
            <a:r>
              <a:rPr lang="el-GR" sz="2800" dirty="0" smtClean="0"/>
              <a:t>Οι μαθησιακοί στόχοι </a:t>
            </a:r>
            <a:r>
              <a:rPr lang="el-GR" sz="2800" dirty="0"/>
              <a:t>του εκπαιδευτικού με τις γνώσεις που </a:t>
            </a:r>
            <a:r>
              <a:rPr lang="el-GR" sz="2800" dirty="0" smtClean="0"/>
              <a:t>τελικά αποκτούν </a:t>
            </a:r>
            <a:r>
              <a:rPr lang="el-GR" sz="2800" dirty="0"/>
              <a:t>οι μαθητές ονομάζεται </a:t>
            </a:r>
            <a:r>
              <a:rPr lang="el-GR" sz="2800" b="1" dirty="0"/>
              <a:t>διδασκαλία</a:t>
            </a:r>
            <a:r>
              <a:rPr lang="el-GR" sz="2800" dirty="0"/>
              <a:t> ή </a:t>
            </a:r>
            <a:r>
              <a:rPr lang="el-GR" sz="2800" b="1" dirty="0"/>
              <a:t>παιδαγωγική</a:t>
            </a:r>
            <a:r>
              <a:rPr lang="el-GR" sz="2800" dirty="0"/>
              <a:t>. </a:t>
            </a:r>
            <a:endParaRPr lang="el-GR" sz="2800" dirty="0" smtClean="0"/>
          </a:p>
          <a:p>
            <a:pPr algn="just"/>
            <a:endParaRPr lang="el-GR" sz="2800" dirty="0" smtClean="0"/>
          </a:p>
          <a:p>
            <a:pPr algn="just"/>
            <a:r>
              <a:rPr lang="el-GR" sz="2800" dirty="0" smtClean="0"/>
              <a:t>Η </a:t>
            </a:r>
            <a:r>
              <a:rPr lang="el-GR" sz="2800" dirty="0"/>
              <a:t>αποτελεσματική διδασκαλία </a:t>
            </a:r>
            <a:r>
              <a:rPr lang="el-GR" sz="2800" dirty="0" smtClean="0"/>
              <a:t>δεν είναι </a:t>
            </a:r>
            <a:r>
              <a:rPr lang="el-GR" sz="2800" dirty="0"/>
              <a:t>μια απλή διαδικασία κατά την οποία ένα άτομο που έχει περισσότερες γνώσεις τις μεταδίδει </a:t>
            </a:r>
            <a:r>
              <a:rPr lang="el-GR" sz="2800" dirty="0" smtClean="0"/>
              <a:t>σε ένα άλλο</a:t>
            </a:r>
          </a:p>
          <a:p>
            <a:pPr marL="0" indent="0" algn="just">
              <a:buNone/>
            </a:pPr>
            <a:endParaRPr lang="el-GR" sz="2800" dirty="0" smtClean="0"/>
          </a:p>
          <a:p>
            <a:pPr algn="just"/>
            <a:r>
              <a:rPr lang="el-GR" sz="2800" dirty="0" smtClean="0"/>
              <a:t>Απαιτείται η χρήση πολλών στρατηγικών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l-GR" dirty="0" err="1" smtClean="0"/>
              <a:t>παραδειγμα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/>
          <a:lstStyle/>
          <a:p>
            <a:endParaRPr lang="el-GR" dirty="0" smtClean="0"/>
          </a:p>
          <a:p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Ας </a:t>
            </a:r>
            <a:r>
              <a:rPr lang="el-GR" dirty="0"/>
              <a:t>υποθέσουμε ότι μια δασκάλα θέλει να διδάξει ένα μάθημα </a:t>
            </a:r>
            <a:r>
              <a:rPr lang="el-GR" dirty="0" smtClean="0"/>
              <a:t>μαθηματικών σε ένα </a:t>
            </a:r>
            <a:r>
              <a:rPr lang="el-GR" dirty="0"/>
              <a:t>ανομοιογενές τμήμα μαθητών </a:t>
            </a:r>
            <a:r>
              <a:rPr lang="el-GR" dirty="0" smtClean="0"/>
              <a:t>Δ΄ δημοτικού. Τι θα πρέπει να έχει υπόψη της;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0187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0026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800" dirty="0"/>
              <a:t>Να επικρατεί ησυχία στην </a:t>
            </a:r>
            <a:r>
              <a:rPr lang="el-GR" sz="2800" dirty="0" smtClean="0"/>
              <a:t>τάξη και οι μαθητές </a:t>
            </a:r>
            <a:r>
              <a:rPr lang="el-GR" sz="2800" dirty="0"/>
              <a:t>να γνωρίζουν τους </a:t>
            </a:r>
            <a:r>
              <a:rPr lang="el-GR" sz="2800" dirty="0" smtClean="0"/>
              <a:t>κανόνες συμπεριφοράς</a:t>
            </a:r>
            <a:endParaRPr lang="el-GR" sz="2800" dirty="0"/>
          </a:p>
          <a:p>
            <a:pPr algn="just"/>
            <a:r>
              <a:rPr lang="el-GR" sz="2800" dirty="0" smtClean="0"/>
              <a:t>Οι </a:t>
            </a:r>
            <a:r>
              <a:rPr lang="el-GR" sz="2800" dirty="0"/>
              <a:t>μαθητές να κατέχουν </a:t>
            </a:r>
            <a:r>
              <a:rPr lang="el-GR" sz="2800" dirty="0" smtClean="0"/>
              <a:t>τις </a:t>
            </a:r>
            <a:r>
              <a:rPr lang="el-GR" sz="2800" dirty="0" err="1" smtClean="0"/>
              <a:t>προαπαιτούμενες</a:t>
            </a:r>
            <a:r>
              <a:rPr lang="el-GR" sz="2800" dirty="0" smtClean="0"/>
              <a:t> </a:t>
            </a:r>
            <a:r>
              <a:rPr lang="el-GR" sz="2800" dirty="0"/>
              <a:t>γνώσεις </a:t>
            </a:r>
            <a:r>
              <a:rPr lang="el-GR" sz="2800" dirty="0" smtClean="0"/>
              <a:t>(π.χ. πρόσθεση και διαίρεση)</a:t>
            </a:r>
            <a:endParaRPr lang="el-GR" sz="2800" dirty="0"/>
          </a:p>
          <a:p>
            <a:pPr algn="just"/>
            <a:r>
              <a:rPr lang="el-GR" sz="2800" dirty="0" smtClean="0"/>
              <a:t>Αν </a:t>
            </a:r>
            <a:r>
              <a:rPr lang="el-GR" sz="2800" dirty="0"/>
              <a:t>κάποιοι δεν γνωρίζουν τις </a:t>
            </a:r>
            <a:r>
              <a:rPr lang="el-GR" sz="2800" dirty="0" smtClean="0"/>
              <a:t>βασικές πράξεις </a:t>
            </a:r>
            <a:r>
              <a:rPr lang="el-GR" sz="2800" dirty="0"/>
              <a:t>να βρει ένα </a:t>
            </a:r>
            <a:r>
              <a:rPr lang="el-GR" sz="2800" dirty="0" smtClean="0"/>
              <a:t>τρόπο </a:t>
            </a:r>
            <a:r>
              <a:rPr lang="el-GR" sz="2800" dirty="0" err="1" smtClean="0"/>
              <a:t>επαναδιδασκαλίας</a:t>
            </a:r>
            <a:r>
              <a:rPr lang="el-GR" sz="2800" dirty="0" smtClean="0"/>
              <a:t> </a:t>
            </a:r>
            <a:r>
              <a:rPr lang="el-GR" sz="2800" dirty="0"/>
              <a:t>αυτών</a:t>
            </a:r>
          </a:p>
          <a:p>
            <a:pPr algn="just"/>
            <a:r>
              <a:rPr lang="el-GR" sz="2800" dirty="0" smtClean="0"/>
              <a:t>Να </a:t>
            </a:r>
            <a:r>
              <a:rPr lang="el-GR" sz="2800" dirty="0"/>
              <a:t>δώσει </a:t>
            </a:r>
            <a:r>
              <a:rPr lang="el-GR" sz="2800" dirty="0" smtClean="0"/>
              <a:t>δραστηριότητες, με τις οποίες οι μαθητές θα αρχίσουν να κατανοούν τα μαθηματικά</a:t>
            </a:r>
          </a:p>
          <a:p>
            <a:pPr lvl="0" algn="just">
              <a:buClr>
                <a:srgbClr val="FE8637"/>
              </a:buClr>
            </a:pPr>
            <a:r>
              <a:rPr lang="el-GR" sz="2800" dirty="0">
                <a:solidFill>
                  <a:prstClr val="black"/>
                </a:solidFill>
              </a:rPr>
              <a:t>Να χρησιμοποιήσει στρατηγικές που βοηθούν στη συγκράτηση της </a:t>
            </a:r>
            <a:r>
              <a:rPr lang="el-GR" sz="2800" dirty="0" smtClean="0">
                <a:solidFill>
                  <a:prstClr val="black"/>
                </a:solidFill>
              </a:rPr>
              <a:t>ύλης</a:t>
            </a:r>
            <a:endParaRPr lang="el-GR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38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0026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Autofit/>
          </a:bodyPr>
          <a:lstStyle/>
          <a:p>
            <a:pPr algn="just"/>
            <a:r>
              <a:rPr lang="el-GR" sz="2800" dirty="0" smtClean="0"/>
              <a:t>Η διδασκαλία θα πρέπει επίσης να λαμβάνει υπόψη τα νοητικά και κοινωνικά χαρακτηριστικά των μαθητών Δ΄ δημοτικού και δει των συγκεκριμένων</a:t>
            </a:r>
          </a:p>
          <a:p>
            <a:pPr algn="just"/>
            <a:r>
              <a:rPr lang="el-GR" sz="2800" dirty="0" smtClean="0"/>
              <a:t>Να </a:t>
            </a:r>
            <a:r>
              <a:rPr lang="el-GR" sz="2800" dirty="0"/>
              <a:t>βεβαιωθεί ότι οι μαθητές έχουν </a:t>
            </a:r>
            <a:r>
              <a:rPr lang="el-GR" sz="2800" dirty="0" smtClean="0"/>
              <a:t>κίνητρο να </a:t>
            </a:r>
            <a:r>
              <a:rPr lang="el-GR" sz="2800" dirty="0"/>
              <a:t>μάθουν στατιστική</a:t>
            </a:r>
          </a:p>
          <a:p>
            <a:pPr algn="just"/>
            <a:r>
              <a:rPr lang="el-GR" sz="2800" dirty="0" smtClean="0"/>
              <a:t>Να </a:t>
            </a:r>
            <a:r>
              <a:rPr lang="el-GR" sz="2800" dirty="0"/>
              <a:t>αξιολογεί κατά τη διάρκεια και </a:t>
            </a:r>
            <a:r>
              <a:rPr lang="el-GR" sz="2800" dirty="0" smtClean="0"/>
              <a:t>στο τέλος </a:t>
            </a:r>
            <a:r>
              <a:rPr lang="el-GR" sz="2800" dirty="0"/>
              <a:t>αυτά που διδάσκει</a:t>
            </a:r>
          </a:p>
          <a:p>
            <a:pPr algn="just"/>
            <a:r>
              <a:rPr lang="el-GR" sz="2800" dirty="0" smtClean="0"/>
              <a:t>Αν </a:t>
            </a:r>
            <a:r>
              <a:rPr lang="el-GR" sz="2800" dirty="0"/>
              <a:t>παρουσιαστούν προβλήματα </a:t>
            </a:r>
            <a:r>
              <a:rPr lang="el-GR" sz="2800" dirty="0" smtClean="0"/>
              <a:t>να ενεργήσει κατάλληλα</a:t>
            </a:r>
          </a:p>
          <a:p>
            <a:pPr algn="just"/>
            <a:r>
              <a:rPr lang="el-GR" sz="2800" dirty="0" smtClean="0"/>
              <a:t>Να επανέρχεται στο θέμα για να επιβεβαιώσει την κατάκτηση της γνώσης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972004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l-GR" dirty="0" err="1" smtClean="0"/>
              <a:t>παρακατω</a:t>
            </a:r>
            <a:r>
              <a:rPr lang="el-GR" dirty="0" smtClean="0"/>
              <a:t> </a:t>
            </a:r>
            <a:r>
              <a:rPr lang="el-GR" dirty="0" err="1" smtClean="0"/>
              <a:t>λειτουργιες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/>
              <a:t>Η</a:t>
            </a:r>
            <a:r>
              <a:rPr lang="el-GR" dirty="0" smtClean="0"/>
              <a:t> </a:t>
            </a:r>
            <a:r>
              <a:rPr lang="el-GR" dirty="0"/>
              <a:t>κινητοποίηση των μαθητών,</a:t>
            </a:r>
          </a:p>
          <a:p>
            <a:pPr algn="just"/>
            <a:r>
              <a:rPr lang="el-GR" dirty="0" smtClean="0"/>
              <a:t>η </a:t>
            </a:r>
            <a:r>
              <a:rPr lang="el-GR" dirty="0"/>
              <a:t>διαχείριση της τάξης,</a:t>
            </a:r>
          </a:p>
          <a:p>
            <a:pPr algn="just"/>
            <a:r>
              <a:rPr lang="el-GR" dirty="0" smtClean="0"/>
              <a:t>η </a:t>
            </a:r>
            <a:r>
              <a:rPr lang="el-GR" dirty="0"/>
              <a:t>αξιολόγηση της προηγούμενης γνώσης,</a:t>
            </a:r>
          </a:p>
          <a:p>
            <a:pPr algn="just"/>
            <a:r>
              <a:rPr lang="el-GR" dirty="0" smtClean="0"/>
              <a:t>η </a:t>
            </a:r>
            <a:r>
              <a:rPr lang="el-GR" dirty="0"/>
              <a:t>μετάδοση των ιδεών,</a:t>
            </a:r>
          </a:p>
          <a:p>
            <a:pPr algn="just"/>
            <a:r>
              <a:rPr lang="el-GR" dirty="0" smtClean="0"/>
              <a:t>η </a:t>
            </a:r>
            <a:r>
              <a:rPr lang="el-GR" dirty="0"/>
              <a:t>προσαρμογή της διδασκαλίας στις </a:t>
            </a:r>
            <a:r>
              <a:rPr lang="el-GR" dirty="0" smtClean="0"/>
              <a:t>ανάγκες των </a:t>
            </a:r>
            <a:r>
              <a:rPr lang="el-GR" dirty="0"/>
              <a:t>συγκεκριμένων μαθητών,</a:t>
            </a:r>
          </a:p>
          <a:p>
            <a:pPr algn="just"/>
            <a:r>
              <a:rPr lang="el-GR" dirty="0" smtClean="0"/>
              <a:t>η </a:t>
            </a:r>
            <a:r>
              <a:rPr lang="el-GR" dirty="0"/>
              <a:t>αξιολόγηση των </a:t>
            </a:r>
            <a:r>
              <a:rPr lang="el-GR" dirty="0" smtClean="0"/>
              <a:t>μαθησιακών αποτελεσμάτων,</a:t>
            </a:r>
          </a:p>
          <a:p>
            <a:pPr marL="0" indent="0" algn="just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l-GR" dirty="0" smtClean="0"/>
              <a:t>πρέπει </a:t>
            </a:r>
            <a:r>
              <a:rPr lang="el-GR" dirty="0"/>
              <a:t>να εκπληρώνονται σε όλα </a:t>
            </a:r>
            <a:r>
              <a:rPr lang="el-GR" dirty="0" smtClean="0"/>
              <a:t>τα επίπεδα </a:t>
            </a:r>
            <a:r>
              <a:rPr lang="el-GR" dirty="0"/>
              <a:t>της </a:t>
            </a:r>
            <a:r>
              <a:rPr lang="el-GR" dirty="0" smtClean="0"/>
              <a:t>εκπαίδευσης</a:t>
            </a:r>
            <a:endParaRPr lang="el-GR" dirty="0"/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>
            <a:off x="3779912" y="4653136"/>
            <a:ext cx="0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130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Ο </a:t>
            </a:r>
            <a:r>
              <a:rPr lang="el-GR" dirty="0"/>
              <a:t>τρόπος επίτευξης αυτών των λειτουργιών διαφέρει σημαντικά ανάλογα με την </a:t>
            </a:r>
            <a:r>
              <a:rPr lang="el-GR" dirty="0" smtClean="0"/>
              <a:t>ηλικία των </a:t>
            </a:r>
            <a:r>
              <a:rPr lang="el-GR" dirty="0"/>
              <a:t>διδασκομένων, τους στόχους της διδασκαλίας και άλλους </a:t>
            </a:r>
            <a:r>
              <a:rPr lang="el-GR" dirty="0" smtClean="0"/>
              <a:t>παράγοντες</a:t>
            </a:r>
          </a:p>
          <a:p>
            <a:pPr algn="just"/>
            <a:endParaRPr lang="el-GR" dirty="0"/>
          </a:p>
          <a:p>
            <a:pPr algn="just"/>
            <a:r>
              <a:rPr lang="el-GR" dirty="0" smtClean="0"/>
              <a:t>Ο </a:t>
            </a:r>
            <a:r>
              <a:rPr lang="el-GR" b="1" dirty="0" smtClean="0"/>
              <a:t>αποτελεσματικός εκπαιδευτικός </a:t>
            </a:r>
            <a:r>
              <a:rPr lang="el-GR" dirty="0" smtClean="0"/>
              <a:t>έχει την ικανότητα </a:t>
            </a:r>
            <a:r>
              <a:rPr lang="el-GR" dirty="0"/>
              <a:t>να εκπληρώνει </a:t>
            </a:r>
            <a:r>
              <a:rPr lang="el-GR" dirty="0" smtClean="0"/>
              <a:t>επιτυχώς αυτές </a:t>
            </a:r>
            <a:r>
              <a:rPr lang="el-GR" dirty="0"/>
              <a:t>τις </a:t>
            </a:r>
            <a:r>
              <a:rPr lang="el-GR" dirty="0" smtClean="0"/>
              <a:t>λειτουργίες, ενώ ταυτόχρονα κατέχει τη </a:t>
            </a:r>
            <a:r>
              <a:rPr lang="el-GR" dirty="0"/>
              <a:t>γνώση του αντικειμένου </a:t>
            </a:r>
            <a:r>
              <a:rPr lang="el-GR" dirty="0" smtClean="0"/>
              <a:t>και ενδιαφέρεται για </a:t>
            </a:r>
            <a:r>
              <a:rPr lang="el-GR" dirty="0"/>
              <a:t>τους μαθητές του.</a:t>
            </a:r>
          </a:p>
        </p:txBody>
      </p:sp>
    </p:spTree>
    <p:extLst>
      <p:ext uri="{BB962C8B-B14F-4D97-AF65-F5344CB8AC3E}">
        <p14:creationId xmlns:p14="http://schemas.microsoft.com/office/powerpoint/2010/main" val="233625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286000" y="2492896"/>
            <a:ext cx="6172200" cy="1224136"/>
          </a:xfrm>
        </p:spPr>
        <p:txBody>
          <a:bodyPr>
            <a:normAutofit fontScale="90000"/>
          </a:bodyPr>
          <a:lstStyle/>
          <a:p>
            <a:pPr lvl="0">
              <a:spcBef>
                <a:spcPts val="600"/>
              </a:spcBef>
            </a:pPr>
            <a:r>
              <a:rPr lang="el-GR" sz="2800" cap="none" dirty="0">
                <a:solidFill>
                  <a:srgbClr val="575F6D"/>
                </a:solidFill>
                <a:ea typeface="+mn-ea"/>
                <a:cs typeface="+mn-cs"/>
              </a:rPr>
              <a:t>Ο καλός εκπαιδευτικός γεννιέται ή γίνεται;</a:t>
            </a:r>
            <a:br>
              <a:rPr lang="el-GR" sz="2800" cap="none" dirty="0">
                <a:solidFill>
                  <a:srgbClr val="575F6D"/>
                </a:solidFill>
                <a:ea typeface="+mn-ea"/>
                <a:cs typeface="+mn-cs"/>
              </a:rPr>
            </a:b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286000" y="4077072"/>
            <a:ext cx="5958408" cy="2297850"/>
          </a:xfrm>
        </p:spPr>
        <p:txBody>
          <a:bodyPr>
            <a:normAutofit/>
          </a:bodyPr>
          <a:lstStyle/>
          <a:p>
            <a:pPr algn="just"/>
            <a:r>
              <a:rPr lang="el-GR" sz="2400" dirty="0"/>
              <a:t>Ο καλός εκπαιδευτικός γνωρίζει </a:t>
            </a:r>
            <a:r>
              <a:rPr lang="el-GR" sz="2400" dirty="0" smtClean="0"/>
              <a:t>τις </a:t>
            </a:r>
            <a:r>
              <a:rPr lang="el-GR" sz="2400" dirty="0"/>
              <a:t>αρχές της αποτελεσματικής διδασκαλίας και πώς να τις εφαρμόζει.</a:t>
            </a:r>
          </a:p>
          <a:p>
            <a:pPr algn="ctr"/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18656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el-GR" u="sng" dirty="0" err="1" smtClean="0"/>
              <a:t>Παραδειγμα</a:t>
            </a:r>
            <a:r>
              <a:rPr lang="el-GR" u="sng" dirty="0" smtClean="0"/>
              <a:t> 1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>
            <a:normAutofit/>
          </a:bodyPr>
          <a:lstStyle/>
          <a:p>
            <a:pPr algn="just"/>
            <a:r>
              <a:rPr lang="el-GR" i="1" dirty="0" smtClean="0"/>
              <a:t>Σε </a:t>
            </a:r>
            <a:r>
              <a:rPr lang="el-GR" i="1" dirty="0"/>
              <a:t>μια τάξη Λυκείου </a:t>
            </a:r>
            <a:r>
              <a:rPr lang="el-GR" i="1" dirty="0" smtClean="0"/>
              <a:t>την ώρα </a:t>
            </a:r>
            <a:r>
              <a:rPr lang="el-GR" i="1" dirty="0"/>
              <a:t>της παράδοσης δύο μαθητές </a:t>
            </a:r>
            <a:r>
              <a:rPr lang="el-GR" i="1" dirty="0" smtClean="0"/>
              <a:t>στα τελευταία </a:t>
            </a:r>
            <a:r>
              <a:rPr lang="el-GR" i="1" dirty="0"/>
              <a:t>θρανία </a:t>
            </a:r>
            <a:r>
              <a:rPr lang="el-GR" i="1" dirty="0" smtClean="0"/>
              <a:t>συζητούν. Πώς πιστεύετε ότι ο </a:t>
            </a:r>
            <a:r>
              <a:rPr lang="el-GR" i="1" dirty="0"/>
              <a:t>καθηγητής θα </a:t>
            </a:r>
            <a:r>
              <a:rPr lang="el-GR" i="1" dirty="0" smtClean="0"/>
              <a:t>πρέπει να χειριστεί αυτήν τη συμπεριφορά; </a:t>
            </a:r>
          </a:p>
          <a:p>
            <a:pPr algn="just"/>
            <a:endParaRPr lang="el-G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 smtClean="0"/>
              <a:t>Χρήση αρχών διατήρησης της σχολικής τάξης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 smtClean="0"/>
              <a:t>Διατήρηση </a:t>
            </a:r>
            <a:r>
              <a:rPr lang="el-GR" dirty="0"/>
              <a:t>της ροής του </a:t>
            </a:r>
            <a:r>
              <a:rPr lang="el-GR" dirty="0" smtClean="0"/>
              <a:t>μαθήματος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/>
              <a:t>Α</a:t>
            </a:r>
            <a:r>
              <a:rPr lang="el-GR" dirty="0" smtClean="0"/>
              <a:t>ντιμετώπιση </a:t>
            </a:r>
            <a:r>
              <a:rPr lang="el-GR" dirty="0"/>
              <a:t>τυχόν προβλημάτων </a:t>
            </a:r>
            <a:r>
              <a:rPr lang="el-GR" dirty="0" smtClean="0"/>
              <a:t>συμπεριφοράς με </a:t>
            </a:r>
            <a:r>
              <a:rPr lang="el-GR" dirty="0"/>
              <a:t>την πιο ήπια παρέμβαση που θα φέρει </a:t>
            </a:r>
            <a:r>
              <a:rPr lang="el-GR" dirty="0" smtClean="0"/>
              <a:t>αποτέλεσμα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/>
              <a:t>Ε</a:t>
            </a:r>
            <a:r>
              <a:rPr lang="el-GR" dirty="0" smtClean="0"/>
              <a:t>πίλυση </a:t>
            </a:r>
            <a:r>
              <a:rPr lang="el-GR" dirty="0"/>
              <a:t>των μικρών προβλημάτων </a:t>
            </a:r>
            <a:r>
              <a:rPr lang="el-GR" dirty="0" smtClean="0"/>
              <a:t>προτού γίνουν </a:t>
            </a:r>
            <a:r>
              <a:rPr lang="el-GR" dirty="0"/>
              <a:t>σοβαρά.</a:t>
            </a:r>
          </a:p>
        </p:txBody>
      </p:sp>
    </p:spTree>
    <p:extLst>
      <p:ext uri="{BB962C8B-B14F-4D97-AF65-F5344CB8AC3E}">
        <p14:creationId xmlns:p14="http://schemas.microsoft.com/office/powerpoint/2010/main" val="127385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l-GR" dirty="0" err="1" smtClean="0"/>
              <a:t>Παραδειγμα</a:t>
            </a:r>
            <a:r>
              <a:rPr lang="el-GR" dirty="0" smtClean="0"/>
              <a:t> 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715200" cy="5544616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i="1" dirty="0"/>
              <a:t>Ο περίφημος </a:t>
            </a:r>
            <a:r>
              <a:rPr lang="el-GR" i="1" dirty="0" err="1" smtClean="0"/>
              <a:t>Jaime</a:t>
            </a:r>
            <a:r>
              <a:rPr lang="el-GR" i="1" dirty="0" smtClean="0"/>
              <a:t> </a:t>
            </a:r>
            <a:r>
              <a:rPr lang="el-GR" i="1" dirty="0" err="1" smtClean="0"/>
              <a:t>Escalante</a:t>
            </a:r>
            <a:r>
              <a:rPr lang="el-GR" i="1" dirty="0"/>
              <a:t>, καθηγητής μαθηματικών σε λύκειο, δίδαξε την έννοια των θετικών και </a:t>
            </a:r>
            <a:r>
              <a:rPr lang="el-GR" i="1" dirty="0" smtClean="0"/>
              <a:t>αρνητικών αριθμών </a:t>
            </a:r>
            <a:r>
              <a:rPr lang="el-GR" i="1" dirty="0"/>
              <a:t>σε μαθητές μιας συνοικίας ισπανόφωνων του </a:t>
            </a:r>
            <a:r>
              <a:rPr lang="el-GR" i="1" dirty="0" err="1"/>
              <a:t>Λος</a:t>
            </a:r>
            <a:r>
              <a:rPr lang="el-GR" i="1" dirty="0"/>
              <a:t> </a:t>
            </a:r>
            <a:r>
              <a:rPr lang="el-GR" i="1" dirty="0" err="1"/>
              <a:t>Άντζελες</a:t>
            </a:r>
            <a:r>
              <a:rPr lang="el-GR" i="1" dirty="0"/>
              <a:t> λέγοντάς τους ότι, όταν </a:t>
            </a:r>
            <a:r>
              <a:rPr lang="el-GR" i="1" dirty="0" smtClean="0"/>
              <a:t>σκάβεις έναν </a:t>
            </a:r>
            <a:r>
              <a:rPr lang="el-GR" i="1" dirty="0"/>
              <a:t>λάκκο, μπορείς να ονομάσεις τον σωρό με το χώμα +1 και τον λάκκο –1. Τι έχεις όταν </a:t>
            </a:r>
            <a:r>
              <a:rPr lang="el-GR" i="1" dirty="0" smtClean="0"/>
              <a:t>ξαναβάζεις το </a:t>
            </a:r>
            <a:r>
              <a:rPr lang="el-GR" i="1" dirty="0"/>
              <a:t>χώμα στον λάκκο; Μηδέν</a:t>
            </a:r>
            <a:r>
              <a:rPr lang="el-GR" i="1" dirty="0" smtClean="0"/>
              <a:t>.</a:t>
            </a:r>
          </a:p>
          <a:p>
            <a:pPr marL="0" indent="0" algn="just">
              <a:buNone/>
            </a:pPr>
            <a:endParaRPr lang="el-GR" i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 smtClean="0"/>
              <a:t>Χρήση αρχών ψυχολογίας</a:t>
            </a:r>
            <a:endParaRPr lang="el-GR" dirty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 smtClean="0"/>
              <a:t>Να </a:t>
            </a:r>
            <a:r>
              <a:rPr lang="el-GR" dirty="0"/>
              <a:t>κάνεις τις αφηρημένες ιδέες συγκεκριμένες χρησιμοποιώντας πολλά </a:t>
            </a:r>
            <a:r>
              <a:rPr lang="el-GR" dirty="0" smtClean="0"/>
              <a:t>παραδείγματα</a:t>
            </a:r>
            <a:r>
              <a:rPr lang="el-GR" dirty="0"/>
              <a:t>,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 smtClean="0"/>
              <a:t>Να </a:t>
            </a:r>
            <a:r>
              <a:rPr lang="el-GR" dirty="0"/>
              <a:t>συνδέεις τη διδασκόμενη ύλη με τις εμπειρίες των μαθητών, και να διατυπώνεις </a:t>
            </a:r>
            <a:r>
              <a:rPr lang="el-GR" dirty="0" smtClean="0"/>
              <a:t>έναν κανόνα</a:t>
            </a:r>
            <a:r>
              <a:rPr lang="el-GR" dirty="0"/>
              <a:t>, </a:t>
            </a:r>
            <a:endParaRPr lang="el-GR" dirty="0" smtClean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 smtClean="0"/>
              <a:t>να </a:t>
            </a:r>
            <a:r>
              <a:rPr lang="el-GR" dirty="0"/>
              <a:t>δίνεις παραδείγματα και έπειτα να επαναδιατυπώνεις τον κανόνα</a:t>
            </a:r>
          </a:p>
        </p:txBody>
      </p:sp>
    </p:spTree>
    <p:extLst>
      <p:ext uri="{BB962C8B-B14F-4D97-AF65-F5344CB8AC3E}">
        <p14:creationId xmlns:p14="http://schemas.microsoft.com/office/powerpoint/2010/main" val="39725597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Οι </a:t>
            </a:r>
            <a:r>
              <a:rPr lang="el-GR" dirty="0" err="1" smtClean="0"/>
              <a:t>συνιστωσες</a:t>
            </a:r>
            <a:r>
              <a:rPr lang="el-GR" dirty="0" smtClean="0"/>
              <a:t> της </a:t>
            </a:r>
            <a:r>
              <a:rPr lang="el-GR" dirty="0" err="1" smtClean="0"/>
              <a:t>καλησ</a:t>
            </a:r>
            <a:r>
              <a:rPr lang="el-GR" dirty="0" smtClean="0"/>
              <a:t> </a:t>
            </a:r>
            <a:r>
              <a:rPr lang="el-GR" dirty="0" err="1" smtClean="0"/>
              <a:t>διδασκαλιασ</a:t>
            </a:r>
            <a:r>
              <a:rPr lang="el-GR" dirty="0" smtClean="0"/>
              <a:t> είναι: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/>
              <a:t>Γνώση του αντικειμένου και των </a:t>
            </a:r>
            <a:r>
              <a:rPr lang="el-GR" sz="2800" dirty="0" smtClean="0"/>
              <a:t>διδακτικών μεθόδων</a:t>
            </a:r>
            <a:endParaRPr lang="el-GR" sz="2800" dirty="0"/>
          </a:p>
          <a:p>
            <a:pPr algn="just"/>
            <a:r>
              <a:rPr lang="el-GR" sz="2800" dirty="0" smtClean="0"/>
              <a:t>Γνώση </a:t>
            </a:r>
            <a:r>
              <a:rPr lang="el-GR" sz="2800" dirty="0"/>
              <a:t>για τους μαθητές και τη μάθηση</a:t>
            </a:r>
          </a:p>
          <a:p>
            <a:pPr algn="just"/>
            <a:r>
              <a:rPr lang="el-GR" sz="2800" dirty="0" smtClean="0"/>
              <a:t>Κριτική </a:t>
            </a:r>
            <a:r>
              <a:rPr lang="el-GR" sz="2800" dirty="0"/>
              <a:t>σκέψη και δεξιότητες </a:t>
            </a:r>
            <a:r>
              <a:rPr lang="el-GR" sz="2800" dirty="0" smtClean="0"/>
              <a:t>επίλυσης προβλημάτων</a:t>
            </a:r>
            <a:endParaRPr lang="el-GR" sz="2800" dirty="0"/>
          </a:p>
          <a:p>
            <a:pPr algn="just"/>
            <a:r>
              <a:rPr lang="el-GR" sz="2800" dirty="0" smtClean="0"/>
              <a:t>Δεξιότητες διδασκαλίας </a:t>
            </a:r>
            <a:r>
              <a:rPr lang="el-GR" sz="2800" dirty="0"/>
              <a:t>και επικοινωνίας</a:t>
            </a:r>
          </a:p>
        </p:txBody>
      </p:sp>
    </p:spTree>
    <p:extLst>
      <p:ext uri="{BB962C8B-B14F-4D97-AF65-F5344CB8AC3E}">
        <p14:creationId xmlns:p14="http://schemas.microsoft.com/office/powerpoint/2010/main" val="3919731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880864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286000" y="4221088"/>
            <a:ext cx="6172200" cy="1008112"/>
          </a:xfrm>
        </p:spPr>
        <p:txBody>
          <a:bodyPr>
            <a:normAutofit/>
          </a:bodyPr>
          <a:lstStyle/>
          <a:p>
            <a:r>
              <a:rPr lang="el-GR" sz="2400" dirty="0" smtClean="0"/>
              <a:t>Τι είναι η Εκπαιδευτική Ψυχολογία;</a:t>
            </a:r>
            <a:endParaRPr lang="el-GR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318823" y="5157192"/>
            <a:ext cx="6172200" cy="216024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792088"/>
          </a:xfrm>
        </p:spPr>
        <p:txBody>
          <a:bodyPr>
            <a:normAutofit fontScale="70000" lnSpcReduction="20000"/>
          </a:bodyPr>
          <a:lstStyle/>
          <a:p>
            <a:r>
              <a:rPr lang="el-GR" sz="2800" dirty="0"/>
              <a:t>Ποιος είναι ο </a:t>
            </a:r>
            <a:r>
              <a:rPr lang="el-GR" sz="2800" dirty="0" smtClean="0"/>
              <a:t>στοχαστικός </a:t>
            </a:r>
            <a:r>
              <a:rPr lang="el-GR" sz="2800" dirty="0"/>
              <a:t>εκπαιδευτικός;</a:t>
            </a:r>
            <a:br>
              <a:rPr lang="el-GR" sz="2800" dirty="0"/>
            </a:br>
            <a:endParaRPr lang="el-GR" sz="2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75643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el-GR" dirty="0" smtClean="0"/>
              <a:t>Ο </a:t>
            </a:r>
            <a:r>
              <a:rPr lang="el-GR" dirty="0" err="1" smtClean="0"/>
              <a:t>στοχαστικοσ</a:t>
            </a:r>
            <a:r>
              <a:rPr lang="el-GR" dirty="0" smtClean="0"/>
              <a:t> </a:t>
            </a:r>
            <a:r>
              <a:rPr lang="el-GR" dirty="0" err="1" smtClean="0"/>
              <a:t>εκπαιδευτικοσ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/>
          <a:lstStyle/>
          <a:p>
            <a:pPr algn="just"/>
            <a:r>
              <a:rPr lang="el-GR" dirty="0" smtClean="0"/>
              <a:t>Υιοθετεί την </a:t>
            </a:r>
            <a:r>
              <a:rPr lang="el-GR" b="1" dirty="0" smtClean="0"/>
              <a:t>σκόπιμη συμπεριφορά</a:t>
            </a:r>
          </a:p>
          <a:p>
            <a:pPr algn="just"/>
            <a:endParaRPr lang="el-GR" dirty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 smtClean="0"/>
              <a:t>Οι </a:t>
            </a:r>
            <a:r>
              <a:rPr lang="el-GR" dirty="0"/>
              <a:t>ενέργειές </a:t>
            </a:r>
            <a:r>
              <a:rPr lang="el-GR" dirty="0" smtClean="0"/>
              <a:t>του </a:t>
            </a:r>
            <a:r>
              <a:rPr lang="el-GR" dirty="0"/>
              <a:t>έχουν συγκεκριμένο λόγο, συγκεκριμένο σκοπό. Οι </a:t>
            </a:r>
            <a:r>
              <a:rPr lang="el-GR" dirty="0" smtClean="0"/>
              <a:t>στοχαστικοί εκπαιδευτικοί έχουν </a:t>
            </a:r>
            <a:r>
              <a:rPr lang="el-GR" dirty="0"/>
              <a:t>διαρκώς στον νου τους τα </a:t>
            </a:r>
            <a:r>
              <a:rPr lang="el-GR" b="1" dirty="0"/>
              <a:t>επιθυμητά μαθησιακά αποτελέσματα</a:t>
            </a:r>
            <a:r>
              <a:rPr lang="el-GR" dirty="0"/>
              <a:t> και </a:t>
            </a:r>
            <a:r>
              <a:rPr lang="el-GR" b="1" dirty="0"/>
              <a:t>τον τρόπο με τον οποίο κάθε απόφαση που λαμβάνουν οδηγεί στην επίτευξη αυτών των </a:t>
            </a:r>
            <a:r>
              <a:rPr lang="el-GR" b="1" dirty="0" smtClean="0"/>
              <a:t>αποτελεσμάτων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el-GR" b="1" dirty="0" smtClean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/>
              <a:t>Γνωρίζουν ότι το ανώτερο δυνατό </a:t>
            </a:r>
            <a:r>
              <a:rPr lang="el-GR" dirty="0" smtClean="0"/>
              <a:t>σημείο μάθησης </a:t>
            </a:r>
            <a:r>
              <a:rPr lang="el-GR" dirty="0"/>
              <a:t>δεν συμβαίνει τυχαία</a:t>
            </a:r>
            <a:endParaRPr lang="el-GR" dirty="0" smtClean="0"/>
          </a:p>
          <a:p>
            <a:pPr marL="0" indent="0" algn="just">
              <a:buNone/>
            </a:pPr>
            <a:endParaRPr lang="el-GR" b="1" dirty="0"/>
          </a:p>
        </p:txBody>
      </p:sp>
      <p:sp>
        <p:nvSpPr>
          <p:cNvPr id="4" name="Βέλος προς τα κάτω 3"/>
          <p:cNvSpPr/>
          <p:nvPr/>
        </p:nvSpPr>
        <p:spPr>
          <a:xfrm>
            <a:off x="3563888" y="1844824"/>
            <a:ext cx="7200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7872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l-GR" dirty="0" smtClean="0"/>
              <a:t>Πιο </a:t>
            </a:r>
            <a:r>
              <a:rPr lang="el-GR" dirty="0" err="1" smtClean="0"/>
              <a:t>αναλυτικα</a:t>
            </a:r>
            <a:r>
              <a:rPr lang="el-GR" dirty="0" smtClean="0"/>
              <a:t>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fontScale="92500"/>
          </a:bodyPr>
          <a:lstStyle/>
          <a:p>
            <a:pPr algn="just"/>
            <a:r>
              <a:rPr lang="el-GR" dirty="0"/>
              <a:t>Οι στοχαστικοί εκπαιδευτικοί </a:t>
            </a:r>
            <a:endParaRPr lang="el-GR" dirty="0" smtClean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 smtClean="0"/>
              <a:t>αναρωτιούνται </a:t>
            </a:r>
            <a:r>
              <a:rPr lang="el-GR" dirty="0"/>
              <a:t>διαρκώς ποιους στόχους προσπαθούν να επιτύχουν οι ίδιοι και οι μαθητές τους, </a:t>
            </a:r>
            <a:endParaRPr lang="el-GR" dirty="0" smtClean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 smtClean="0"/>
              <a:t>αν </a:t>
            </a:r>
            <a:r>
              <a:rPr lang="el-GR" dirty="0"/>
              <a:t>κάθε μέρος του μαθήματός τους είναι κατάλληλο για τις υπάρχουσες γνώσεις, δεξιότητες και ανάγκες των μαθητών, </a:t>
            </a:r>
            <a:endParaRPr lang="el-GR" dirty="0" smtClean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 smtClean="0"/>
              <a:t>αν </a:t>
            </a:r>
            <a:r>
              <a:rPr lang="el-GR" dirty="0"/>
              <a:t>κάθε δραστηριότητα ή εργασία σχετίζεται σαφώς με αξιόλογα αποτελέσματα</a:t>
            </a:r>
            <a:r>
              <a:rPr lang="el-GR" dirty="0" smtClean="0"/>
              <a:t>,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 smtClean="0"/>
              <a:t>αν </a:t>
            </a:r>
            <a:r>
              <a:rPr lang="el-GR" dirty="0"/>
              <a:t>κάθε λεπτό του διδακτικού χρόνου χρησιμοποιείται σοφά και </a:t>
            </a:r>
            <a:r>
              <a:rPr lang="el-GR" dirty="0" smtClean="0"/>
              <a:t>αποτελεσματικά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el-G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/>
              <a:t>Ένας στοχαστικός εκπαιδευτικός σκέφτεται διαρκώς τις πρακτικές και τα αποτελέσματα της </a:t>
            </a:r>
            <a:r>
              <a:rPr lang="el-GR" dirty="0" smtClean="0"/>
              <a:t>διδασκαλίας του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084798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l-GR" dirty="0" err="1" smtClean="0"/>
              <a:t>Διδακτικη</a:t>
            </a:r>
            <a:r>
              <a:rPr lang="el-GR" dirty="0" smtClean="0"/>
              <a:t> </a:t>
            </a:r>
            <a:r>
              <a:rPr lang="el-GR" dirty="0" err="1" smtClean="0"/>
              <a:t>αποτελεσματικοτητα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643192" cy="547260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dirty="0" smtClean="0"/>
              <a:t>Η πεποίθηση </a:t>
            </a:r>
            <a:r>
              <a:rPr lang="el-GR" dirty="0"/>
              <a:t>του </a:t>
            </a:r>
            <a:r>
              <a:rPr lang="el-GR" dirty="0" smtClean="0"/>
              <a:t>εκπαιδευτικού ότι </a:t>
            </a:r>
            <a:r>
              <a:rPr lang="el-GR" dirty="0"/>
              <a:t>αυτό που κάνει έχει </a:t>
            </a:r>
            <a:r>
              <a:rPr lang="el-GR" dirty="0" smtClean="0"/>
              <a:t>αποτέλεσμα</a:t>
            </a:r>
          </a:p>
          <a:p>
            <a:pPr algn="just"/>
            <a:r>
              <a:rPr lang="el-GR" dirty="0"/>
              <a:t>Ένας στοχαστικός εκπαιδευτικός, με μεγάλη πίστη στην αποτελεσματικότητά του, είναι </a:t>
            </a:r>
            <a:r>
              <a:rPr lang="el-GR" dirty="0" smtClean="0"/>
              <a:t>πιο πιθανό </a:t>
            </a:r>
            <a:r>
              <a:rPr lang="el-GR" dirty="0"/>
              <a:t>να καταβάλλει </a:t>
            </a:r>
            <a:r>
              <a:rPr lang="el-GR" b="1" dirty="0"/>
              <a:t>συνεχή προσπάθεια</a:t>
            </a:r>
            <a:r>
              <a:rPr lang="el-GR" dirty="0"/>
              <a:t>, να δείχνει </a:t>
            </a:r>
            <a:r>
              <a:rPr lang="el-GR" b="1" dirty="0"/>
              <a:t>επιμονή</a:t>
            </a:r>
            <a:r>
              <a:rPr lang="el-GR" dirty="0"/>
              <a:t> όταν έρχεται αντιμέτωπος με </a:t>
            </a:r>
            <a:r>
              <a:rPr lang="el-GR" dirty="0" smtClean="0"/>
              <a:t>εμπόδια και </a:t>
            </a:r>
            <a:r>
              <a:rPr lang="el-GR" dirty="0"/>
              <a:t>να συνεχίζει ανελλιπώς μέχρι να </a:t>
            </a:r>
            <a:r>
              <a:rPr lang="el-GR" dirty="0" smtClean="0"/>
              <a:t>φτάσουν στον στόχο όλοι </a:t>
            </a:r>
            <a:r>
              <a:rPr lang="el-GR" dirty="0"/>
              <a:t>οι </a:t>
            </a:r>
            <a:r>
              <a:rPr lang="el-GR" dirty="0" smtClean="0"/>
              <a:t>μαθητές</a:t>
            </a:r>
          </a:p>
          <a:p>
            <a:pPr algn="just"/>
            <a:r>
              <a:rPr lang="el-GR" dirty="0"/>
              <a:t>O </a:t>
            </a:r>
            <a:r>
              <a:rPr lang="el-GR" dirty="0" smtClean="0"/>
              <a:t>στοχαστικός εκπαιδευτικός </a:t>
            </a:r>
            <a:r>
              <a:rPr lang="el-GR" dirty="0"/>
              <a:t>επιτυγχάνει μια αίσθηση </a:t>
            </a:r>
            <a:r>
              <a:rPr lang="el-GR" dirty="0" smtClean="0"/>
              <a:t>αποτελεσματικότητας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 smtClean="0"/>
              <a:t>αξιολογώντας </a:t>
            </a:r>
            <a:r>
              <a:rPr lang="el-GR" dirty="0"/>
              <a:t>συνεχώς </a:t>
            </a:r>
            <a:r>
              <a:rPr lang="el-GR" dirty="0" smtClean="0"/>
              <a:t>τα αποτελέσματα </a:t>
            </a:r>
            <a:r>
              <a:rPr lang="el-GR" dirty="0"/>
              <a:t>της διδασκαλίας του, </a:t>
            </a:r>
            <a:endParaRPr lang="el-GR" dirty="0" smtClean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 smtClean="0"/>
              <a:t>δοκιμάζοντας </a:t>
            </a:r>
            <a:r>
              <a:rPr lang="el-GR" dirty="0"/>
              <a:t>νέες στρατηγικές, όταν η αρχική </a:t>
            </a:r>
            <a:r>
              <a:rPr lang="el-GR" dirty="0" smtClean="0"/>
              <a:t>διδασκαλία του </a:t>
            </a:r>
            <a:r>
              <a:rPr lang="el-GR" dirty="0"/>
              <a:t>αποδεικνύεται </a:t>
            </a:r>
            <a:r>
              <a:rPr lang="el-GR" dirty="0" smtClean="0"/>
              <a:t>αναποτελεσματική και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 smtClean="0"/>
              <a:t>αναζητώντας </a:t>
            </a:r>
            <a:r>
              <a:rPr lang="el-GR" dirty="0"/>
              <a:t>ανελλιπώς ιδέες από συναδέλφους, </a:t>
            </a:r>
            <a:r>
              <a:rPr lang="el-GR" dirty="0" smtClean="0"/>
              <a:t>βιβλία, διαδικτυακά </a:t>
            </a:r>
            <a:r>
              <a:rPr lang="el-GR" dirty="0"/>
              <a:t>βοηθήματα, περιοδικά, επιμορφωτικά σεμινάρια και άλλες πηγές, για να </a:t>
            </a:r>
            <a:r>
              <a:rPr lang="el-GR" dirty="0" smtClean="0"/>
              <a:t>εμπλουτίσει και </a:t>
            </a:r>
            <a:r>
              <a:rPr lang="el-GR" dirty="0"/>
              <a:t>να εδραιώσει τις δεξιότητες διδασκαλίας που διαθέτει</a:t>
            </a:r>
          </a:p>
        </p:txBody>
      </p:sp>
    </p:spTree>
    <p:extLst>
      <p:ext uri="{BB962C8B-B14F-4D97-AF65-F5344CB8AC3E}">
        <p14:creationId xmlns:p14="http://schemas.microsoft.com/office/powerpoint/2010/main" val="21422163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Είναι πολύ συχνό το φαινόμενο της απρογραμμάτιστης μάθησης στα παιδιά και </a:t>
            </a:r>
            <a:r>
              <a:rPr lang="el-GR" dirty="0" smtClean="0"/>
              <a:t>πολλοί μαθητές </a:t>
            </a:r>
            <a:r>
              <a:rPr lang="el-GR" dirty="0"/>
              <a:t>αποκομίζουν γνώση ακόμα και από το πιο ανοργάνωτο μάθημα. </a:t>
            </a:r>
            <a:endParaRPr lang="el-GR" dirty="0" smtClean="0"/>
          </a:p>
          <a:p>
            <a:pPr algn="just"/>
            <a:r>
              <a:rPr lang="el-GR" dirty="0" smtClean="0"/>
              <a:t>Εντούτοις</a:t>
            </a:r>
            <a:r>
              <a:rPr lang="el-GR" dirty="0"/>
              <a:t>, </a:t>
            </a:r>
            <a:r>
              <a:rPr lang="el-GR" dirty="0" smtClean="0"/>
              <a:t>προκειμένου οι εκπαιδευτικοί: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 smtClean="0"/>
              <a:t>να </a:t>
            </a:r>
            <a:r>
              <a:rPr lang="el-GR" dirty="0"/>
              <a:t>κεντρίσουν πραγματικά τους μαθητές, </a:t>
            </a:r>
            <a:endParaRPr lang="el-GR" dirty="0" smtClean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 smtClean="0"/>
              <a:t>να </a:t>
            </a:r>
            <a:r>
              <a:rPr lang="el-GR" dirty="0"/>
              <a:t>τους ωθήσουν να «βάλουν τα </a:t>
            </a:r>
            <a:r>
              <a:rPr lang="el-GR" dirty="0" smtClean="0"/>
              <a:t>δυνατά </a:t>
            </a:r>
            <a:r>
              <a:rPr lang="el-GR" dirty="0"/>
              <a:t>τους», </a:t>
            </a:r>
            <a:endParaRPr lang="el-GR" dirty="0" smtClean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 smtClean="0"/>
              <a:t>να </a:t>
            </a:r>
            <a:r>
              <a:rPr lang="el-GR" dirty="0"/>
              <a:t>τους βοηθήσουν να κάνουν εννοιολογικά </a:t>
            </a:r>
            <a:r>
              <a:rPr lang="el-GR" dirty="0" smtClean="0"/>
              <a:t>άλματα και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l-GR" dirty="0" smtClean="0"/>
              <a:t>να </a:t>
            </a:r>
            <a:r>
              <a:rPr lang="el-GR" dirty="0"/>
              <a:t>οργανώσουν και να </a:t>
            </a:r>
            <a:r>
              <a:rPr lang="el-GR" dirty="0" smtClean="0"/>
              <a:t>διατηρήσουν τη </a:t>
            </a:r>
            <a:r>
              <a:rPr lang="el-GR" dirty="0"/>
              <a:t>νέα </a:t>
            </a:r>
            <a:r>
              <a:rPr lang="el-GR" dirty="0" smtClean="0"/>
              <a:t>γνώση</a:t>
            </a:r>
          </a:p>
          <a:p>
            <a:pPr marL="0" indent="0" algn="just">
              <a:buNone/>
            </a:pPr>
            <a:r>
              <a:rPr lang="el-GR" dirty="0" smtClean="0"/>
              <a:t>θα </a:t>
            </a:r>
            <a:r>
              <a:rPr lang="el-GR" dirty="0"/>
              <a:t>πρέπει να λειτουργούν </a:t>
            </a:r>
            <a:r>
              <a:rPr lang="el-GR" b="1" dirty="0"/>
              <a:t>σκόπιμα</a:t>
            </a:r>
            <a:r>
              <a:rPr lang="el-GR" dirty="0"/>
              <a:t>, </a:t>
            </a:r>
            <a:r>
              <a:rPr lang="el-GR" b="1" dirty="0"/>
              <a:t>στοχαστικά</a:t>
            </a:r>
            <a:r>
              <a:rPr lang="el-GR" dirty="0"/>
              <a:t> και </a:t>
            </a:r>
            <a:r>
              <a:rPr lang="el-GR" b="1" dirty="0"/>
              <a:t>ευέλικτα</a:t>
            </a:r>
            <a:r>
              <a:rPr lang="el-GR" dirty="0"/>
              <a:t>, χωρίς </a:t>
            </a:r>
            <a:r>
              <a:rPr lang="el-GR" dirty="0" smtClean="0"/>
              <a:t>ποτέ να </a:t>
            </a:r>
            <a:r>
              <a:rPr lang="el-GR" dirty="0"/>
              <a:t>ξεχνούν τους στόχους που θέτουν για κάθε παιδί.</a:t>
            </a:r>
          </a:p>
        </p:txBody>
      </p:sp>
    </p:spTree>
    <p:extLst>
      <p:ext uri="{BB962C8B-B14F-4D97-AF65-F5344CB8AC3E}">
        <p14:creationId xmlns:p14="http://schemas.microsoft.com/office/powerpoint/2010/main" val="14180566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l-GR" dirty="0"/>
              <a:t>Όλα αυτά φαίνονται προφανή, </a:t>
            </a:r>
            <a:r>
              <a:rPr lang="el-GR" dirty="0" smtClean="0"/>
              <a:t>όμως μέσα </a:t>
            </a:r>
            <a:r>
              <a:rPr lang="el-GR" dirty="0"/>
              <a:t>στην τάξη είναι πολύ δύσκολο </a:t>
            </a:r>
            <a:r>
              <a:rPr lang="el-GR" dirty="0" smtClean="0"/>
              <a:t>να φροντίζει </a:t>
            </a:r>
            <a:r>
              <a:rPr lang="el-GR" dirty="0"/>
              <a:t>κανείς να ασχολούνται </a:t>
            </a:r>
            <a:r>
              <a:rPr lang="el-GR" dirty="0" smtClean="0"/>
              <a:t>οι μαθητές </a:t>
            </a:r>
            <a:r>
              <a:rPr lang="el-GR" dirty="0"/>
              <a:t>με δραστηριότητες </a:t>
            </a:r>
            <a:r>
              <a:rPr lang="el-GR" dirty="0" smtClean="0"/>
              <a:t>που οδηγούν </a:t>
            </a:r>
            <a:r>
              <a:rPr lang="el-GR" dirty="0"/>
              <a:t>σε ένα </a:t>
            </a:r>
            <a:r>
              <a:rPr lang="el-GR" dirty="0" smtClean="0"/>
              <a:t>συγκεκριμένο αποτέλεσμα.</a:t>
            </a:r>
          </a:p>
          <a:p>
            <a:pPr algn="just"/>
            <a:r>
              <a:rPr lang="el-GR" dirty="0" smtClean="0"/>
              <a:t>Πόσες φορές ένας μαθητής λύνει μία άσκηση στον πίνακα, ενώ οι υπόλοιποι απλώς κοιτούν; Ή πόσες φορές ο εκπαιδευτικός βάζει μία δραστηριότητα με κάποιον συγκεκριμένο μαθησιακό στόχο, ο οποίος εντέλει δεν επιτυγχάνεται;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844914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 flipV="1">
            <a:off x="2286000" y="2564904"/>
            <a:ext cx="6172200" cy="559296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286000" y="3356992"/>
            <a:ext cx="6172200" cy="3017930"/>
          </a:xfrm>
        </p:spPr>
        <p:txBody>
          <a:bodyPr>
            <a:normAutofit/>
          </a:bodyPr>
          <a:lstStyle/>
          <a:p>
            <a:pPr algn="just"/>
            <a:r>
              <a:rPr lang="el-GR" sz="2400" i="1" dirty="0"/>
              <a:t>Οι εκπαιδευτικοί που γίνονται κάθε χρόνο καλύτεροι είναι εκείνοι που </a:t>
            </a:r>
            <a:r>
              <a:rPr lang="el-GR" sz="2400" i="1" dirty="0" smtClean="0"/>
              <a:t>παραμένουν ανοικτοί </a:t>
            </a:r>
            <a:r>
              <a:rPr lang="el-GR" sz="2400" i="1" dirty="0"/>
              <a:t>σε νέες ιδέες και εξετάζουν κριτικά τον τρόπο με τον οποίο </a:t>
            </a:r>
            <a:r>
              <a:rPr lang="el-GR" sz="2400" i="1" dirty="0" smtClean="0"/>
              <a:t>διδάσκουν.</a:t>
            </a:r>
            <a:endParaRPr lang="el-GR" sz="2400" i="1" dirty="0"/>
          </a:p>
        </p:txBody>
      </p:sp>
    </p:spTree>
    <p:extLst>
      <p:ext uri="{BB962C8B-B14F-4D97-AF65-F5344CB8AC3E}">
        <p14:creationId xmlns:p14="http://schemas.microsoft.com/office/powerpoint/2010/main" val="26043254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Βιβλιογραφια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Slavin</a:t>
            </a:r>
            <a:r>
              <a:rPr lang="en-US" dirty="0" smtClean="0"/>
              <a:t>, R. E. (2018). </a:t>
            </a:r>
            <a:r>
              <a:rPr lang="el-GR" i="1" dirty="0" smtClean="0"/>
              <a:t>Εκπαιδευτική Ψυχολογία. Θεωρία και πράξη.</a:t>
            </a:r>
            <a:r>
              <a:rPr lang="el-GR" dirty="0" smtClean="0"/>
              <a:t> Αθήνα: Μεταίχμιο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9602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err="1" smtClean="0"/>
              <a:t>Εκπαιδευτικη</a:t>
            </a:r>
            <a:r>
              <a:rPr lang="el-GR" dirty="0" smtClean="0"/>
              <a:t> </a:t>
            </a:r>
            <a:r>
              <a:rPr lang="el-GR" dirty="0" err="1" smtClean="0"/>
              <a:t>ψυχολογια</a:t>
            </a:r>
            <a:r>
              <a:rPr lang="el-GR" dirty="0" smtClean="0"/>
              <a:t> 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l-GR" sz="2800" dirty="0" smtClean="0"/>
              <a:t>Είναι ένας επιστημονικός κλάδος που γεφυρώνει δύο τομείς: την εκπαίδευση και την ψυχολογία. </a:t>
            </a:r>
          </a:p>
          <a:p>
            <a:pPr algn="just">
              <a:buNone/>
            </a:pPr>
            <a:endParaRPr lang="el-GR" sz="2800" dirty="0" smtClean="0"/>
          </a:p>
          <a:p>
            <a:pPr algn="just"/>
            <a:r>
              <a:rPr lang="el-GR" sz="2800" dirty="0" smtClean="0"/>
              <a:t>Αφορά την εφαρμογή της ψυχολογίας και των ψυχολογικών μεθόδων στη μελέτη της μάθησης και της διδασκαλίας.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 </a:t>
            </a:r>
            <a:r>
              <a:rPr lang="el-GR" dirty="0" err="1" smtClean="0"/>
              <a:t>αλλα</a:t>
            </a:r>
            <a:r>
              <a:rPr lang="el-GR" dirty="0" smtClean="0"/>
              <a:t> </a:t>
            </a:r>
            <a:r>
              <a:rPr lang="el-GR" dirty="0" err="1" smtClean="0"/>
              <a:t>λογια</a:t>
            </a:r>
            <a:r>
              <a:rPr lang="el-GR" dirty="0" smtClean="0"/>
              <a:t>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 algn="just"/>
            <a:r>
              <a:rPr lang="el-GR" sz="2800" dirty="0" smtClean="0"/>
              <a:t>Η Εκπαιδευτική ψυχολογία αφορά:</a:t>
            </a:r>
          </a:p>
          <a:p>
            <a:pPr algn="just">
              <a:buFont typeface="Courier New" pitchFamily="49" charset="0"/>
              <a:buChar char="o"/>
            </a:pPr>
            <a:r>
              <a:rPr lang="el-GR" sz="2800" dirty="0" smtClean="0"/>
              <a:t>στη μελέτη των μαθητών, της μάθησης και της διδασκαλίας</a:t>
            </a:r>
          </a:p>
          <a:p>
            <a:pPr algn="just">
              <a:buNone/>
            </a:pPr>
            <a:endParaRPr lang="el-GR" sz="2800" dirty="0" smtClean="0"/>
          </a:p>
          <a:p>
            <a:pPr algn="just">
              <a:buFont typeface="Courier New" pitchFamily="49" charset="0"/>
              <a:buChar char="o"/>
            </a:pPr>
            <a:r>
              <a:rPr lang="el-GR" sz="2800" dirty="0" smtClean="0"/>
              <a:t>στη συσσωρευμένη γνώση, σοφία και εμπειρική θεωρία που κάθε εκπαιδευτικός θα πρέπει να κατέχει προκειμένου να επιλύει με οξυδέρκεια τα καθημερινά προβλήματα της διδασκαλίας</a:t>
            </a:r>
            <a:endParaRPr lang="el-G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95536" y="908720"/>
            <a:ext cx="7920880" cy="5565232"/>
          </a:xfrm>
        </p:spPr>
        <p:txBody>
          <a:bodyPr>
            <a:normAutofit/>
          </a:bodyPr>
          <a:lstStyle/>
          <a:p>
            <a:pPr algn="just"/>
            <a:r>
              <a:rPr lang="el-GR" sz="2800" dirty="0" smtClean="0"/>
              <a:t>Οι εκπαιδευτικοί ψυχολόγοι διεξάγουν έρευνα σχετικά με τα χαρακτηριστικά των μαθητών και τις αποτελεσματικές μεθόδους διδασκαλίας προκειμένου: </a:t>
            </a:r>
          </a:p>
          <a:p>
            <a:pPr algn="just">
              <a:buFont typeface="Courier New" pitchFamily="49" charset="0"/>
              <a:buChar char="o"/>
            </a:pPr>
            <a:r>
              <a:rPr lang="el-GR" sz="2800" dirty="0" smtClean="0"/>
              <a:t>να βοηθήσουν τους εκπαιδευτικούς να κατανοήσουν τις αρχές της μάθησης και </a:t>
            </a:r>
          </a:p>
          <a:p>
            <a:pPr algn="just">
              <a:buFont typeface="Courier New" pitchFamily="49" charset="0"/>
              <a:buChar char="o"/>
            </a:pPr>
            <a:r>
              <a:rPr lang="el-GR" sz="2800" dirty="0" smtClean="0"/>
              <a:t>να δώσουν τις πληροφορίες που χρειάζονται για να σκεφτούν κριτικά τα ζητήματα του επαγγέλματός σας και </a:t>
            </a:r>
          </a:p>
          <a:p>
            <a:pPr algn="just">
              <a:buFont typeface="Courier New" pitchFamily="49" charset="0"/>
              <a:buChar char="o"/>
            </a:pPr>
            <a:r>
              <a:rPr lang="el-GR" sz="2800" dirty="0" smtClean="0"/>
              <a:t>να λάβουν παιδαγωγικές αποφάσεις οι οποίες θα έχουν τα επιθυμητά αποτελέσματα για τους μαθητές σας.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73684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267744" y="4005064"/>
            <a:ext cx="6408712" cy="2369858"/>
          </a:xfrm>
        </p:spPr>
        <p:txBody>
          <a:bodyPr>
            <a:normAutofit/>
          </a:bodyPr>
          <a:lstStyle/>
          <a:p>
            <a:pPr algn="ctr"/>
            <a:r>
              <a:rPr lang="el-GR" sz="2800" dirty="0" smtClean="0"/>
              <a:t>Ποια είναι τα χαρακτηριστικά γνωρίσματα ενός καλού εκπαιδευτικού;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Η ζεστασιά, το χιούμορ και η ικανότητα να νοιάζεται για τους μαθητές του και να εκτιμά τις ιδιαιτερότητές τους</a:t>
            </a:r>
          </a:p>
          <a:p>
            <a:pPr algn="just"/>
            <a:r>
              <a:rPr lang="el-GR" dirty="0" smtClean="0"/>
              <a:t>Η ικανότητα σχεδιασμού, η εργατικότητα και η αυτοπειθαρχία</a:t>
            </a:r>
          </a:p>
          <a:p>
            <a:pPr algn="just"/>
            <a:r>
              <a:rPr lang="el-GR" dirty="0" smtClean="0"/>
              <a:t>Η ηγετική ικανότητα, ο ενθουσιασμός, η μεταδοτική αγάπη για τη μάθηση και η ευφράδεια</a:t>
            </a:r>
          </a:p>
          <a:p>
            <a:pPr algn="just"/>
            <a:endParaRPr lang="el-GR" dirty="0" smtClean="0"/>
          </a:p>
          <a:p>
            <a:pPr algn="just">
              <a:buFont typeface="Wingdings" pitchFamily="2" charset="2"/>
              <a:buChar char="v"/>
            </a:pPr>
            <a:r>
              <a:rPr lang="el-GR" b="1" dirty="0" smtClean="0"/>
              <a:t>Είναι όμως αυτά αρκετά;</a:t>
            </a:r>
            <a:endParaRPr lang="el-G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l-GR" dirty="0" err="1" smtClean="0"/>
              <a:t>εκπαιδευτικοι</a:t>
            </a:r>
            <a:r>
              <a:rPr lang="el-GR" dirty="0" smtClean="0"/>
              <a:t>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pPr algn="just"/>
            <a:r>
              <a:rPr lang="el-GR" sz="2800" dirty="0" smtClean="0"/>
              <a:t>πρέπει να γνωρίζουν το περιεχόμενο που διδάσκουν</a:t>
            </a:r>
          </a:p>
          <a:p>
            <a:pPr algn="just">
              <a:buNone/>
            </a:pPr>
            <a:endParaRPr lang="el-GR" sz="2800" dirty="0" smtClean="0"/>
          </a:p>
          <a:p>
            <a:pPr algn="just"/>
            <a:r>
              <a:rPr lang="el-GR" sz="2800" dirty="0" smtClean="0"/>
              <a:t>πρέπει να κατέχουν τρόπους μετάδοσης πληροφοριών και δεξιοτήτων διδασκαλίας (π.χ. χρήση παραδειγμάτων από την καθημερινή ζωή)</a:t>
            </a:r>
          </a:p>
          <a:p>
            <a:pPr algn="just"/>
            <a:endParaRPr lang="el-GR" dirty="0" smtClean="0"/>
          </a:p>
          <a:p>
            <a:pPr algn="just"/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448816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286000" y="3861048"/>
            <a:ext cx="6172200" cy="2513874"/>
          </a:xfrm>
        </p:spPr>
        <p:txBody>
          <a:bodyPr>
            <a:normAutofit/>
          </a:bodyPr>
          <a:lstStyle/>
          <a:p>
            <a:r>
              <a:rPr lang="el-GR" sz="2800" dirty="0"/>
              <a:t>Τι είναι διδασκαλία;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166</TotalTime>
  <Words>1193</Words>
  <Application>Microsoft Office PowerPoint</Application>
  <PresentationFormat>Προβολή στην οθόνη (4:3)</PresentationFormat>
  <Paragraphs>115</Paragraphs>
  <Slides>27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32" baseType="lpstr">
      <vt:lpstr>Century Schoolbook</vt:lpstr>
      <vt:lpstr>Courier New</vt:lpstr>
      <vt:lpstr>Wingdings</vt:lpstr>
      <vt:lpstr>Wingdings 2</vt:lpstr>
      <vt:lpstr>Προεξοχή</vt:lpstr>
      <vt:lpstr>Εκπαιδευτικη ψυχολογια</vt:lpstr>
      <vt:lpstr>Παρουσίαση του PowerPoint</vt:lpstr>
      <vt:lpstr>Η Εκπαιδευτικη ψυχολογια …</vt:lpstr>
      <vt:lpstr>Με αλλα λογια…</vt:lpstr>
      <vt:lpstr>Παρουσίαση του PowerPoint</vt:lpstr>
      <vt:lpstr>Παρουσίαση του PowerPoint</vt:lpstr>
      <vt:lpstr>Παρουσίαση του PowerPoint</vt:lpstr>
      <vt:lpstr>Οι εκπαιδευτικοι…</vt:lpstr>
      <vt:lpstr>Παρουσίαση του PowerPoint</vt:lpstr>
      <vt:lpstr>Παρουσίαση του PowerPoint</vt:lpstr>
      <vt:lpstr>παραδειγμα</vt:lpstr>
      <vt:lpstr>Παρουσίαση του PowerPoint</vt:lpstr>
      <vt:lpstr>Παρουσίαση του PowerPoint</vt:lpstr>
      <vt:lpstr>Οι παρακατω λειτουργιες</vt:lpstr>
      <vt:lpstr>Παρουσίαση του PowerPoint</vt:lpstr>
      <vt:lpstr>Ο καλός εκπαιδευτικός γεννιέται ή γίνεται; </vt:lpstr>
      <vt:lpstr>Παραδειγμα 1</vt:lpstr>
      <vt:lpstr>Παραδειγμα 2</vt:lpstr>
      <vt:lpstr>Οι συνιστωσες της καλησ διδασκαλιασ είναι:</vt:lpstr>
      <vt:lpstr>Παρουσίαση του PowerPoint</vt:lpstr>
      <vt:lpstr>Ο στοχαστικοσ εκπαιδευτικοσ</vt:lpstr>
      <vt:lpstr>Πιο αναλυτικα…</vt:lpstr>
      <vt:lpstr>Διδακτικη αποτελεσματικοτητα</vt:lpstr>
      <vt:lpstr>Παρουσίαση του PowerPoint</vt:lpstr>
      <vt:lpstr>Παρουσίαση του PowerPoint</vt:lpstr>
      <vt:lpstr>Παρουσίαση του PowerPoint</vt:lpstr>
      <vt:lpstr>Βιβλιογραφια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Εκπαιδευτικη ψυχολογια</dc:title>
  <dc:creator>simos giannoulis</dc:creator>
  <cp:lastModifiedBy>simos giannoulis</cp:lastModifiedBy>
  <cp:revision>20</cp:revision>
  <dcterms:created xsi:type="dcterms:W3CDTF">2023-02-06T07:21:53Z</dcterms:created>
  <dcterms:modified xsi:type="dcterms:W3CDTF">2023-02-12T10:06:22Z</dcterms:modified>
</cp:coreProperties>
</file>