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82" r:id="rId3"/>
    <p:sldId id="283" r:id="rId4"/>
    <p:sldId id="285" r:id="rId5"/>
    <p:sldId id="299" r:id="rId6"/>
    <p:sldId id="284" r:id="rId7"/>
    <p:sldId id="286" r:id="rId8"/>
    <p:sldId id="287" r:id="rId9"/>
    <p:sldId id="288" r:id="rId10"/>
    <p:sldId id="289" r:id="rId11"/>
    <p:sldId id="291" r:id="rId12"/>
    <p:sldId id="292" r:id="rId13"/>
    <p:sldId id="293" r:id="rId14"/>
    <p:sldId id="294" r:id="rId15"/>
    <p:sldId id="295" r:id="rId16"/>
    <p:sldId id="297" r:id="rId17"/>
    <p:sldId id="298" r:id="rId18"/>
    <p:sldId id="300" r:id="rId19"/>
    <p:sldId id="301" r:id="rId20"/>
    <p:sldId id="302" r:id="rId21"/>
    <p:sldId id="303" r:id="rId22"/>
    <p:sldId id="304" r:id="rId23"/>
    <p:sldId id="306" r:id="rId24"/>
    <p:sldId id="305" r:id="rId25"/>
    <p:sldId id="307" r:id="rId26"/>
    <p:sldId id="308" r:id="rId27"/>
    <p:sldId id="309" r:id="rId28"/>
    <p:sldId id="310" r:id="rId29"/>
    <p:sldId id="311" r:id="rId30"/>
    <p:sldId id="312" r:id="rId31"/>
    <p:sldId id="313" r:id="rId32"/>
    <p:sldId id="314" r:id="rId33"/>
    <p:sldId id="281" r:id="rId3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Μεσαίο στυλ 2 - Έμφαση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1"/>
      </p:bgRef>
    </p:bg>
    <p:spTree>
      <p:nvGrpSpPr>
        <p:cNvPr id="1" name=""/>
        <p:cNvGrpSpPr/>
        <p:nvPr/>
      </p:nvGrpSpPr>
      <p:grpSpPr>
        <a:xfrm>
          <a:off x="0" y="0"/>
          <a:ext cx="0" cy="0"/>
          <a:chOff x="0" y="0"/>
          <a:chExt cx="0" cy="0"/>
        </a:xfrm>
      </p:grpSpPr>
      <p:sp>
        <p:nvSpPr>
          <p:cNvPr id="8" name="7 - Τίτλος"/>
          <p:cNvSpPr>
            <a:spLocks noGrp="1"/>
          </p:cNvSpPr>
          <p:nvPr>
            <p:ph type="ctrTitle"/>
          </p:nvPr>
        </p:nvSpPr>
        <p:spPr>
          <a:xfrm>
            <a:off x="2286000" y="3124200"/>
            <a:ext cx="6172200" cy="1894362"/>
          </a:xfrm>
        </p:spPr>
        <p:txBody>
          <a:bodyPr/>
          <a:lstStyle>
            <a:lvl1pPr>
              <a:defRPr b="1"/>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bwMode="auto">
          <a:xfrm rot="5400000">
            <a:off x="7764621" y="1174097"/>
            <a:ext cx="2286000" cy="381000"/>
          </a:xfrm>
        </p:spPr>
        <p:txBody>
          <a:bodyPr/>
          <a:lstStyle/>
          <a:p>
            <a:fld id="{A554C795-1570-4075-883D-CA9ECBDB2213}" type="datetimeFigureOut">
              <a:rPr lang="el-GR" smtClean="0"/>
              <a:t>21/2/2023</a:t>
            </a:fld>
            <a:endParaRPr lang="el-GR"/>
          </a:p>
        </p:txBody>
      </p:sp>
      <p:sp>
        <p:nvSpPr>
          <p:cNvPr id="17" name="16 - Θέση υποσέλιδου"/>
          <p:cNvSpPr>
            <a:spLocks noGrp="1"/>
          </p:cNvSpPr>
          <p:nvPr>
            <p:ph type="ftr" sz="quarter" idx="11"/>
          </p:nvPr>
        </p:nvSpPr>
        <p:spPr bwMode="auto">
          <a:xfrm rot="5400000">
            <a:off x="7077269" y="4181669"/>
            <a:ext cx="3657600" cy="384048"/>
          </a:xfrm>
        </p:spPr>
        <p:txBody>
          <a:bodyPr/>
          <a:lstStyle/>
          <a:p>
            <a:endParaRPr lang="el-GR"/>
          </a:p>
        </p:txBody>
      </p:sp>
      <p:sp>
        <p:nvSpPr>
          <p:cNvPr id="10" name="9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 Ευθεία γραμμή σύνδεσης"/>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Έλλειψη"/>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Έλλειψη"/>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Έλλειψη"/>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 Έλλειψη"/>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 Θέση αριθμού διαφάνειας"/>
          <p:cNvSpPr>
            <a:spLocks noGrp="1"/>
          </p:cNvSpPr>
          <p:nvPr>
            <p:ph type="sldNum" sz="quarter" idx="12"/>
          </p:nvPr>
        </p:nvSpPr>
        <p:spPr bwMode="auto">
          <a:xfrm>
            <a:off x="1325544" y="4928702"/>
            <a:ext cx="609600" cy="517524"/>
          </a:xfrm>
        </p:spPr>
        <p:txBody>
          <a:bodyPr/>
          <a:lstStyle/>
          <a:p>
            <a:fld id="{F451CBDF-B78C-41E3-9052-FE9EE09BA152}" type="slidenum">
              <a:rPr lang="el-GR" smtClean="0"/>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A554C795-1570-4075-883D-CA9ECBDB2213}" type="datetimeFigureOut">
              <a:rPr lang="el-GR" smtClean="0"/>
              <a:t>21/2/2023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451CBDF-B78C-41E3-9052-FE9EE09BA152}"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676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A554C795-1570-4075-883D-CA9ECBDB2213}" type="datetimeFigureOut">
              <a:rPr lang="el-GR" smtClean="0"/>
              <a:t>21/2/2023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451CBDF-B78C-41E3-9052-FE9EE09BA152}"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8" name="7 - Θέση περιεχομένου"/>
          <p:cNvSpPr>
            <a:spLocks noGrp="1"/>
          </p:cNvSpPr>
          <p:nvPr>
            <p:ph sz="quarter" idx="1"/>
          </p:nvPr>
        </p:nvSpPr>
        <p:spPr>
          <a:xfrm>
            <a:off x="457200" y="1600200"/>
            <a:ext cx="7467600" cy="487375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4"/>
          </p:nvPr>
        </p:nvSpPr>
        <p:spPr/>
        <p:txBody>
          <a:bodyPr rtlCol="0"/>
          <a:lstStyle/>
          <a:p>
            <a:fld id="{A554C795-1570-4075-883D-CA9ECBDB2213}" type="datetimeFigureOut">
              <a:rPr lang="el-GR" smtClean="0"/>
              <a:t>21/2/2023</a:t>
            </a:fld>
            <a:endParaRPr lang="el-GR"/>
          </a:p>
        </p:txBody>
      </p:sp>
      <p:sp>
        <p:nvSpPr>
          <p:cNvPr id="9" name="8 - Θέση αριθμού διαφάνειας"/>
          <p:cNvSpPr>
            <a:spLocks noGrp="1"/>
          </p:cNvSpPr>
          <p:nvPr>
            <p:ph type="sldNum" sz="quarter" idx="15"/>
          </p:nvPr>
        </p:nvSpPr>
        <p:spPr/>
        <p:txBody>
          <a:bodyPr rtlCol="0"/>
          <a:lstStyle/>
          <a:p>
            <a:fld id="{F451CBDF-B78C-41E3-9052-FE9EE09BA152}" type="slidenum">
              <a:rPr lang="el-GR" smtClean="0"/>
              <a:t>‹#›</a:t>
            </a:fld>
            <a:endParaRPr lang="el-GR"/>
          </a:p>
        </p:txBody>
      </p:sp>
      <p:sp>
        <p:nvSpPr>
          <p:cNvPr id="10" name="9 - Θέση υποσέλιδου"/>
          <p:cNvSpPr>
            <a:spLocks noGrp="1"/>
          </p:cNvSpPr>
          <p:nvPr>
            <p:ph type="ftr" sz="quarter" idx="16"/>
          </p:nvPr>
        </p:nvSpPr>
        <p:spPr/>
        <p:txBody>
          <a:bodyPr rtlCol="0"/>
          <a:lstStyle/>
          <a:p>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0" y="2895600"/>
            <a:ext cx="6172200" cy="2053590"/>
          </a:xfrm>
        </p:spPr>
        <p:txBody>
          <a:bodyPr/>
          <a:lstStyle>
            <a:lvl1pPr algn="l">
              <a:buNone/>
              <a:defRPr sz="3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bwMode="auto">
          <a:xfrm rot="5400000">
            <a:off x="7763256" y="1170432"/>
            <a:ext cx="2286000" cy="381000"/>
          </a:xfrm>
        </p:spPr>
        <p:txBody>
          <a:bodyPr/>
          <a:lstStyle/>
          <a:p>
            <a:fld id="{A554C795-1570-4075-883D-CA9ECBDB2213}" type="datetimeFigureOut">
              <a:rPr lang="el-GR" smtClean="0"/>
              <a:t>21/2/2023</a:t>
            </a:fld>
            <a:endParaRPr lang="el-GR"/>
          </a:p>
        </p:txBody>
      </p:sp>
      <p:sp>
        <p:nvSpPr>
          <p:cNvPr id="5" name="4 - Θέση υποσέλιδου"/>
          <p:cNvSpPr>
            <a:spLocks noGrp="1"/>
          </p:cNvSpPr>
          <p:nvPr>
            <p:ph type="ftr" sz="quarter" idx="11"/>
          </p:nvPr>
        </p:nvSpPr>
        <p:spPr bwMode="auto">
          <a:xfrm rot="5400000">
            <a:off x="7077456" y="4178808"/>
            <a:ext cx="3657600" cy="384048"/>
          </a:xfrm>
        </p:spPr>
        <p:txBody>
          <a:bodyPr/>
          <a:lstStyle/>
          <a:p>
            <a:endParaRPr lang="el-GR"/>
          </a:p>
        </p:txBody>
      </p:sp>
      <p:sp>
        <p:nvSpPr>
          <p:cNvPr id="9" name="8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 Έλλειψη"/>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 Έλλειψη"/>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Έλλειψη"/>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Έλλειψη"/>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Ευθεία γραμμή σύνδεσης"/>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αριθμού διαφάνειας"/>
          <p:cNvSpPr>
            <a:spLocks noGrp="1"/>
          </p:cNvSpPr>
          <p:nvPr>
            <p:ph type="sldNum" sz="quarter" idx="12"/>
          </p:nvPr>
        </p:nvSpPr>
        <p:spPr bwMode="auto">
          <a:xfrm>
            <a:off x="1340616" y="4928702"/>
            <a:ext cx="609600" cy="517524"/>
          </a:xfrm>
        </p:spPr>
        <p:txBody>
          <a:bodyPr/>
          <a:lstStyle/>
          <a:p>
            <a:fld id="{F451CBDF-B78C-41E3-9052-FE9EE09BA152}"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A554C795-1570-4075-883D-CA9ECBDB2213}" type="datetimeFigureOut">
              <a:rPr lang="el-GR" smtClean="0"/>
              <a:t>21/2/2023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451CBDF-B78C-41E3-9052-FE9EE09BA152}" type="slidenum">
              <a:rPr lang="el-GR" smtClean="0"/>
              <a:t>‹#›</a:t>
            </a:fld>
            <a:endParaRPr lang="el-GR"/>
          </a:p>
        </p:txBody>
      </p:sp>
      <p:sp>
        <p:nvSpPr>
          <p:cNvPr id="9" name="8 - Θέση περιεχομένου"/>
          <p:cNvSpPr>
            <a:spLocks noGrp="1"/>
          </p:cNvSpPr>
          <p:nvPr>
            <p:ph sz="quarter" idx="1"/>
          </p:nvPr>
        </p:nvSpPr>
        <p:spPr>
          <a:xfrm>
            <a:off x="457200"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270248"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43800" cy="1143000"/>
          </a:xfrm>
        </p:spPr>
        <p:txBody>
          <a:bodyPr anchor="b"/>
          <a:lstStyle>
            <a:lvl1pPr>
              <a:defRPr/>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A554C795-1570-4075-883D-CA9ECBDB2213}" type="datetimeFigureOut">
              <a:rPr lang="el-GR" smtClean="0"/>
              <a:t>21/2/2023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F451CBDF-B78C-41E3-9052-FE9EE09BA152}" type="slidenum">
              <a:rPr lang="el-GR" smtClean="0"/>
              <a:t>‹#›</a:t>
            </a:fld>
            <a:endParaRPr lang="el-GR"/>
          </a:p>
        </p:txBody>
      </p:sp>
      <p:sp>
        <p:nvSpPr>
          <p:cNvPr id="11" name="10 - Θέση περιεχομένου"/>
          <p:cNvSpPr>
            <a:spLocks noGrp="1"/>
          </p:cNvSpPr>
          <p:nvPr>
            <p:ph sz="quarter" idx="2"/>
          </p:nvPr>
        </p:nvSpPr>
        <p:spPr>
          <a:xfrm>
            <a:off x="457200"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371975"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κειμένου"/>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4" name="13 - Θέση κειμένου"/>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6" name="5 - Θέση ημερομηνίας"/>
          <p:cNvSpPr>
            <a:spLocks noGrp="1"/>
          </p:cNvSpPr>
          <p:nvPr>
            <p:ph type="dt" sz="half" idx="10"/>
          </p:nvPr>
        </p:nvSpPr>
        <p:spPr/>
        <p:txBody>
          <a:bodyPr rtlCol="0"/>
          <a:lstStyle/>
          <a:p>
            <a:fld id="{A554C795-1570-4075-883D-CA9ECBDB2213}" type="datetimeFigureOut">
              <a:rPr lang="el-GR" smtClean="0"/>
              <a:t>21/2/2023</a:t>
            </a:fld>
            <a:endParaRPr lang="el-GR"/>
          </a:p>
        </p:txBody>
      </p:sp>
      <p:sp>
        <p:nvSpPr>
          <p:cNvPr id="7" name="6 - Θέση αριθμού διαφάνειας"/>
          <p:cNvSpPr>
            <a:spLocks noGrp="1"/>
          </p:cNvSpPr>
          <p:nvPr>
            <p:ph type="sldNum" sz="quarter" idx="11"/>
          </p:nvPr>
        </p:nvSpPr>
        <p:spPr/>
        <p:txBody>
          <a:bodyPr rtlCol="0"/>
          <a:lstStyle/>
          <a:p>
            <a:fld id="{F451CBDF-B78C-41E3-9052-FE9EE09BA152}" type="slidenum">
              <a:rPr lang="el-GR" smtClean="0"/>
              <a:t>‹#›</a:t>
            </a:fld>
            <a:endParaRPr lang="el-GR"/>
          </a:p>
        </p:txBody>
      </p:sp>
      <p:sp>
        <p:nvSpPr>
          <p:cNvPr id="8" name="7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554C795-1570-4075-883D-CA9ECBDB2213}" type="datetimeFigureOut">
              <a:rPr lang="el-GR" smtClean="0"/>
              <a:t>21/2/2023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F451CBDF-B78C-41E3-9052-FE9EE09BA152}"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1"/>
      </p:bgRef>
    </p:bg>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 Τίτλος"/>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 Θέση περιεχομένου"/>
          <p:cNvSpPr>
            <a:spLocks noGrp="1"/>
          </p:cNvSpPr>
          <p:nvPr>
            <p:ph sz="quarter" idx="1"/>
          </p:nvPr>
        </p:nvSpPr>
        <p:spPr>
          <a:xfrm>
            <a:off x="304800" y="274320"/>
            <a:ext cx="5638800" cy="6327648"/>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4"/>
          </p:nvPr>
        </p:nvSpPr>
        <p:spPr/>
        <p:txBody>
          <a:bodyPr rtlCol="0"/>
          <a:lstStyle/>
          <a:p>
            <a:fld id="{A554C795-1570-4075-883D-CA9ECBDB2213}" type="datetimeFigureOut">
              <a:rPr lang="el-GR" smtClean="0"/>
              <a:t>21/2/2023</a:t>
            </a:fld>
            <a:endParaRPr lang="el-GR"/>
          </a:p>
        </p:txBody>
      </p:sp>
      <p:sp>
        <p:nvSpPr>
          <p:cNvPr id="22" name="21 - Θέση αριθμού διαφάνειας"/>
          <p:cNvSpPr>
            <a:spLocks noGrp="1"/>
          </p:cNvSpPr>
          <p:nvPr>
            <p:ph type="sldNum" sz="quarter" idx="15"/>
          </p:nvPr>
        </p:nvSpPr>
        <p:spPr/>
        <p:txBody>
          <a:bodyPr rtlCol="0"/>
          <a:lstStyle/>
          <a:p>
            <a:fld id="{F451CBDF-B78C-41E3-9052-FE9EE09BA152}" type="slidenum">
              <a:rPr lang="el-GR" smtClean="0"/>
              <a:t>‹#›</a:t>
            </a:fld>
            <a:endParaRPr lang="el-GR"/>
          </a:p>
        </p:txBody>
      </p:sp>
      <p:sp>
        <p:nvSpPr>
          <p:cNvPr id="23" name="22 - Θέση υποσέλιδου"/>
          <p:cNvSpPr>
            <a:spLocks noGrp="1"/>
          </p:cNvSpPr>
          <p:nvPr>
            <p:ph type="ftr" sz="quarter" idx="16"/>
          </p:nvPr>
        </p:nvSpPr>
        <p:spPr/>
        <p:txBody>
          <a:bodyPr rtlCol="0"/>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 Τίτλος"/>
          <p:cNvSpPr>
            <a:spLocks noGrp="1"/>
          </p:cNvSpPr>
          <p:nvPr>
            <p:ph type="title"/>
          </p:nvPr>
        </p:nvSpPr>
        <p:spPr>
          <a:xfrm rot="5400000">
            <a:off x="3350133" y="3200400"/>
            <a:ext cx="6309360" cy="457200"/>
          </a:xfrm>
        </p:spPr>
        <p:txBody>
          <a:bodyPr anchor="b"/>
          <a:lstStyle>
            <a:lvl1pPr algn="l">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10" name="9 - Ευθεία γραμμή σύνδεσης"/>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 Ορθογώνιο"/>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 Θέση ημερομηνίας"/>
          <p:cNvSpPr>
            <a:spLocks noGrp="1"/>
          </p:cNvSpPr>
          <p:nvPr>
            <p:ph type="dt" sz="half" idx="10"/>
          </p:nvPr>
        </p:nvSpPr>
        <p:spPr/>
        <p:txBody>
          <a:bodyPr rtlCol="0"/>
          <a:lstStyle/>
          <a:p>
            <a:fld id="{A554C795-1570-4075-883D-CA9ECBDB2213}" type="datetimeFigureOut">
              <a:rPr lang="el-GR" smtClean="0"/>
              <a:t>21/2/2023</a:t>
            </a:fld>
            <a:endParaRPr lang="el-GR"/>
          </a:p>
        </p:txBody>
      </p:sp>
      <p:sp>
        <p:nvSpPr>
          <p:cNvPr id="18" name="17 - Θέση αριθμού διαφάνειας"/>
          <p:cNvSpPr>
            <a:spLocks noGrp="1"/>
          </p:cNvSpPr>
          <p:nvPr>
            <p:ph type="sldNum" sz="quarter" idx="11"/>
          </p:nvPr>
        </p:nvSpPr>
        <p:spPr/>
        <p:txBody>
          <a:bodyPr rtlCol="0"/>
          <a:lstStyle/>
          <a:p>
            <a:fld id="{F451CBDF-B78C-41E3-9052-FE9EE09BA152}" type="slidenum">
              <a:rPr lang="el-GR" smtClean="0"/>
              <a:t>‹#›</a:t>
            </a:fld>
            <a:endParaRPr lang="el-GR"/>
          </a:p>
        </p:txBody>
      </p:sp>
      <p:sp>
        <p:nvSpPr>
          <p:cNvPr id="21" name="20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 Θέση τίτλου"/>
          <p:cNvSpPr>
            <a:spLocks noGrp="1"/>
          </p:cNvSpPr>
          <p:nvPr>
            <p:ph type="title"/>
          </p:nvPr>
        </p:nvSpPr>
        <p:spPr>
          <a:xfrm>
            <a:off x="457200" y="274638"/>
            <a:ext cx="7467600" cy="1143000"/>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554C795-1570-4075-883D-CA9ECBDB2213}" type="datetimeFigureOut">
              <a:rPr lang="el-GR" smtClean="0"/>
              <a:t>21/2/2023</a:t>
            </a:fld>
            <a:endParaRPr lang="el-GR"/>
          </a:p>
        </p:txBody>
      </p:sp>
      <p:sp>
        <p:nvSpPr>
          <p:cNvPr id="3" name="2 - Θέση υποσέλιδου"/>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p>
        </p:txBody>
      </p:sp>
      <p:sp>
        <p:nvSpPr>
          <p:cNvPr id="7" name="6 - Ευθεία γραμμή σύνδεσης"/>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Θέση αριθμού διαφάνειας"/>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451CBDF-B78C-41E3-9052-FE9EE09BA152}"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hyperlink" Target="https://youtu.be/IhcgYgx7aA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RDJ0qJTLohM" TargetMode="External"/><Relationship Id="rId2" Type="http://schemas.openxmlformats.org/officeDocument/2006/relationships/hyperlink" Target="https://www.youtube.com/watch?v=gnArvcWaH6I"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mo3NmUI_Bu4&amp;ab_channel=%CE%A0%CE%AD%CF%84%CF%81%CE%BF%CF%82%CE%91%CE%BD%CE%B4%CF%81%CE%B9%CF%8E%CF%84%CE%B7%CF%82" TargetMode="External"/><Relationship Id="rId2" Type="http://schemas.openxmlformats.org/officeDocument/2006/relationships/hyperlink" Target="https://www.youtube.com/watch?v=InzmZtHuZPY" TargetMode="External"/><Relationship Id="rId1" Type="http://schemas.openxmlformats.org/officeDocument/2006/relationships/slideLayout" Target="../slideLayouts/slideLayout2.xml"/><Relationship Id="rId4" Type="http://schemas.openxmlformats.org/officeDocument/2006/relationships/hyperlink" Target="https://www.youtube.com/watch?v=8I2hrSRbmHE"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youtube.com/watch?v=aSfPSLBw-Nc"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EYbCE1udazw"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Εκπαιδευτικη</a:t>
            </a:r>
            <a:r>
              <a:rPr lang="el-GR" dirty="0" smtClean="0"/>
              <a:t> </a:t>
            </a:r>
            <a:r>
              <a:rPr lang="el-GR" dirty="0" err="1" smtClean="0"/>
              <a:t>ψυχολογια</a:t>
            </a:r>
            <a:endParaRPr lang="el-GR" dirty="0"/>
          </a:p>
        </p:txBody>
      </p:sp>
      <p:sp>
        <p:nvSpPr>
          <p:cNvPr id="3" name="2 - Θέση κειμένου"/>
          <p:cNvSpPr>
            <a:spLocks noGrp="1"/>
          </p:cNvSpPr>
          <p:nvPr>
            <p:ph type="body" idx="1"/>
          </p:nvPr>
        </p:nvSpPr>
        <p:spPr/>
        <p:txBody>
          <a:bodyPr/>
          <a:lstStyle/>
          <a:p>
            <a:r>
              <a:rPr lang="el-GR" dirty="0" smtClean="0"/>
              <a:t>2. </a:t>
            </a:r>
            <a:r>
              <a:rPr lang="el-GR" dirty="0" smtClean="0"/>
              <a:t>Η γνωστική ανάπτυξη των παιδιών</a:t>
            </a:r>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Τα </a:t>
            </a:r>
            <a:r>
              <a:rPr lang="el-GR" dirty="0" err="1" smtClean="0"/>
              <a:t>σταδια</a:t>
            </a:r>
            <a:r>
              <a:rPr lang="el-GR" dirty="0" smtClean="0"/>
              <a:t> </a:t>
            </a:r>
            <a:r>
              <a:rPr lang="el-GR" dirty="0" err="1" smtClean="0"/>
              <a:t>αναπτυξησ</a:t>
            </a:r>
            <a:r>
              <a:rPr lang="el-GR" dirty="0" smtClean="0"/>
              <a:t> </a:t>
            </a:r>
            <a:r>
              <a:rPr lang="el-GR" dirty="0" err="1" smtClean="0"/>
              <a:t>κατα</a:t>
            </a:r>
            <a:r>
              <a:rPr lang="el-GR" dirty="0" smtClean="0"/>
              <a:t> τον </a:t>
            </a:r>
            <a:r>
              <a:rPr lang="en-US" dirty="0" smtClean="0"/>
              <a:t>Piaget </a:t>
            </a:r>
            <a:endParaRPr lang="el-GR" dirty="0"/>
          </a:p>
        </p:txBody>
      </p:sp>
      <p:sp>
        <p:nvSpPr>
          <p:cNvPr id="3" name="Θέση περιεχομένου 2"/>
          <p:cNvSpPr>
            <a:spLocks noGrp="1"/>
          </p:cNvSpPr>
          <p:nvPr>
            <p:ph sz="quarter" idx="1"/>
          </p:nvPr>
        </p:nvSpPr>
        <p:spPr/>
        <p:txBody>
          <a:bodyPr/>
          <a:lstStyle/>
          <a:p>
            <a:r>
              <a:rPr lang="el-GR" dirty="0" smtClean="0"/>
              <a:t>Ο </a:t>
            </a:r>
            <a:r>
              <a:rPr lang="en-US" dirty="0" smtClean="0"/>
              <a:t>Piaget </a:t>
            </a:r>
            <a:r>
              <a:rPr lang="el-GR" dirty="0" smtClean="0"/>
              <a:t>πίστευε ότι:</a:t>
            </a:r>
          </a:p>
          <a:p>
            <a:pPr>
              <a:buFont typeface="Courier New" panose="02070309020205020404" pitchFamily="49" charset="0"/>
              <a:buChar char="o"/>
            </a:pPr>
            <a:r>
              <a:rPr lang="el-GR" dirty="0"/>
              <a:t>ό</a:t>
            </a:r>
            <a:r>
              <a:rPr lang="el-GR" dirty="0" smtClean="0"/>
              <a:t>λα τα παιδιά περνούν από αυτά τα στάδια με αυτήν τη σειρά</a:t>
            </a:r>
          </a:p>
          <a:p>
            <a:pPr>
              <a:buFont typeface="Courier New" panose="02070309020205020404" pitchFamily="49" charset="0"/>
              <a:buChar char="o"/>
            </a:pPr>
            <a:r>
              <a:rPr lang="el-GR" dirty="0"/>
              <a:t>η</a:t>
            </a:r>
            <a:r>
              <a:rPr lang="el-GR" dirty="0" smtClean="0"/>
              <a:t> παράλειψη σταδίων είναι αδύνατη</a:t>
            </a:r>
          </a:p>
          <a:p>
            <a:pPr>
              <a:buFont typeface="Courier New" panose="02070309020205020404" pitchFamily="49" charset="0"/>
              <a:buChar char="o"/>
            </a:pPr>
            <a:r>
              <a:rPr lang="el-GR" dirty="0"/>
              <a:t>τ</a:t>
            </a:r>
            <a:r>
              <a:rPr lang="el-GR" dirty="0" smtClean="0"/>
              <a:t>ο ίδιο άτομο είναι πιθανό να εκτελεί συγχρόνως έργα που συνδέονται με διαφορετικά στάδια, ιδιαίτερα όταν βρίσκεται σε σημεία μετάβασης</a:t>
            </a:r>
          </a:p>
          <a:p>
            <a:pPr>
              <a:buFont typeface="Courier New" panose="02070309020205020404" pitchFamily="49" charset="0"/>
              <a:buChar char="o"/>
            </a:pPr>
            <a:endParaRPr lang="el-GR" dirty="0"/>
          </a:p>
          <a:p>
            <a:pPr>
              <a:buFont typeface="Courier New" panose="02070309020205020404" pitchFamily="49" charset="0"/>
              <a:buChar char="o"/>
            </a:pPr>
            <a:r>
              <a:rPr lang="en-US" dirty="0">
                <a:hlinkClick r:id="rId2"/>
              </a:rPr>
              <a:t>https://</a:t>
            </a:r>
            <a:r>
              <a:rPr lang="en-US" dirty="0" smtClean="0">
                <a:hlinkClick r:id="rId2"/>
              </a:rPr>
              <a:t>youtu.be/IhcgYgx7aAA</a:t>
            </a:r>
            <a:r>
              <a:rPr lang="el-GR" dirty="0" smtClean="0"/>
              <a:t> </a:t>
            </a:r>
            <a:endParaRPr lang="el-GR" dirty="0"/>
          </a:p>
        </p:txBody>
      </p:sp>
    </p:spTree>
    <p:extLst>
      <p:ext uri="{BB962C8B-B14F-4D97-AF65-F5344CB8AC3E}">
        <p14:creationId xmlns:p14="http://schemas.microsoft.com/office/powerpoint/2010/main" val="16695886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Αισθησιοκινητικο</a:t>
            </a:r>
            <a:r>
              <a:rPr lang="el-GR" dirty="0" smtClean="0"/>
              <a:t> </a:t>
            </a:r>
            <a:r>
              <a:rPr lang="el-GR" dirty="0" err="1" smtClean="0"/>
              <a:t>σταδιο</a:t>
            </a:r>
            <a:r>
              <a:rPr lang="el-GR" dirty="0" smtClean="0"/>
              <a:t> (0-2 </a:t>
            </a:r>
            <a:r>
              <a:rPr lang="el-GR" dirty="0" err="1" smtClean="0"/>
              <a:t>ετων</a:t>
            </a:r>
            <a:r>
              <a:rPr lang="el-GR" dirty="0" smtClean="0"/>
              <a:t>)</a:t>
            </a:r>
            <a:endParaRPr lang="el-GR" dirty="0"/>
          </a:p>
        </p:txBody>
      </p:sp>
      <p:sp>
        <p:nvSpPr>
          <p:cNvPr id="3" name="Θέση περιεχομένου 2"/>
          <p:cNvSpPr>
            <a:spLocks noGrp="1"/>
          </p:cNvSpPr>
          <p:nvPr>
            <p:ph sz="quarter" idx="1"/>
          </p:nvPr>
        </p:nvSpPr>
        <p:spPr/>
        <p:txBody>
          <a:bodyPr/>
          <a:lstStyle/>
          <a:p>
            <a:pPr algn="just"/>
            <a:r>
              <a:rPr lang="el-GR" dirty="0" smtClean="0"/>
              <a:t>Τα βρέφη εξερευνούν το περιβάλλον τους χρησιμοποιώντας τις αισθήσεις τους</a:t>
            </a:r>
          </a:p>
          <a:p>
            <a:pPr algn="just"/>
            <a:r>
              <a:rPr lang="el-GR" dirty="0" smtClean="0"/>
              <a:t>Τα βρέφη μαθαίνουν να χρησιμοποιούν τα αντανακλαστικά για να παράγουν πιο ενδιαφέροντα και σκόπιμα πρότυπα συμπεριφοράς αρχικά τυχαία κι αργότερα μέσω δοκιμής και πλάνης       το παιδί μπορεί να σκεφτεί και να σχεδιάσει τη συμπεριφορά του</a:t>
            </a:r>
          </a:p>
          <a:p>
            <a:pPr algn="just"/>
            <a:r>
              <a:rPr lang="el-GR" dirty="0" smtClean="0"/>
              <a:t>Μονιμότητα του αντικειμένου: τα αντικείμενα είναι σταθερά ως προς τη φυσική τους υπόσταση και συνεχίζουν να υπάρχουν ακόμη κι όταν δεν είναι παρόντα       προηγμένη σκέψη</a:t>
            </a:r>
          </a:p>
          <a:p>
            <a:endParaRPr lang="el-GR" dirty="0"/>
          </a:p>
        </p:txBody>
      </p:sp>
      <p:cxnSp>
        <p:nvCxnSpPr>
          <p:cNvPr id="5" name="Ευθύγραμμο βέλος σύνδεσης 4"/>
          <p:cNvCxnSpPr/>
          <p:nvPr/>
        </p:nvCxnSpPr>
        <p:spPr>
          <a:xfrm>
            <a:off x="1979712" y="4149080"/>
            <a:ext cx="3600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a:off x="2915816" y="6021288"/>
            <a:ext cx="3600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70612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467600" cy="706090"/>
          </a:xfrm>
        </p:spPr>
        <p:txBody>
          <a:bodyPr/>
          <a:lstStyle/>
          <a:p>
            <a:r>
              <a:rPr lang="el-GR" dirty="0" err="1" smtClean="0"/>
              <a:t>Προλογικο</a:t>
            </a:r>
            <a:r>
              <a:rPr lang="el-GR" dirty="0" smtClean="0"/>
              <a:t> </a:t>
            </a:r>
            <a:r>
              <a:rPr lang="el-GR" dirty="0" err="1" smtClean="0"/>
              <a:t>σταδιο</a:t>
            </a:r>
            <a:r>
              <a:rPr lang="el-GR" dirty="0" smtClean="0"/>
              <a:t> (2-7 </a:t>
            </a:r>
            <a:r>
              <a:rPr lang="el-GR" dirty="0" err="1" smtClean="0"/>
              <a:t>ετων</a:t>
            </a:r>
            <a:r>
              <a:rPr lang="el-GR" dirty="0" smtClean="0"/>
              <a:t>)</a:t>
            </a:r>
            <a:endParaRPr lang="el-GR" dirty="0"/>
          </a:p>
        </p:txBody>
      </p:sp>
      <p:sp>
        <p:nvSpPr>
          <p:cNvPr id="3" name="Θέση περιεχομένου 2"/>
          <p:cNvSpPr>
            <a:spLocks noGrp="1"/>
          </p:cNvSpPr>
          <p:nvPr>
            <p:ph sz="quarter" idx="1"/>
          </p:nvPr>
        </p:nvSpPr>
        <p:spPr>
          <a:xfrm>
            <a:off x="457200" y="1124744"/>
            <a:ext cx="7467600" cy="5349208"/>
          </a:xfrm>
        </p:spPr>
        <p:txBody>
          <a:bodyPr>
            <a:normAutofit fontScale="92500" lnSpcReduction="20000"/>
          </a:bodyPr>
          <a:lstStyle/>
          <a:p>
            <a:pPr algn="just"/>
            <a:r>
              <a:rPr lang="el-GR" dirty="0" smtClean="0"/>
              <a:t>Τα παιδιά έχουν βελτιωμένη ικανότητα σκέψης και χρησιμοποιούν σύμβολα για να αναπαριστήσουν νοερά τα αντικείμενα</a:t>
            </a:r>
          </a:p>
          <a:p>
            <a:pPr algn="just"/>
            <a:r>
              <a:rPr lang="el-GR" dirty="0" smtClean="0"/>
              <a:t>Η γλώσσα και οι έννοιες αναπτύσσονται με ταχύτατο ρυθμό</a:t>
            </a:r>
          </a:p>
          <a:p>
            <a:pPr algn="just"/>
            <a:r>
              <a:rPr lang="el-GR" dirty="0" smtClean="0"/>
              <a:t>Δεν κατανοούν την αρχή της διατήρησης</a:t>
            </a:r>
            <a:endParaRPr lang="en-US" dirty="0" smtClean="0"/>
          </a:p>
          <a:p>
            <a:pPr marL="0" indent="0" algn="just">
              <a:buNone/>
            </a:pPr>
            <a:r>
              <a:rPr lang="en-US" dirty="0" smtClean="0">
                <a:hlinkClick r:id="rId2"/>
              </a:rPr>
              <a:t>https://www.youtube.com/watch?v=gnArvcWaH6I</a:t>
            </a:r>
            <a:endParaRPr lang="en-US" dirty="0" smtClean="0"/>
          </a:p>
          <a:p>
            <a:pPr marL="0" indent="0" algn="just">
              <a:buNone/>
            </a:pPr>
            <a:endParaRPr lang="el-GR" dirty="0" smtClean="0"/>
          </a:p>
          <a:p>
            <a:pPr algn="just">
              <a:buFont typeface="Arial" panose="020B0604020202020204" pitchFamily="34" charset="0"/>
              <a:buChar char="•"/>
            </a:pPr>
            <a:r>
              <a:rPr lang="el-GR" dirty="0" smtClean="0"/>
              <a:t>Επικέντρωση: η απόδοση προσοχής σε μία μόνο όψη μίας κατάστασης (π.χ. επικέντρωση στο ύψος του δοχείου)</a:t>
            </a:r>
          </a:p>
          <a:p>
            <a:pPr algn="just">
              <a:buFont typeface="Arial" panose="020B0604020202020204" pitchFamily="34" charset="0"/>
              <a:buChar char="•"/>
            </a:pPr>
            <a:r>
              <a:rPr lang="el-GR" dirty="0" smtClean="0"/>
              <a:t>Αντιστρεψιμότητα: η ικανότητα να αλλάξουμε κατεύθυνση στη σκέψη μας, ώστε να επιστρέψουμε σε ένα σημείο εκκίνησης (π.χ. αντιστροφή υγρού από το ένα δοχείο στο άλλο και διατήρηση ποσότητας)</a:t>
            </a:r>
          </a:p>
          <a:p>
            <a:pPr algn="just"/>
            <a:r>
              <a:rPr lang="el-GR" dirty="0" smtClean="0"/>
              <a:t>Η σκέψη είναι εγωκεντρική</a:t>
            </a:r>
            <a:endParaRPr lang="en-US" dirty="0" smtClean="0"/>
          </a:p>
          <a:p>
            <a:pPr marL="0" indent="0" algn="just">
              <a:buNone/>
            </a:pPr>
            <a:r>
              <a:rPr lang="en-US" dirty="0">
                <a:hlinkClick r:id="rId3"/>
              </a:rPr>
              <a:t>https://</a:t>
            </a:r>
            <a:r>
              <a:rPr lang="en-US" dirty="0" smtClean="0">
                <a:hlinkClick r:id="rId3"/>
              </a:rPr>
              <a:t>www.youtube.com/watch?v=RDJ0qJTLohM</a:t>
            </a:r>
            <a:r>
              <a:rPr lang="en-US" dirty="0" smtClean="0"/>
              <a:t> </a:t>
            </a:r>
            <a:endParaRPr lang="el-GR" dirty="0"/>
          </a:p>
          <a:p>
            <a:pPr algn="just">
              <a:buFont typeface="Courier New" panose="02070309020205020404" pitchFamily="49" charset="0"/>
              <a:buChar char="o"/>
            </a:pPr>
            <a:endParaRPr lang="el-GR" dirty="0" smtClean="0"/>
          </a:p>
          <a:p>
            <a:pPr marL="0" indent="0" algn="just">
              <a:buNone/>
            </a:pPr>
            <a:endParaRPr lang="el-GR" dirty="0" smtClean="0"/>
          </a:p>
          <a:p>
            <a:pPr algn="just">
              <a:buFont typeface="Courier New" panose="02070309020205020404" pitchFamily="49" charset="0"/>
              <a:buChar char="o"/>
            </a:pPr>
            <a:endParaRPr lang="el-GR" dirty="0"/>
          </a:p>
        </p:txBody>
      </p:sp>
    </p:spTree>
    <p:extLst>
      <p:ext uri="{BB962C8B-B14F-4D97-AF65-F5344CB8AC3E}">
        <p14:creationId xmlns:p14="http://schemas.microsoft.com/office/powerpoint/2010/main" val="6586826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Σταδιο </a:t>
            </a:r>
            <a:r>
              <a:rPr lang="el-GR" dirty="0" err="1" smtClean="0"/>
              <a:t>συγκεκριμενης</a:t>
            </a:r>
            <a:r>
              <a:rPr lang="el-GR" dirty="0" smtClean="0"/>
              <a:t> </a:t>
            </a:r>
            <a:r>
              <a:rPr lang="el-GR" dirty="0" err="1" smtClean="0"/>
              <a:t>λογικησ</a:t>
            </a:r>
            <a:r>
              <a:rPr lang="el-GR" dirty="0" smtClean="0"/>
              <a:t> </a:t>
            </a:r>
            <a:r>
              <a:rPr lang="el-GR" dirty="0" err="1" smtClean="0"/>
              <a:t>σκεψης</a:t>
            </a:r>
            <a:r>
              <a:rPr lang="el-GR" dirty="0" smtClean="0"/>
              <a:t> (7-11 </a:t>
            </a:r>
            <a:r>
              <a:rPr lang="el-GR" dirty="0" err="1" smtClean="0"/>
              <a:t>ετων</a:t>
            </a:r>
            <a:r>
              <a:rPr lang="el-GR" dirty="0" smtClean="0"/>
              <a:t>)</a:t>
            </a:r>
            <a:endParaRPr lang="el-GR" dirty="0"/>
          </a:p>
        </p:txBody>
      </p:sp>
      <p:sp>
        <p:nvSpPr>
          <p:cNvPr id="3" name="Θέση περιεχομένου 2"/>
          <p:cNvSpPr>
            <a:spLocks noGrp="1"/>
          </p:cNvSpPr>
          <p:nvPr>
            <p:ph sz="quarter" idx="1"/>
          </p:nvPr>
        </p:nvSpPr>
        <p:spPr>
          <a:xfrm>
            <a:off x="457200" y="1484784"/>
            <a:ext cx="7859216" cy="4989168"/>
          </a:xfrm>
        </p:spPr>
        <p:txBody>
          <a:bodyPr>
            <a:normAutofit fontScale="92500"/>
          </a:bodyPr>
          <a:lstStyle/>
          <a:p>
            <a:pPr algn="just"/>
            <a:r>
              <a:rPr lang="el-GR" sz="2200" dirty="0" smtClean="0"/>
              <a:t>Αντανακλά την προσκολλημένη στην απτή πραγματικότητα προσέγγιση     το παιδί σχηματίζει έννοιες, αντιλαμβάνεται σχέσεις και επιλύει προβλήματα, αλλά μόνο όταν αφορούν οικεία αντικείμενα και καταστάσεις</a:t>
            </a:r>
          </a:p>
          <a:p>
            <a:pPr algn="just"/>
            <a:r>
              <a:rPr lang="el-GR" sz="2200" dirty="0" smtClean="0"/>
              <a:t>Δεν αντιμετωπίζουν δυσκολίες στα προβλήματα διατήρησης</a:t>
            </a:r>
          </a:p>
          <a:p>
            <a:pPr algn="just"/>
            <a:r>
              <a:rPr lang="el-GR" sz="2200" dirty="0" smtClean="0"/>
              <a:t>Τα μεγαλύτερα παιδιά ανταποκρίνονται στη συναγόμενη πραγματικότητα, καθώς αντιλαμβάνεται τα πράγματα μέσα στο πλαίσιο αναφοράς άλλων νοημάτων</a:t>
            </a:r>
          </a:p>
          <a:p>
            <a:pPr algn="just"/>
            <a:r>
              <a:rPr lang="el-GR" sz="2200" dirty="0" smtClean="0"/>
              <a:t>Κατακτούν τη </a:t>
            </a:r>
            <a:r>
              <a:rPr lang="el-GR" sz="2200" dirty="0" err="1" smtClean="0"/>
              <a:t>σειροθέτηση</a:t>
            </a:r>
            <a:r>
              <a:rPr lang="el-GR" sz="2200" dirty="0" smtClean="0"/>
              <a:t> (π.χ. ταξινόμηση αντικειμένων από το μεγαλύτερο στο μικρότερο) </a:t>
            </a:r>
          </a:p>
          <a:p>
            <a:pPr lvl="0" algn="just">
              <a:buClr>
                <a:srgbClr val="FE8637"/>
              </a:buClr>
            </a:pPr>
            <a:r>
              <a:rPr lang="el-GR" sz="2200" dirty="0">
                <a:solidFill>
                  <a:prstClr val="black"/>
                </a:solidFill>
              </a:rPr>
              <a:t>Κατακτούν τη μεταβατικότητα, τη σχετική ικανότητα που αφορά τη συναγωγή μίας σχέσης μεταξύ δύο αντικειμένων με βάση τη γνώση της σχέσης καθενός από αυτά με ένα τρίτο αντικείμενο (π.χ. η Μαρία είναι ψηλότερη από τον Κώστα, ο Κώστας είναι ψηλότερος από τον Νίκο)</a:t>
            </a:r>
          </a:p>
          <a:p>
            <a:pPr algn="just"/>
            <a:endParaRPr lang="el-GR" dirty="0"/>
          </a:p>
        </p:txBody>
      </p:sp>
      <p:cxnSp>
        <p:nvCxnSpPr>
          <p:cNvPr id="5" name="Ευθύγραμμο βέλος σύνδεσης 4"/>
          <p:cNvCxnSpPr/>
          <p:nvPr/>
        </p:nvCxnSpPr>
        <p:spPr>
          <a:xfrm>
            <a:off x="4860032" y="2204864"/>
            <a:ext cx="2160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7114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Σταδιο </a:t>
            </a:r>
            <a:r>
              <a:rPr lang="el-GR" dirty="0" err="1"/>
              <a:t>συγκεκριμενης</a:t>
            </a:r>
            <a:r>
              <a:rPr lang="el-GR" dirty="0"/>
              <a:t> </a:t>
            </a:r>
            <a:r>
              <a:rPr lang="el-GR" dirty="0" err="1"/>
              <a:t>λογικησ</a:t>
            </a:r>
            <a:r>
              <a:rPr lang="el-GR" dirty="0"/>
              <a:t> </a:t>
            </a:r>
            <a:r>
              <a:rPr lang="el-GR" dirty="0" err="1"/>
              <a:t>σκεψης</a:t>
            </a:r>
            <a:r>
              <a:rPr lang="el-GR" dirty="0"/>
              <a:t> (7-11 </a:t>
            </a:r>
            <a:r>
              <a:rPr lang="el-GR" dirty="0" err="1"/>
              <a:t>ετων</a:t>
            </a:r>
            <a:r>
              <a:rPr lang="el-GR" dirty="0"/>
              <a:t>)</a:t>
            </a:r>
          </a:p>
        </p:txBody>
      </p:sp>
      <p:sp>
        <p:nvSpPr>
          <p:cNvPr id="3" name="Θέση περιεχομένου 2"/>
          <p:cNvSpPr>
            <a:spLocks noGrp="1"/>
          </p:cNvSpPr>
          <p:nvPr>
            <p:ph sz="quarter" idx="1"/>
          </p:nvPr>
        </p:nvSpPr>
        <p:spPr/>
        <p:txBody>
          <a:bodyPr>
            <a:normAutofit/>
          </a:bodyPr>
          <a:lstStyle/>
          <a:p>
            <a:pPr algn="just"/>
            <a:r>
              <a:rPr lang="el-GR" dirty="0" smtClean="0"/>
              <a:t>Έτσι, τα παιδιά έχουν κατακτήσει τις νοητικές ικανότητες για πρόσθεση, αφαίρεση, πολλαπλασιασμό, διαίρεση, να βάζουν τους αριθμούς στη σειρά, ταξινόμηση, υποθετική σκέψη, χώρο, χρόνο, νοητικές αναπαραστάσεις (χάρτης διαδρομής)</a:t>
            </a:r>
          </a:p>
          <a:p>
            <a:pPr algn="just"/>
            <a:r>
              <a:rPr lang="el-GR" dirty="0" smtClean="0"/>
              <a:t>Μεταβαίνουν από την εγωκεντρική σκέψη προς την αποκεντρωμένη ή αντικειμενική, η οποία επιτρέπει να αντιληφθούν ότι οι άλλοι μπορεί να βλέπουν τα πράγματα διαφορετικά από τους ίδιους</a:t>
            </a:r>
            <a:endParaRPr lang="el-GR" dirty="0"/>
          </a:p>
        </p:txBody>
      </p:sp>
    </p:spTree>
    <p:extLst>
      <p:ext uri="{BB962C8B-B14F-4D97-AF65-F5344CB8AC3E}">
        <p14:creationId xmlns:p14="http://schemas.microsoft.com/office/powerpoint/2010/main" val="25735624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Σταδιο </a:t>
            </a:r>
            <a:r>
              <a:rPr lang="el-GR" dirty="0" err="1" smtClean="0"/>
              <a:t>τυπικησ</a:t>
            </a:r>
            <a:r>
              <a:rPr lang="el-GR" dirty="0" smtClean="0"/>
              <a:t> </a:t>
            </a:r>
            <a:r>
              <a:rPr lang="el-GR" dirty="0" err="1" smtClean="0"/>
              <a:t>λογικησ</a:t>
            </a:r>
            <a:r>
              <a:rPr lang="el-GR" dirty="0" smtClean="0"/>
              <a:t> </a:t>
            </a:r>
            <a:r>
              <a:rPr lang="el-GR" dirty="0" err="1" smtClean="0"/>
              <a:t>σκεψης</a:t>
            </a:r>
            <a:r>
              <a:rPr lang="el-GR" dirty="0" smtClean="0"/>
              <a:t> (11- </a:t>
            </a:r>
            <a:r>
              <a:rPr lang="el-GR" dirty="0" err="1" smtClean="0"/>
              <a:t>ενηλικη</a:t>
            </a:r>
            <a:r>
              <a:rPr lang="el-GR" dirty="0" smtClean="0"/>
              <a:t> </a:t>
            </a:r>
            <a:r>
              <a:rPr lang="el-GR" dirty="0" err="1" smtClean="0"/>
              <a:t>ζωη</a:t>
            </a:r>
            <a:r>
              <a:rPr lang="el-GR" dirty="0"/>
              <a:t>)</a:t>
            </a:r>
          </a:p>
        </p:txBody>
      </p:sp>
      <p:sp>
        <p:nvSpPr>
          <p:cNvPr id="3" name="Θέση περιεχομένου 2"/>
          <p:cNvSpPr>
            <a:spLocks noGrp="1"/>
          </p:cNvSpPr>
          <p:nvPr>
            <p:ph sz="quarter" idx="1"/>
          </p:nvPr>
        </p:nvSpPr>
        <p:spPr/>
        <p:txBody>
          <a:bodyPr/>
          <a:lstStyle/>
          <a:p>
            <a:r>
              <a:rPr lang="el-GR" dirty="0" smtClean="0"/>
              <a:t>Εμφανίζεται η ικανότητα χειρισμού/ ελέγχου δυνητικών ή υποθετικών καταστάσεων</a:t>
            </a:r>
          </a:p>
          <a:p>
            <a:r>
              <a:rPr lang="el-GR" dirty="0" smtClean="0"/>
              <a:t>Υιοθέτει λογική σκέψη σχετικά με καταστάσεις και συνθήκες που δεν έχει βιώσει, καθώς οι έφηβοι δεν εγκλωβίζονται στη δική τους εμπειρία</a:t>
            </a:r>
          </a:p>
          <a:p>
            <a:pPr marL="0" indent="0">
              <a:buNone/>
            </a:pPr>
            <a:endParaRPr lang="el-GR" dirty="0"/>
          </a:p>
        </p:txBody>
      </p:sp>
    </p:spTree>
    <p:extLst>
      <p:ext uri="{BB962C8B-B14F-4D97-AF65-F5344CB8AC3E}">
        <p14:creationId xmlns:p14="http://schemas.microsoft.com/office/powerpoint/2010/main" val="188672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467600" cy="634082"/>
          </a:xfrm>
        </p:spPr>
        <p:txBody>
          <a:bodyPr/>
          <a:lstStyle/>
          <a:p>
            <a:r>
              <a:rPr lang="el-GR" dirty="0" smtClean="0"/>
              <a:t>Εκπαιδευτικες </a:t>
            </a:r>
            <a:r>
              <a:rPr lang="el-GR" dirty="0" err="1" smtClean="0"/>
              <a:t>προεκτασεισ</a:t>
            </a:r>
            <a:r>
              <a:rPr lang="el-GR" dirty="0" smtClean="0"/>
              <a:t> </a:t>
            </a:r>
            <a:endParaRPr lang="el-GR" dirty="0"/>
          </a:p>
        </p:txBody>
      </p:sp>
      <p:sp>
        <p:nvSpPr>
          <p:cNvPr id="3" name="Θέση περιεχομένου 2"/>
          <p:cNvSpPr>
            <a:spLocks noGrp="1"/>
          </p:cNvSpPr>
          <p:nvPr>
            <p:ph sz="quarter" idx="1"/>
          </p:nvPr>
        </p:nvSpPr>
        <p:spPr>
          <a:xfrm>
            <a:off x="457200" y="908720"/>
            <a:ext cx="7467600" cy="5565232"/>
          </a:xfrm>
        </p:spPr>
        <p:txBody>
          <a:bodyPr>
            <a:normAutofit fontScale="92500" lnSpcReduction="10000"/>
          </a:bodyPr>
          <a:lstStyle/>
          <a:p>
            <a:pPr algn="just"/>
            <a:r>
              <a:rPr lang="el-GR" dirty="0" smtClean="0"/>
              <a:t>Η θεωρία του </a:t>
            </a:r>
            <a:r>
              <a:rPr lang="en-US" dirty="0" smtClean="0"/>
              <a:t>Piaget </a:t>
            </a:r>
            <a:r>
              <a:rPr lang="el-GR" dirty="0" smtClean="0"/>
              <a:t>έδωσε έμφαση την ιδέα της αναπτυξιακά κατάλληλης εκπαίδευσης, μίας εκπαίδευσης με περιβάλλον, αναλυτικό πρόγραμμα, υλικό</a:t>
            </a:r>
            <a:r>
              <a:rPr lang="el-GR" dirty="0"/>
              <a:t> </a:t>
            </a:r>
            <a:r>
              <a:rPr lang="el-GR" dirty="0" smtClean="0"/>
              <a:t>και κατάλληλη διδασκαλία, η οποία ανταποκρίνεται στις φυσικές και γνωστικές ικανότητες και κοινωνικές και συναισθηματικές ανάγκες των μαθητών. Επιπλέον, έχει επηρεάσει τα </a:t>
            </a:r>
            <a:r>
              <a:rPr lang="el-GR" dirty="0" err="1" smtClean="0"/>
              <a:t>νοοκατασκευαστικά</a:t>
            </a:r>
            <a:r>
              <a:rPr lang="el-GR" dirty="0" smtClean="0"/>
              <a:t> μοντέλα μάθησης, κατά τα οποία οι μαθητές ανακαλύπτουν οι ίδιοι και μετασχηματίζουν τις σύνθετες ιδέες</a:t>
            </a:r>
          </a:p>
          <a:p>
            <a:pPr algn="just"/>
            <a:endParaRPr lang="el-GR" dirty="0"/>
          </a:p>
          <a:p>
            <a:pPr algn="just"/>
            <a:endParaRPr lang="el-GR" dirty="0" smtClean="0"/>
          </a:p>
          <a:p>
            <a:pPr marL="457200" indent="-457200" algn="just">
              <a:buAutoNum type="arabicPeriod"/>
            </a:pPr>
            <a:r>
              <a:rPr lang="el-GR" dirty="0" smtClean="0"/>
              <a:t>Εστίαση στη διαδικασία της σκέψης των παιδιών κι όχι μόνο στα προϊόντα της</a:t>
            </a:r>
          </a:p>
          <a:p>
            <a:pPr marL="0" indent="0" algn="just">
              <a:buNone/>
            </a:pPr>
            <a:r>
              <a:rPr lang="el-GR" dirty="0" smtClean="0"/>
              <a:t>Οι εκπαιδευτικοί δε θα πρέπει να εστιάζουν μόνο στην ορθότητα των απαντήσεων, αλλά και να κατανοούν τις διαδικασίες με τι οποίες φτάνουν σε αυτές.</a:t>
            </a:r>
            <a:endParaRPr lang="el-GR" dirty="0"/>
          </a:p>
        </p:txBody>
      </p:sp>
      <p:cxnSp>
        <p:nvCxnSpPr>
          <p:cNvPr id="5" name="Ευθύγραμμο βέλος σύνδεσης 4"/>
          <p:cNvCxnSpPr/>
          <p:nvPr/>
        </p:nvCxnSpPr>
        <p:spPr>
          <a:xfrm>
            <a:off x="3851920" y="4005064"/>
            <a:ext cx="0" cy="36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3645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467600" cy="634082"/>
          </a:xfrm>
        </p:spPr>
        <p:txBody>
          <a:bodyPr/>
          <a:lstStyle/>
          <a:p>
            <a:r>
              <a:rPr lang="el-GR" dirty="0"/>
              <a:t>Εκπαιδευτικες </a:t>
            </a:r>
            <a:r>
              <a:rPr lang="el-GR" dirty="0" err="1"/>
              <a:t>προεκτασεισ</a:t>
            </a:r>
            <a:r>
              <a:rPr lang="el-GR" dirty="0"/>
              <a:t> </a:t>
            </a:r>
          </a:p>
        </p:txBody>
      </p:sp>
      <p:sp>
        <p:nvSpPr>
          <p:cNvPr id="3" name="Θέση περιεχομένου 2"/>
          <p:cNvSpPr>
            <a:spLocks noGrp="1"/>
          </p:cNvSpPr>
          <p:nvPr>
            <p:ph sz="quarter" idx="1"/>
          </p:nvPr>
        </p:nvSpPr>
        <p:spPr>
          <a:xfrm>
            <a:off x="457200" y="1196752"/>
            <a:ext cx="7931224" cy="5472608"/>
          </a:xfrm>
        </p:spPr>
        <p:txBody>
          <a:bodyPr>
            <a:normAutofit fontScale="70000" lnSpcReduction="20000"/>
          </a:bodyPr>
          <a:lstStyle/>
          <a:p>
            <a:pPr marL="457200" indent="-457200" algn="just">
              <a:buClr>
                <a:srgbClr val="FE8637"/>
              </a:buClr>
              <a:buFont typeface="Wingdings"/>
              <a:buAutoNum type="arabicPeriod"/>
            </a:pPr>
            <a:r>
              <a:rPr lang="el-GR" sz="2600" dirty="0">
                <a:solidFill>
                  <a:prstClr val="black"/>
                </a:solidFill>
              </a:rPr>
              <a:t>Εστίαση στη διαδικασία της σκέψης των παιδιών κι όχι μόνο στα προϊόντα </a:t>
            </a:r>
            <a:r>
              <a:rPr lang="el-GR" sz="2600" dirty="0" smtClean="0">
                <a:solidFill>
                  <a:prstClr val="black"/>
                </a:solidFill>
              </a:rPr>
              <a:t>της. Οι </a:t>
            </a:r>
            <a:r>
              <a:rPr lang="el-GR" sz="2600" dirty="0">
                <a:solidFill>
                  <a:prstClr val="black"/>
                </a:solidFill>
              </a:rPr>
              <a:t>εκπαιδευτικοί δε θα πρέπει να εστιάζουν μόνο στην ορθότητα των απαντήσεων, αλλά και να κατανοούν τις διαδικασίες με τι οποίες φτάνουν σε αυτές</a:t>
            </a:r>
            <a:r>
              <a:rPr lang="el-GR" sz="2600" dirty="0" smtClean="0">
                <a:solidFill>
                  <a:prstClr val="black"/>
                </a:solidFill>
              </a:rPr>
              <a:t>.</a:t>
            </a:r>
          </a:p>
          <a:p>
            <a:pPr marL="514350" indent="-514350" algn="just">
              <a:buClr>
                <a:srgbClr val="FE8637"/>
              </a:buClr>
              <a:buFont typeface="+mj-lt"/>
              <a:buAutoNum type="arabicPeriod"/>
            </a:pPr>
            <a:endParaRPr lang="el-GR" sz="2600" dirty="0" smtClean="0">
              <a:solidFill>
                <a:prstClr val="black"/>
              </a:solidFill>
            </a:endParaRPr>
          </a:p>
          <a:p>
            <a:pPr marL="457200" indent="-457200" algn="just">
              <a:buClr>
                <a:srgbClr val="FE8637"/>
              </a:buClr>
              <a:buFont typeface="+mj-lt"/>
              <a:buAutoNum type="arabicPeriod"/>
            </a:pPr>
            <a:r>
              <a:rPr lang="el-GR" sz="2600" dirty="0" smtClean="0"/>
              <a:t>Αναγνώριση </a:t>
            </a:r>
            <a:r>
              <a:rPr lang="el-GR" sz="2600" dirty="0"/>
              <a:t>της σημασίας της αυθόρμητης, ενεργητικής ενασχόλησης των παιδιών με τις μαθησιακές </a:t>
            </a:r>
            <a:r>
              <a:rPr lang="el-GR" sz="2600" dirty="0" smtClean="0"/>
              <a:t>δραστηριότητες. Τα παιδιά παρακινούνται να κάνουν τις δικές τους ανακαλύψεις μέσω της αλληλεπίδρασης με το περιβάλλον</a:t>
            </a:r>
          </a:p>
          <a:p>
            <a:pPr marL="514350" indent="-514350" algn="just">
              <a:buClr>
                <a:srgbClr val="FE8637"/>
              </a:buClr>
              <a:buFont typeface="+mj-lt"/>
              <a:buAutoNum type="arabicPeriod"/>
            </a:pPr>
            <a:endParaRPr lang="el-GR" sz="2600" dirty="0" smtClean="0"/>
          </a:p>
          <a:p>
            <a:pPr marL="457200" indent="-457200" algn="just">
              <a:buClr>
                <a:srgbClr val="FE8637"/>
              </a:buClr>
              <a:buFont typeface="+mj-lt"/>
              <a:buAutoNum type="arabicPeriod"/>
            </a:pPr>
            <a:r>
              <a:rPr lang="el-GR" sz="2600" dirty="0" smtClean="0"/>
              <a:t>Αποφυγή πρακτικών που στοχεύουν στο να προσομοιάσει η σκέψη των παιδιών στη σκέψη των ενηλίκων. Η πρόωση διδασκαλία ενδέχεται να είναι χειρότερη από την απουσία διδασκαλίας γιατί τα παιδιά μαθαίνουν επιφανειακά χωρίς γνωστική κατανόηση</a:t>
            </a:r>
          </a:p>
          <a:p>
            <a:pPr marL="514350" indent="-514350" algn="just">
              <a:buClr>
                <a:srgbClr val="FE8637"/>
              </a:buClr>
              <a:buFont typeface="+mj-lt"/>
              <a:buAutoNum type="arabicPeriod"/>
            </a:pPr>
            <a:endParaRPr lang="el-GR" sz="2600" dirty="0" smtClean="0"/>
          </a:p>
          <a:p>
            <a:pPr marL="457200" indent="-457200" algn="just">
              <a:buClr>
                <a:srgbClr val="FE8637"/>
              </a:buClr>
              <a:buFont typeface="+mj-lt"/>
              <a:buAutoNum type="arabicPeriod"/>
            </a:pPr>
            <a:r>
              <a:rPr lang="el-GR" sz="2600" dirty="0" smtClean="0"/>
              <a:t>Αποδοχή των </a:t>
            </a:r>
            <a:r>
              <a:rPr lang="el-GR" sz="2600" dirty="0" err="1" smtClean="0"/>
              <a:t>διατομικών</a:t>
            </a:r>
            <a:r>
              <a:rPr lang="el-GR" sz="2600" dirty="0" smtClean="0"/>
              <a:t> διαφορών ως προς την αναπτυξιακή πρόοδο. Οι εκπαιδευτικοί θα πρέπει να ετοιμάσουν διδακτικές δραστηριότητες που απευθύνονται περισσότερο σε άτομα και μικρές ομάδες παιδιών παρά στο σύνολο της τάξης.</a:t>
            </a:r>
          </a:p>
          <a:p>
            <a:pPr marL="0" indent="0">
              <a:buNone/>
            </a:pPr>
            <a:r>
              <a:rPr lang="el-GR" dirty="0" smtClean="0"/>
              <a:t> </a:t>
            </a:r>
            <a:endParaRPr lang="el-GR" dirty="0"/>
          </a:p>
        </p:txBody>
      </p:sp>
    </p:spTree>
    <p:extLst>
      <p:ext uri="{BB962C8B-B14F-4D97-AF65-F5344CB8AC3E}">
        <p14:creationId xmlns:p14="http://schemas.microsoft.com/office/powerpoint/2010/main" val="910614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Η </a:t>
            </a:r>
            <a:r>
              <a:rPr lang="el-GR" dirty="0" err="1" smtClean="0"/>
              <a:t>κοινωνικοπολιτισμικη</a:t>
            </a:r>
            <a:r>
              <a:rPr lang="el-GR" dirty="0" smtClean="0"/>
              <a:t> </a:t>
            </a:r>
            <a:r>
              <a:rPr lang="el-GR" dirty="0" err="1" smtClean="0"/>
              <a:t>θεωρια</a:t>
            </a:r>
            <a:r>
              <a:rPr lang="el-GR" dirty="0" smtClean="0"/>
              <a:t> του </a:t>
            </a:r>
            <a:r>
              <a:rPr lang="en-US" dirty="0" smtClean="0"/>
              <a:t>Vygotsky</a:t>
            </a:r>
            <a:endParaRPr lang="el-GR" dirty="0"/>
          </a:p>
        </p:txBody>
      </p:sp>
      <p:sp>
        <p:nvSpPr>
          <p:cNvPr id="3" name="Υπότιτλος 2"/>
          <p:cNvSpPr>
            <a:spLocks noGrp="1"/>
          </p:cNvSpPr>
          <p:nvPr>
            <p:ph type="subTitle" idx="1"/>
          </p:nvPr>
        </p:nvSpPr>
        <p:spPr/>
        <p:txBody>
          <a:bodyPr/>
          <a:lstStyle/>
          <a:p>
            <a:endParaRPr lang="el-GR"/>
          </a:p>
        </p:txBody>
      </p:sp>
    </p:spTree>
    <p:extLst>
      <p:ext uri="{BB962C8B-B14F-4D97-AF65-F5344CB8AC3E}">
        <p14:creationId xmlns:p14="http://schemas.microsoft.com/office/powerpoint/2010/main" val="565091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467600" cy="778098"/>
          </a:xfrm>
        </p:spPr>
        <p:txBody>
          <a:bodyPr/>
          <a:lstStyle/>
          <a:p>
            <a:r>
              <a:rPr lang="el-GR" dirty="0" err="1" smtClean="0"/>
              <a:t>Θεμελιωδεισ</a:t>
            </a:r>
            <a:r>
              <a:rPr lang="el-GR" dirty="0" smtClean="0"/>
              <a:t> </a:t>
            </a:r>
            <a:r>
              <a:rPr lang="el-GR" dirty="0" err="1" smtClean="0"/>
              <a:t>ιδεεσ</a:t>
            </a:r>
            <a:endParaRPr lang="el-GR" dirty="0"/>
          </a:p>
        </p:txBody>
      </p:sp>
      <p:sp>
        <p:nvSpPr>
          <p:cNvPr id="3" name="Θέση περιεχομένου 2"/>
          <p:cNvSpPr>
            <a:spLocks noGrp="1"/>
          </p:cNvSpPr>
          <p:nvPr>
            <p:ph sz="quarter" idx="1"/>
          </p:nvPr>
        </p:nvSpPr>
        <p:spPr>
          <a:xfrm>
            <a:off x="457200" y="1340768"/>
            <a:ext cx="7467600" cy="5133184"/>
          </a:xfrm>
        </p:spPr>
        <p:txBody>
          <a:bodyPr>
            <a:normAutofit fontScale="92500"/>
          </a:bodyPr>
          <a:lstStyle/>
          <a:p>
            <a:pPr algn="just"/>
            <a:r>
              <a:rPr lang="el-GR" dirty="0" smtClean="0"/>
              <a:t>Η νοητική ανάπτυξη μπορεί να κατανοηθεί μόνο με αναφορά στο </a:t>
            </a:r>
            <a:r>
              <a:rPr lang="el-GR" b="1" dirty="0" smtClean="0"/>
              <a:t>ιστορικό</a:t>
            </a:r>
            <a:r>
              <a:rPr lang="el-GR" dirty="0" smtClean="0"/>
              <a:t> και </a:t>
            </a:r>
            <a:r>
              <a:rPr lang="el-GR" b="1" dirty="0" smtClean="0"/>
              <a:t>πολιτισμικό</a:t>
            </a:r>
            <a:r>
              <a:rPr lang="el-GR" dirty="0" smtClean="0"/>
              <a:t> </a:t>
            </a:r>
            <a:r>
              <a:rPr lang="el-GR" b="1" dirty="0" smtClean="0"/>
              <a:t>πλαίσιο</a:t>
            </a:r>
            <a:r>
              <a:rPr lang="el-GR" dirty="0" smtClean="0"/>
              <a:t> στο οποίο ζουν τα παιδιά</a:t>
            </a:r>
          </a:p>
          <a:p>
            <a:pPr algn="just"/>
            <a:r>
              <a:rPr lang="el-GR" dirty="0" smtClean="0"/>
              <a:t>Η ανάπτυξη εξαρτάται από τα </a:t>
            </a:r>
            <a:r>
              <a:rPr lang="el-GR" b="1" dirty="0" smtClean="0"/>
              <a:t>συμβολικά συστήματα</a:t>
            </a:r>
            <a:r>
              <a:rPr lang="el-GR" dirty="0" smtClean="0"/>
              <a:t> με τα οποία μεγαλώνουν τα άτομα (τα σύμβολα που δημιουργούν οι πολιτισμοί για να βοηθούν τους ανθρώπους να σκέφτονται, να επικοινωνούν και να επιλύουν προβλήματα π.χ. γλώσσα, σύστημα γραφής, αριθμητικό σύστημα)</a:t>
            </a:r>
          </a:p>
          <a:p>
            <a:pPr algn="just">
              <a:buFont typeface="Wingdings" panose="05000000000000000000" pitchFamily="2" charset="2"/>
              <a:buChar char="Ø"/>
            </a:pPr>
            <a:r>
              <a:rPr lang="el-GR" i="1" dirty="0" smtClean="0"/>
              <a:t>Κίνδυνος υποτίμησης γνωστικής ανάπτυξης σε άλλους πολιτισμούς λόγω επικέντρωσης στα συμβολικά συστήματα του δυτικού κόσμου</a:t>
            </a:r>
          </a:p>
          <a:p>
            <a:pPr algn="just"/>
            <a:r>
              <a:rPr lang="el-GR" dirty="0" smtClean="0"/>
              <a:t>Η γνωστική ανάπτυξη συνδέεται σε μεγάλο βαθμό με τις πληροφορίες που προέρχονται από τους άλλους</a:t>
            </a:r>
            <a:endParaRPr lang="el-GR" dirty="0"/>
          </a:p>
        </p:txBody>
      </p:sp>
    </p:spTree>
    <p:extLst>
      <p:ext uri="{BB962C8B-B14F-4D97-AF65-F5344CB8AC3E}">
        <p14:creationId xmlns:p14="http://schemas.microsoft.com/office/powerpoint/2010/main" val="1329763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Πτυχεσ</a:t>
            </a:r>
            <a:r>
              <a:rPr lang="el-GR" dirty="0" smtClean="0"/>
              <a:t> της </a:t>
            </a:r>
            <a:r>
              <a:rPr lang="el-GR" dirty="0" err="1" smtClean="0"/>
              <a:t>αναπτυξησ</a:t>
            </a:r>
            <a:endParaRPr lang="el-GR" dirty="0"/>
          </a:p>
        </p:txBody>
      </p:sp>
      <p:sp>
        <p:nvSpPr>
          <p:cNvPr id="3" name="Θέση περιεχομένου 2"/>
          <p:cNvSpPr>
            <a:spLocks noGrp="1"/>
          </p:cNvSpPr>
          <p:nvPr>
            <p:ph sz="quarter" idx="1"/>
          </p:nvPr>
        </p:nvSpPr>
        <p:spPr>
          <a:xfrm>
            <a:off x="457200" y="1600200"/>
            <a:ext cx="7931224" cy="4873752"/>
          </a:xfrm>
        </p:spPr>
        <p:txBody>
          <a:bodyPr>
            <a:normAutofit/>
          </a:bodyPr>
          <a:lstStyle/>
          <a:p>
            <a:pPr algn="just"/>
            <a:r>
              <a:rPr lang="el-GR" dirty="0" smtClean="0"/>
              <a:t>Είναι σημαντικό οι εκπαιδευτικοί να γνωρίζουν πώς εξελίσσονται τα παιδιά προκειμένου να κατανοήσουν πώς μαθαίνουν και πώς θα διδάξουν</a:t>
            </a:r>
          </a:p>
          <a:p>
            <a:pPr algn="just"/>
            <a:r>
              <a:rPr lang="el-GR" dirty="0" smtClean="0"/>
              <a:t>Βασική προϋπόθεση είναι να κατανοήσουμε πώς σκέφτονται και πώς βλέπουν τον κόσμο οι μαθητές </a:t>
            </a:r>
          </a:p>
          <a:p>
            <a:pPr algn="just"/>
            <a:endParaRPr lang="el-GR" dirty="0" smtClean="0"/>
          </a:p>
          <a:p>
            <a:pPr algn="just"/>
            <a:endParaRPr lang="el-GR" dirty="0"/>
          </a:p>
          <a:p>
            <a:pPr algn="just"/>
            <a:r>
              <a:rPr lang="el-GR" dirty="0" smtClean="0"/>
              <a:t>Οι στρατηγικές αποτελεσματικής διδασκαλίας λαμβάνουν υπόψη την ηλικία και το στάδιο ανάπτυξης των μαθητών</a:t>
            </a:r>
          </a:p>
        </p:txBody>
      </p:sp>
      <p:cxnSp>
        <p:nvCxnSpPr>
          <p:cNvPr id="5" name="Ευθύγραμμο βέλος σύνδεσης 4"/>
          <p:cNvCxnSpPr/>
          <p:nvPr/>
        </p:nvCxnSpPr>
        <p:spPr>
          <a:xfrm>
            <a:off x="4572000" y="3717032"/>
            <a:ext cx="0"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02015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467600" cy="850106"/>
          </a:xfrm>
        </p:spPr>
        <p:txBody>
          <a:bodyPr/>
          <a:lstStyle/>
          <a:p>
            <a:r>
              <a:rPr lang="el-GR" dirty="0" smtClean="0"/>
              <a:t>Πως </a:t>
            </a:r>
            <a:r>
              <a:rPr lang="el-GR" dirty="0" err="1" smtClean="0"/>
              <a:t>συντελειται</a:t>
            </a:r>
            <a:r>
              <a:rPr lang="el-GR" dirty="0" smtClean="0"/>
              <a:t> η </a:t>
            </a:r>
            <a:r>
              <a:rPr lang="el-GR" dirty="0" err="1" smtClean="0"/>
              <a:t>αναπτυξη</a:t>
            </a:r>
            <a:r>
              <a:rPr lang="el-GR" dirty="0" smtClean="0"/>
              <a:t> (1)</a:t>
            </a:r>
            <a:endParaRPr lang="el-GR" dirty="0"/>
          </a:p>
        </p:txBody>
      </p:sp>
      <p:sp>
        <p:nvSpPr>
          <p:cNvPr id="3" name="Θέση περιεχομένου 2"/>
          <p:cNvSpPr>
            <a:spLocks noGrp="1"/>
          </p:cNvSpPr>
          <p:nvPr>
            <p:ph sz="quarter" idx="1"/>
          </p:nvPr>
        </p:nvSpPr>
        <p:spPr>
          <a:xfrm>
            <a:off x="457200" y="1484784"/>
            <a:ext cx="7467600" cy="4989168"/>
          </a:xfrm>
        </p:spPr>
        <p:txBody>
          <a:bodyPr/>
          <a:lstStyle/>
          <a:p>
            <a:pPr algn="just"/>
            <a:r>
              <a:rPr lang="el-GR" dirty="0" smtClean="0"/>
              <a:t>Η μάθηση προηγείται της ανάπτυξης</a:t>
            </a:r>
          </a:p>
          <a:p>
            <a:pPr algn="just"/>
            <a:r>
              <a:rPr lang="el-GR" dirty="0" smtClean="0"/>
              <a:t>Η μάθηση περιλαμβάνει την κατάκτηση συμβόλων μέσω σκόπιμης διδασκαλίας και πληροφοριών από τους άλλους. Η ανάπτυξη επέρχεται καθώς το παιδί εσωτερικεύει τα σύμβολα ώστε να μπορεί να σκέφτεται και να επιλύει προβλήματα χωρίς τη βοήθεια των άλλων (</a:t>
            </a:r>
            <a:r>
              <a:rPr lang="el-GR" b="1" dirty="0" smtClean="0"/>
              <a:t>αυτορρύθμιση</a:t>
            </a:r>
            <a:r>
              <a:rPr lang="el-GR" dirty="0" smtClean="0"/>
              <a:t>). </a:t>
            </a:r>
          </a:p>
          <a:p>
            <a:pPr algn="just"/>
            <a:r>
              <a:rPr lang="el-GR" dirty="0" smtClean="0"/>
              <a:t>Το πρώτο βήμα στην ανάπτυξη της αυτορρύθμισης συντελείται όταν το παιδί μαθαίνει ότι οι ενέργειες και οι ήχοι έχουν νόημα- εσωτερίκευση συμβολικού συστήματος (π.χ. βρέφος και άπλωμα χεριού για τη διεκδίκηση αντικειμένου) </a:t>
            </a:r>
            <a:endParaRPr lang="el-GR" dirty="0"/>
          </a:p>
        </p:txBody>
      </p:sp>
    </p:spTree>
    <p:extLst>
      <p:ext uri="{BB962C8B-B14F-4D97-AF65-F5344CB8AC3E}">
        <p14:creationId xmlns:p14="http://schemas.microsoft.com/office/powerpoint/2010/main" val="4127438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467600" cy="778098"/>
          </a:xfrm>
        </p:spPr>
        <p:txBody>
          <a:bodyPr/>
          <a:lstStyle/>
          <a:p>
            <a:r>
              <a:rPr lang="el-GR" dirty="0">
                <a:solidFill>
                  <a:srgbClr val="575F6D"/>
                </a:solidFill>
              </a:rPr>
              <a:t>Πως </a:t>
            </a:r>
            <a:r>
              <a:rPr lang="el-GR" dirty="0" err="1">
                <a:solidFill>
                  <a:srgbClr val="575F6D"/>
                </a:solidFill>
              </a:rPr>
              <a:t>συντελειται</a:t>
            </a:r>
            <a:r>
              <a:rPr lang="el-GR" dirty="0">
                <a:solidFill>
                  <a:srgbClr val="575F6D"/>
                </a:solidFill>
              </a:rPr>
              <a:t> η </a:t>
            </a:r>
            <a:r>
              <a:rPr lang="el-GR" dirty="0" err="1">
                <a:solidFill>
                  <a:srgbClr val="575F6D"/>
                </a:solidFill>
              </a:rPr>
              <a:t>αναπτυξη</a:t>
            </a:r>
            <a:r>
              <a:rPr lang="el-GR" dirty="0">
                <a:solidFill>
                  <a:srgbClr val="575F6D"/>
                </a:solidFill>
              </a:rPr>
              <a:t> </a:t>
            </a:r>
            <a:r>
              <a:rPr lang="el-GR" dirty="0" smtClean="0">
                <a:solidFill>
                  <a:srgbClr val="575F6D"/>
                </a:solidFill>
              </a:rPr>
              <a:t>(2)</a:t>
            </a:r>
            <a:endParaRPr lang="el-GR" dirty="0"/>
          </a:p>
        </p:txBody>
      </p:sp>
      <p:sp>
        <p:nvSpPr>
          <p:cNvPr id="3" name="Θέση περιεχομένου 2"/>
          <p:cNvSpPr>
            <a:spLocks noGrp="1"/>
          </p:cNvSpPr>
          <p:nvPr>
            <p:ph sz="quarter" idx="1"/>
          </p:nvPr>
        </p:nvSpPr>
        <p:spPr>
          <a:xfrm>
            <a:off x="457200" y="1268760"/>
            <a:ext cx="7787208" cy="5256584"/>
          </a:xfrm>
        </p:spPr>
        <p:txBody>
          <a:bodyPr>
            <a:normAutofit fontScale="92500" lnSpcReduction="10000"/>
          </a:bodyPr>
          <a:lstStyle/>
          <a:p>
            <a:pPr algn="just"/>
            <a:r>
              <a:rPr lang="el-GR" b="1" dirty="0" smtClean="0"/>
              <a:t>Ιδιωτικός λόγος</a:t>
            </a:r>
            <a:r>
              <a:rPr lang="el-GR" dirty="0" smtClean="0"/>
              <a:t>: τα παιδιά εσωτερικεύουν τον λόγο των άλλων και </a:t>
            </a:r>
            <a:r>
              <a:rPr lang="el-GR" dirty="0" err="1" smtClean="0"/>
              <a:t>αυτοκαθοδηγούνται</a:t>
            </a:r>
            <a:r>
              <a:rPr lang="el-GR" dirty="0" smtClean="0"/>
              <a:t> βάσει αυτού κατά την επίλυση προβλημάτων. Αυτός ο λόγος διαπιστώνεται σε μικρά παιδιά, που συχνά μονολογούν, ειδικά όταν έρχονται αντιμέτωπα με δύσκολα έργα. Αργότερα, ο ιδιωτικός λόγος γίνεται σιωπηρός. Μελέτες έχουν δείξει ότι τα παιδιά που κάνουν χρήση του ιδιωτικού λόγου μαθαίνουν καλύτερα την εκτέλεση σύνθετων έργων. </a:t>
            </a:r>
          </a:p>
          <a:p>
            <a:pPr marL="0" indent="0" algn="just">
              <a:buNone/>
            </a:pPr>
            <a:endParaRPr lang="el-GR" dirty="0" smtClean="0"/>
          </a:p>
          <a:p>
            <a:pPr lvl="0" algn="just">
              <a:spcBef>
                <a:spcPct val="20000"/>
              </a:spcBef>
              <a:buClr>
                <a:srgbClr val="D16349"/>
              </a:buClr>
              <a:buSzPct val="85000"/>
              <a:buFont typeface="Wingdings 2"/>
              <a:buChar char=""/>
            </a:pPr>
            <a:r>
              <a:rPr lang="el-GR" dirty="0"/>
              <a:t>Η </a:t>
            </a:r>
            <a:r>
              <a:rPr lang="el-GR" b="1" dirty="0"/>
              <a:t>ζώνη επικείμενης ανάπτυξης </a:t>
            </a:r>
            <a:r>
              <a:rPr lang="el-GR" dirty="0"/>
              <a:t>αναφέρεται στο εύρος των δραστηριοτήτων που το παιδί από μόνο του δε μπορεί να διαχειριστεί, αλλά μπορεί να φέρει εις πέρας με τη βοήθεια ενός ή περισσότερων έμπειρων ενηλίκων (π.χ. δάσκαλος</a:t>
            </a:r>
            <a:r>
              <a:rPr lang="el-GR" dirty="0" smtClean="0"/>
              <a:t>). Καθώς </a:t>
            </a:r>
            <a:r>
              <a:rPr lang="el-GR" dirty="0"/>
              <a:t>το παιδί αρχίζει να αποκτά νοητικές στρατηγικές, ο ενήλικος περιορίζει τη δική του </a:t>
            </a:r>
            <a:r>
              <a:rPr lang="el-GR" dirty="0" smtClean="0"/>
              <a:t>συμβολή.</a:t>
            </a:r>
            <a:endParaRPr lang="el-GR" dirty="0"/>
          </a:p>
          <a:p>
            <a:pPr algn="just"/>
            <a:endParaRPr lang="el-GR" dirty="0"/>
          </a:p>
        </p:txBody>
      </p:sp>
    </p:spTree>
    <p:extLst>
      <p:ext uri="{BB962C8B-B14F-4D97-AF65-F5344CB8AC3E}">
        <p14:creationId xmlns:p14="http://schemas.microsoft.com/office/powerpoint/2010/main" val="2802818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467600" cy="706090"/>
          </a:xfrm>
        </p:spPr>
        <p:txBody>
          <a:bodyPr/>
          <a:lstStyle/>
          <a:p>
            <a:r>
              <a:rPr lang="el-GR" dirty="0">
                <a:solidFill>
                  <a:srgbClr val="575F6D"/>
                </a:solidFill>
              </a:rPr>
              <a:t>Πως </a:t>
            </a:r>
            <a:r>
              <a:rPr lang="el-GR" dirty="0" err="1">
                <a:solidFill>
                  <a:srgbClr val="575F6D"/>
                </a:solidFill>
              </a:rPr>
              <a:t>συντελειται</a:t>
            </a:r>
            <a:r>
              <a:rPr lang="el-GR" dirty="0">
                <a:solidFill>
                  <a:srgbClr val="575F6D"/>
                </a:solidFill>
              </a:rPr>
              <a:t> η </a:t>
            </a:r>
            <a:r>
              <a:rPr lang="el-GR" dirty="0" err="1">
                <a:solidFill>
                  <a:srgbClr val="575F6D"/>
                </a:solidFill>
              </a:rPr>
              <a:t>αναπτυξη</a:t>
            </a:r>
            <a:r>
              <a:rPr lang="el-GR" dirty="0">
                <a:solidFill>
                  <a:srgbClr val="575F6D"/>
                </a:solidFill>
              </a:rPr>
              <a:t> </a:t>
            </a:r>
            <a:r>
              <a:rPr lang="el-GR" dirty="0" smtClean="0">
                <a:solidFill>
                  <a:srgbClr val="575F6D"/>
                </a:solidFill>
              </a:rPr>
              <a:t>(3)</a:t>
            </a:r>
            <a:endParaRPr lang="el-GR" dirty="0"/>
          </a:p>
        </p:txBody>
      </p:sp>
      <p:sp>
        <p:nvSpPr>
          <p:cNvPr id="3" name="Θέση περιεχομένου 2"/>
          <p:cNvSpPr>
            <a:spLocks noGrp="1"/>
          </p:cNvSpPr>
          <p:nvPr>
            <p:ph sz="quarter" idx="1"/>
          </p:nvPr>
        </p:nvSpPr>
        <p:spPr>
          <a:xfrm>
            <a:off x="457200" y="1124744"/>
            <a:ext cx="7467600" cy="5349208"/>
          </a:xfrm>
        </p:spPr>
        <p:txBody>
          <a:bodyPr>
            <a:normAutofit fontScale="92500" lnSpcReduction="20000"/>
          </a:bodyPr>
          <a:lstStyle/>
          <a:p>
            <a:pPr algn="just"/>
            <a:r>
              <a:rPr lang="el-GR" dirty="0" smtClean="0"/>
              <a:t>Οι σύνθετες δεξιότητες, όπως ο συλλογισμός και η επίλυση προβλημάτων, αναπτύσσονται με τη </a:t>
            </a:r>
            <a:r>
              <a:rPr lang="el-GR" b="1" dirty="0" smtClean="0"/>
              <a:t>μεσολάβηση</a:t>
            </a:r>
            <a:r>
              <a:rPr lang="el-GR" dirty="0" smtClean="0"/>
              <a:t> των ενηλίκων και συνομηλίκων υψηλότερης επίδοσης. </a:t>
            </a:r>
            <a:r>
              <a:rPr lang="el-GR" dirty="0"/>
              <a:t>Α</a:t>
            </a:r>
            <a:r>
              <a:rPr lang="el-GR" dirty="0" smtClean="0"/>
              <a:t>υτή η αλληλεπίδραση προσθέτει κάτι στην «</a:t>
            </a:r>
            <a:r>
              <a:rPr lang="el-GR" i="1" dirty="0" smtClean="0"/>
              <a:t>πολιτισμική εργαλειοθήκη</a:t>
            </a:r>
            <a:r>
              <a:rPr lang="el-GR" dirty="0" smtClean="0"/>
              <a:t>» του ατόμου που μαθαίνει. Κάθε πολιτισμός εξοπλίζει τα μέλη του με μία τέτοια εργαλειοθήκη μέσω μίας διαδικασίας μεσολάβησης, κατά την οποία μεταδίδονται γνώσεις, δεξιότητες και πείρα από τους μεγαλύτερους στους νεότερους. </a:t>
            </a:r>
          </a:p>
          <a:p>
            <a:pPr marL="0" indent="0" algn="just">
              <a:buNone/>
            </a:pPr>
            <a:endParaRPr lang="el-GR" dirty="0" smtClean="0"/>
          </a:p>
          <a:p>
            <a:pPr algn="just"/>
            <a:r>
              <a:rPr lang="el-GR" b="1" dirty="0" smtClean="0"/>
              <a:t>Φθίνουσα υποστήριξη της μάθησης/ σκαλωσιά</a:t>
            </a:r>
            <a:r>
              <a:rPr lang="el-GR" dirty="0" smtClean="0"/>
              <a:t>: η βοήθεια που παρέχεται από πιο ικανούς συνομηλίκους ή ενηλίκους, η οποία αρχικά συναντάται ως άφθονη μορφή στήριξης και βαθμιαία μειώνεται με σκοπό να μεταβιβαστεί η ευθύνη στο παιδί μόλις αυτό καταστεί ικανό. </a:t>
            </a:r>
            <a:endParaRPr lang="el-GR" dirty="0"/>
          </a:p>
        </p:txBody>
      </p:sp>
    </p:spTree>
    <p:extLst>
      <p:ext uri="{BB962C8B-B14F-4D97-AF65-F5344CB8AC3E}">
        <p14:creationId xmlns:p14="http://schemas.microsoft.com/office/powerpoint/2010/main" val="321901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467600" cy="706090"/>
          </a:xfrm>
        </p:spPr>
        <p:txBody>
          <a:bodyPr/>
          <a:lstStyle/>
          <a:p>
            <a:r>
              <a:rPr lang="el-GR" dirty="0" err="1" smtClean="0"/>
              <a:t>Εφαρμογεσ</a:t>
            </a:r>
            <a:r>
              <a:rPr lang="el-GR" dirty="0" smtClean="0"/>
              <a:t> της </a:t>
            </a:r>
            <a:r>
              <a:rPr lang="el-GR" dirty="0" err="1" smtClean="0"/>
              <a:t>θεωριασ</a:t>
            </a:r>
            <a:r>
              <a:rPr lang="el-GR" dirty="0" smtClean="0"/>
              <a:t> στην </a:t>
            </a:r>
            <a:r>
              <a:rPr lang="el-GR" dirty="0" err="1" smtClean="0"/>
              <a:t>ταξη</a:t>
            </a:r>
            <a:endParaRPr lang="el-GR" dirty="0"/>
          </a:p>
        </p:txBody>
      </p:sp>
      <p:sp>
        <p:nvSpPr>
          <p:cNvPr id="3" name="Θέση περιεχομένου 2"/>
          <p:cNvSpPr>
            <a:spLocks noGrp="1"/>
          </p:cNvSpPr>
          <p:nvPr>
            <p:ph sz="quarter" idx="1"/>
          </p:nvPr>
        </p:nvSpPr>
        <p:spPr>
          <a:xfrm>
            <a:off x="457200" y="1196752"/>
            <a:ext cx="7859216" cy="5277200"/>
          </a:xfrm>
        </p:spPr>
        <p:txBody>
          <a:bodyPr>
            <a:normAutofit fontScale="92500" lnSpcReduction="10000"/>
          </a:bodyPr>
          <a:lstStyle/>
          <a:p>
            <a:pPr algn="just"/>
            <a:r>
              <a:rPr lang="el-GR" dirty="0" smtClean="0"/>
              <a:t>Η έννοια της ζώνης εγγύτερης ανάπτυξης υποδηλώνει ότι τα παιδιά μπορούν να μάθουν μόνο ύλη και έργα που εμπίπτουν σε αυτήν. Ο εκπαιδευτικός σχεδιάζει τη διδασκαλία του ώστε οι μαθητές να εξασκούνται στο πλαίσιο της </a:t>
            </a:r>
            <a:r>
              <a:rPr lang="el-GR" dirty="0">
                <a:solidFill>
                  <a:prstClr val="black"/>
                </a:solidFill>
              </a:rPr>
              <a:t>ζώνης εγγύτερης </a:t>
            </a:r>
            <a:r>
              <a:rPr lang="el-GR" dirty="0" smtClean="0">
                <a:solidFill>
                  <a:prstClr val="black"/>
                </a:solidFill>
              </a:rPr>
              <a:t>ανάπτυξης (π.χ. η υπερβολικά εύκολη ή δύσκολη ύλη μαθήματος δεν προσφέρει μαθησιακά αποτελέσματα)</a:t>
            </a:r>
          </a:p>
          <a:p>
            <a:pPr algn="just"/>
            <a:r>
              <a:rPr lang="el-GR" dirty="0" smtClean="0">
                <a:solidFill>
                  <a:prstClr val="black"/>
                </a:solidFill>
              </a:rPr>
              <a:t>Η διδασκαλία θα πρέπει να δίνει βαρύτητα στη σκαλωσιά, κατά την οποία οι μαθητές αναλαμβάνουν όλο και μεγαλύτερη ευθύνη για τη μάθησή τους (π.χ. δεν απλοποιείται το έργο από τον δάσκαλο, αλλά ο ρόλος του μαθητή μέσω της βαθμιαίας μειωμένης παρέμβασης του δασκάλου)</a:t>
            </a:r>
          </a:p>
          <a:p>
            <a:pPr algn="just"/>
            <a:r>
              <a:rPr lang="el-GR" dirty="0" smtClean="0">
                <a:solidFill>
                  <a:prstClr val="black"/>
                </a:solidFill>
              </a:rPr>
              <a:t>Οι ομάδες συνεργατικής μάθησης, που αποτελούνται από μαθητές διαφορετικών επιπέδων ικανότητας προάγει τη μάθηση μέσω της αλληλεπίδρασης και αλληλοβοήθειας </a:t>
            </a:r>
          </a:p>
          <a:p>
            <a:pPr algn="just"/>
            <a:endParaRPr lang="el-GR" dirty="0"/>
          </a:p>
        </p:txBody>
      </p:sp>
    </p:spTree>
    <p:extLst>
      <p:ext uri="{BB962C8B-B14F-4D97-AF65-F5344CB8AC3E}">
        <p14:creationId xmlns:p14="http://schemas.microsoft.com/office/powerpoint/2010/main" val="2691564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sz="quarter" idx="1"/>
          </p:nvPr>
        </p:nvSpPr>
        <p:spPr/>
        <p:txBody>
          <a:bodyPr/>
          <a:lstStyle/>
          <a:p>
            <a:pPr marL="0" indent="0">
              <a:buNone/>
            </a:pPr>
            <a:r>
              <a:rPr lang="en-US" dirty="0">
                <a:hlinkClick r:id="rId2"/>
              </a:rPr>
              <a:t>https://</a:t>
            </a:r>
            <a:r>
              <a:rPr lang="en-US" dirty="0" smtClean="0">
                <a:hlinkClick r:id="rId2"/>
              </a:rPr>
              <a:t>www.youtube.com/watch?v=InzmZtHuZPY</a:t>
            </a:r>
            <a:endParaRPr lang="el-GR" dirty="0" smtClean="0"/>
          </a:p>
          <a:p>
            <a:pPr marL="0" indent="0">
              <a:buNone/>
            </a:pPr>
            <a:endParaRPr lang="el-GR" dirty="0" smtClean="0"/>
          </a:p>
          <a:p>
            <a:pPr marL="0" indent="0">
              <a:buNone/>
            </a:pPr>
            <a:r>
              <a:rPr lang="en-US" dirty="0">
                <a:hlinkClick r:id="rId3"/>
              </a:rPr>
              <a:t>https://www.youtube.com/watch?v=mo3NmUI_Bu4&amp;ab_channel=%</a:t>
            </a:r>
            <a:r>
              <a:rPr lang="en-US" dirty="0" smtClean="0">
                <a:hlinkClick r:id="rId3"/>
              </a:rPr>
              <a:t>CE%A0%CE%AD%CF%84%CF%81%CE%BF%CF%82%CE%91%CE%BD%CE%B4%CF%81%CE%B9%CF%8E%CF%84%CE%B7%CF%82</a:t>
            </a:r>
            <a:r>
              <a:rPr lang="el-GR" dirty="0" smtClean="0"/>
              <a:t> </a:t>
            </a:r>
          </a:p>
          <a:p>
            <a:pPr marL="0" indent="0">
              <a:buNone/>
            </a:pPr>
            <a:endParaRPr lang="el-GR" dirty="0" smtClean="0"/>
          </a:p>
          <a:p>
            <a:pPr marL="0" indent="0">
              <a:buNone/>
            </a:pPr>
            <a:r>
              <a:rPr lang="en-US" dirty="0">
                <a:hlinkClick r:id="rId4"/>
              </a:rPr>
              <a:t>https://</a:t>
            </a:r>
            <a:r>
              <a:rPr lang="en-US" dirty="0" smtClean="0">
                <a:hlinkClick r:id="rId4"/>
              </a:rPr>
              <a:t>www.youtube.com/watch?v=8I2hrSRbmHE</a:t>
            </a:r>
            <a:r>
              <a:rPr lang="el-GR" dirty="0" smtClean="0"/>
              <a:t> </a:t>
            </a:r>
            <a:endParaRPr lang="el-GR" dirty="0"/>
          </a:p>
        </p:txBody>
      </p:sp>
    </p:spTree>
    <p:extLst>
      <p:ext uri="{BB962C8B-B14F-4D97-AF65-F5344CB8AC3E}">
        <p14:creationId xmlns:p14="http://schemas.microsoft.com/office/powerpoint/2010/main" val="521151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Η </a:t>
            </a:r>
            <a:r>
              <a:rPr lang="el-GR" dirty="0" err="1" smtClean="0"/>
              <a:t>θεωρια</a:t>
            </a:r>
            <a:r>
              <a:rPr lang="el-GR" dirty="0" smtClean="0"/>
              <a:t> των </a:t>
            </a:r>
            <a:r>
              <a:rPr lang="el-GR" dirty="0" err="1" smtClean="0"/>
              <a:t>οικολογικων</a:t>
            </a:r>
            <a:r>
              <a:rPr lang="el-GR" dirty="0" smtClean="0"/>
              <a:t> </a:t>
            </a:r>
            <a:r>
              <a:rPr lang="el-GR" dirty="0" err="1" smtClean="0"/>
              <a:t>συστηματων</a:t>
            </a:r>
            <a:r>
              <a:rPr lang="el-GR" dirty="0" smtClean="0"/>
              <a:t> του </a:t>
            </a:r>
            <a:r>
              <a:rPr lang="en-US" dirty="0" err="1" smtClean="0"/>
              <a:t>urie</a:t>
            </a:r>
            <a:r>
              <a:rPr lang="en-US" dirty="0" smtClean="0"/>
              <a:t> </a:t>
            </a:r>
            <a:r>
              <a:rPr lang="en-US" dirty="0" err="1" smtClean="0"/>
              <a:t>bronfenbrenner</a:t>
            </a:r>
            <a:endParaRPr lang="el-GR" dirty="0"/>
          </a:p>
        </p:txBody>
      </p:sp>
      <p:sp>
        <p:nvSpPr>
          <p:cNvPr id="3" name="Υπότιτλος 2"/>
          <p:cNvSpPr>
            <a:spLocks noGrp="1"/>
          </p:cNvSpPr>
          <p:nvPr>
            <p:ph type="subTitle" idx="1"/>
          </p:nvPr>
        </p:nvSpPr>
        <p:spPr/>
        <p:txBody>
          <a:bodyPr/>
          <a:lstStyle/>
          <a:p>
            <a:endParaRPr lang="el-GR"/>
          </a:p>
        </p:txBody>
      </p:sp>
    </p:spTree>
    <p:extLst>
      <p:ext uri="{BB962C8B-B14F-4D97-AF65-F5344CB8AC3E}">
        <p14:creationId xmlns:p14="http://schemas.microsoft.com/office/powerpoint/2010/main" val="19990132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Η </a:t>
            </a:r>
            <a:r>
              <a:rPr lang="el-GR" dirty="0" err="1"/>
              <a:t>θεωρια</a:t>
            </a:r>
            <a:r>
              <a:rPr lang="el-GR" dirty="0"/>
              <a:t> των </a:t>
            </a:r>
            <a:r>
              <a:rPr lang="el-GR" dirty="0" err="1"/>
              <a:t>οικολογικων</a:t>
            </a:r>
            <a:r>
              <a:rPr lang="el-GR" dirty="0"/>
              <a:t> </a:t>
            </a:r>
            <a:r>
              <a:rPr lang="el-GR" dirty="0" err="1"/>
              <a:t>συστηματων</a:t>
            </a:r>
            <a:endParaRPr lang="el-GR" dirty="0"/>
          </a:p>
        </p:txBody>
      </p:sp>
      <p:sp>
        <p:nvSpPr>
          <p:cNvPr id="3" name="Θέση περιεχομένου 2"/>
          <p:cNvSpPr>
            <a:spLocks noGrp="1"/>
          </p:cNvSpPr>
          <p:nvPr>
            <p:ph sz="quarter" idx="1"/>
          </p:nvPr>
        </p:nvSpPr>
        <p:spPr/>
        <p:txBody>
          <a:bodyPr>
            <a:normAutofit fontScale="85000" lnSpcReduction="20000"/>
          </a:bodyPr>
          <a:lstStyle/>
          <a:p>
            <a:pPr lvl="0" algn="just">
              <a:spcBef>
                <a:spcPct val="20000"/>
              </a:spcBef>
              <a:buClr>
                <a:srgbClr val="D16349"/>
              </a:buClr>
              <a:buSzPct val="85000"/>
              <a:buFont typeface="Wingdings 2"/>
              <a:buChar char=""/>
            </a:pPr>
            <a:r>
              <a:rPr lang="el-GR" dirty="0"/>
              <a:t>Βιοοικολογικό μοντέλο: ο συνδυασμός των βιολογικών προδιαθέσεων του παιδιού με τις δυνάμεις του περιβάλλοντος διαμορφώνουν την ανάπτυξη. Το μοντέλο επικεντρώνεται από τις κοινωνικές και θεσμικές επιρροές στην ανάπτυξη του παιδιού έως τις ευρύτερες κοινωνικές και πολιτικές επιρροές.</a:t>
            </a:r>
          </a:p>
          <a:p>
            <a:pPr marL="0" lvl="0" indent="0" algn="just">
              <a:spcBef>
                <a:spcPct val="20000"/>
              </a:spcBef>
              <a:buClr>
                <a:srgbClr val="D16349"/>
              </a:buClr>
              <a:buSzPct val="85000"/>
              <a:buNone/>
            </a:pPr>
            <a:endParaRPr lang="el-GR" dirty="0"/>
          </a:p>
          <a:p>
            <a:pPr lvl="0" algn="just">
              <a:spcBef>
                <a:spcPct val="20000"/>
              </a:spcBef>
              <a:buClr>
                <a:srgbClr val="D16349"/>
              </a:buClr>
              <a:buSzPct val="85000"/>
              <a:buFont typeface="Wingdings 2"/>
              <a:buChar char=""/>
            </a:pPr>
            <a:r>
              <a:rPr lang="el-GR" dirty="0"/>
              <a:t>Το παιδί αναπτύσσεται μέσα σε ένα πολύπλοκο σύστημα σχέσεων επηρεαζόμενο από πολλαπλά επίπεδα του περιβάλλοντος γύρω του</a:t>
            </a:r>
          </a:p>
          <a:p>
            <a:pPr marL="0" lvl="0" indent="0" algn="just">
              <a:spcBef>
                <a:spcPct val="20000"/>
              </a:spcBef>
              <a:buClr>
                <a:srgbClr val="D16349"/>
              </a:buClr>
              <a:buSzPct val="85000"/>
              <a:buNone/>
            </a:pPr>
            <a:endParaRPr lang="el-GR" dirty="0"/>
          </a:p>
          <a:p>
            <a:pPr lvl="0" algn="just">
              <a:lnSpc>
                <a:spcPct val="107000"/>
              </a:lnSpc>
              <a:spcBef>
                <a:spcPct val="20000"/>
              </a:spcBef>
              <a:spcAft>
                <a:spcPts val="800"/>
              </a:spcAft>
              <a:buClr>
                <a:srgbClr val="D16349"/>
              </a:buClr>
              <a:buSzPct val="85000"/>
              <a:buFont typeface="Wingdings 2"/>
              <a:buChar char=""/>
            </a:pPr>
            <a:r>
              <a:rPr lang="el-GR" dirty="0"/>
              <a:t>Το περιβάλλον αποτελεί μία σειρά αλληλοσχετιζόμενων ένθετων δομών, οι οποίες σχηματίζουν ένα πολύπλοκο σύστημα. Κάθε επίπεδο συνδυάζεται με τα άλλα για να επηρεάσει την ανάπτυξη (π.χ. παιδί- σχολείο/ μικροσύστημα + πατέρας- δουλειά/ </a:t>
            </a:r>
            <a:r>
              <a:rPr lang="el-GR" dirty="0" err="1"/>
              <a:t>εξωσύστημα</a:t>
            </a:r>
            <a:r>
              <a:rPr lang="el-GR" dirty="0"/>
              <a:t>) </a:t>
            </a:r>
          </a:p>
          <a:p>
            <a:endParaRPr lang="el-GR" dirty="0"/>
          </a:p>
        </p:txBody>
      </p:sp>
    </p:spTree>
    <p:extLst>
      <p:ext uri="{BB962C8B-B14F-4D97-AF65-F5344CB8AC3E}">
        <p14:creationId xmlns:p14="http://schemas.microsoft.com/office/powerpoint/2010/main" val="2853150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467600" cy="418058"/>
          </a:xfrm>
        </p:spPr>
        <p:txBody>
          <a:bodyPr>
            <a:normAutofit fontScale="90000"/>
          </a:bodyPr>
          <a:lstStyle/>
          <a:p>
            <a:endParaRPr lang="el-GR" dirty="0"/>
          </a:p>
        </p:txBody>
      </p:sp>
      <p:sp>
        <p:nvSpPr>
          <p:cNvPr id="3" name="Θέση περιεχομένου 2"/>
          <p:cNvSpPr>
            <a:spLocks noGrp="1"/>
          </p:cNvSpPr>
          <p:nvPr>
            <p:ph sz="quarter" idx="1"/>
          </p:nvPr>
        </p:nvSpPr>
        <p:spPr>
          <a:xfrm>
            <a:off x="457200" y="836712"/>
            <a:ext cx="7467600" cy="5637240"/>
          </a:xfrm>
        </p:spPr>
        <p:txBody>
          <a:bodyPr/>
          <a:lstStyle/>
          <a:p>
            <a:endParaRPr lang="el-GR" dirty="0"/>
          </a:p>
        </p:txBody>
      </p:sp>
      <p:pic>
        <p:nvPicPr>
          <p:cNvPr id="4" name="Εικόνα 3"/>
          <p:cNvPicPr>
            <a:picLocks noChangeAspect="1"/>
          </p:cNvPicPr>
          <p:nvPr/>
        </p:nvPicPr>
        <p:blipFill>
          <a:blip r:embed="rId2"/>
          <a:stretch>
            <a:fillRect/>
          </a:stretch>
        </p:blipFill>
        <p:spPr>
          <a:xfrm>
            <a:off x="683568" y="836712"/>
            <a:ext cx="7344816" cy="6021288"/>
          </a:xfrm>
          <a:prstGeom prst="rect">
            <a:avLst/>
          </a:prstGeom>
        </p:spPr>
      </p:pic>
    </p:spTree>
    <p:extLst>
      <p:ext uri="{BB962C8B-B14F-4D97-AF65-F5344CB8AC3E}">
        <p14:creationId xmlns:p14="http://schemas.microsoft.com/office/powerpoint/2010/main" val="950157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467600" cy="994122"/>
          </a:xfrm>
        </p:spPr>
        <p:txBody>
          <a:bodyPr>
            <a:normAutofit/>
          </a:bodyPr>
          <a:lstStyle/>
          <a:p>
            <a:r>
              <a:rPr lang="el-GR" dirty="0"/>
              <a:t>Επιπεδα </a:t>
            </a:r>
            <a:r>
              <a:rPr lang="el-GR" dirty="0" err="1"/>
              <a:t>περιβαλλοντοσ</a:t>
            </a:r>
            <a:r>
              <a:rPr lang="el-GR" dirty="0"/>
              <a:t> (1)</a:t>
            </a:r>
          </a:p>
        </p:txBody>
      </p:sp>
      <p:sp>
        <p:nvSpPr>
          <p:cNvPr id="3" name="Θέση περιεχομένου 2"/>
          <p:cNvSpPr>
            <a:spLocks noGrp="1"/>
          </p:cNvSpPr>
          <p:nvPr>
            <p:ph sz="quarter" idx="1"/>
          </p:nvPr>
        </p:nvSpPr>
        <p:spPr/>
        <p:txBody>
          <a:bodyPr>
            <a:normAutofit fontScale="92500" lnSpcReduction="10000"/>
          </a:bodyPr>
          <a:lstStyle/>
          <a:p>
            <a:pPr lvl="0" algn="just">
              <a:lnSpc>
                <a:spcPct val="107000"/>
              </a:lnSpc>
              <a:spcBef>
                <a:spcPct val="20000"/>
              </a:spcBef>
              <a:spcAft>
                <a:spcPts val="800"/>
              </a:spcAft>
              <a:buClr>
                <a:srgbClr val="D16349"/>
              </a:buClr>
              <a:buSzPct val="85000"/>
              <a:buFont typeface="Wingdings 2"/>
              <a:buChar char=""/>
            </a:pPr>
            <a:r>
              <a:rPr lang="el-GR" dirty="0"/>
              <a:t>Μικροσύστημα:</a:t>
            </a:r>
          </a:p>
          <a:p>
            <a:pPr lvl="0" algn="just">
              <a:lnSpc>
                <a:spcPct val="107000"/>
              </a:lnSpc>
              <a:spcBef>
                <a:spcPct val="20000"/>
              </a:spcBef>
              <a:spcAft>
                <a:spcPts val="800"/>
              </a:spcAft>
              <a:buClr>
                <a:srgbClr val="D16349"/>
              </a:buClr>
              <a:buSzPct val="85000"/>
              <a:buFont typeface="Courier New" panose="02070309020205020404" pitchFamily="49" charset="0"/>
              <a:buChar char="o"/>
            </a:pPr>
            <a:r>
              <a:rPr lang="el-GR" dirty="0"/>
              <a:t>Περιλαμβάνει τις δραστηριότητες και τα σχήματα αλληλεπίδρασης στο άμεσο περιβάλλον του παιδιού</a:t>
            </a:r>
          </a:p>
          <a:p>
            <a:pPr lvl="0" algn="just">
              <a:lnSpc>
                <a:spcPct val="107000"/>
              </a:lnSpc>
              <a:spcBef>
                <a:spcPct val="20000"/>
              </a:spcBef>
              <a:spcAft>
                <a:spcPts val="800"/>
              </a:spcAft>
              <a:buClr>
                <a:srgbClr val="D16349"/>
              </a:buClr>
              <a:buSzPct val="85000"/>
              <a:buFont typeface="Courier New" panose="02070309020205020404" pitchFamily="49" charset="0"/>
              <a:buChar char="o"/>
            </a:pPr>
            <a:r>
              <a:rPr lang="el-GR" dirty="0"/>
              <a:t>Οι σχέσεις είναι αμφίδρομες (παιδί       γονείς)</a:t>
            </a:r>
          </a:p>
          <a:p>
            <a:pPr lvl="0" algn="just">
              <a:lnSpc>
                <a:spcPct val="107000"/>
              </a:lnSpc>
              <a:spcBef>
                <a:spcPct val="20000"/>
              </a:spcBef>
              <a:spcAft>
                <a:spcPts val="800"/>
              </a:spcAft>
              <a:buClr>
                <a:srgbClr val="D16349"/>
              </a:buClr>
              <a:buSzPct val="85000"/>
              <a:buFont typeface="Courier New" panose="02070309020205020404" pitchFamily="49" charset="0"/>
              <a:buChar char="o"/>
            </a:pPr>
            <a:r>
              <a:rPr lang="el-GR" dirty="0"/>
              <a:t>Οι σχέσεις των τρίτων επηρεάζουν τη σχέση με το άτομο (σχέσεις γονέων- παιδί)</a:t>
            </a:r>
          </a:p>
          <a:p>
            <a:pPr lvl="0" algn="just">
              <a:lnSpc>
                <a:spcPct val="107000"/>
              </a:lnSpc>
              <a:spcBef>
                <a:spcPct val="20000"/>
              </a:spcBef>
              <a:spcAft>
                <a:spcPts val="800"/>
              </a:spcAft>
              <a:buClr>
                <a:srgbClr val="D16349"/>
              </a:buClr>
              <a:buSzPct val="85000"/>
              <a:buFont typeface="Wingdings 2"/>
              <a:buChar char=""/>
            </a:pPr>
            <a:r>
              <a:rPr lang="el-GR" dirty="0" err="1"/>
              <a:t>Μεσοσύστημα</a:t>
            </a:r>
            <a:r>
              <a:rPr lang="el-GR" dirty="0"/>
              <a:t>:</a:t>
            </a:r>
          </a:p>
          <a:p>
            <a:pPr lvl="0" algn="just">
              <a:lnSpc>
                <a:spcPct val="107000"/>
              </a:lnSpc>
              <a:spcBef>
                <a:spcPct val="20000"/>
              </a:spcBef>
              <a:spcAft>
                <a:spcPts val="800"/>
              </a:spcAft>
              <a:buClr>
                <a:srgbClr val="D16349"/>
              </a:buClr>
              <a:buSzPct val="85000"/>
              <a:buFont typeface="Courier New" panose="02070309020205020404" pitchFamily="49" charset="0"/>
              <a:buChar char="o"/>
            </a:pPr>
            <a:r>
              <a:rPr lang="el-GR" dirty="0"/>
              <a:t>Περιλαμβάνει τις συνδέσεις ανάμεσα στα μικροσυστήματα (σπίτι, σχολείο, γειτονιά). </a:t>
            </a:r>
          </a:p>
          <a:p>
            <a:pPr lvl="0" algn="just">
              <a:lnSpc>
                <a:spcPct val="107000"/>
              </a:lnSpc>
              <a:spcBef>
                <a:spcPct val="20000"/>
              </a:spcBef>
              <a:spcAft>
                <a:spcPts val="800"/>
              </a:spcAft>
              <a:buClr>
                <a:srgbClr val="D16349"/>
              </a:buClr>
              <a:buSzPct val="85000"/>
              <a:buFont typeface="Courier New" panose="02070309020205020404" pitchFamily="49" charset="0"/>
              <a:buChar char="o"/>
            </a:pPr>
            <a:r>
              <a:rPr lang="el-GR" dirty="0"/>
              <a:t>Η συνεργασία ανάμεσα στα μικροσυστήματα προάγει την ανάπτυξη.</a:t>
            </a:r>
          </a:p>
          <a:p>
            <a:endParaRPr lang="el-GR" dirty="0"/>
          </a:p>
        </p:txBody>
      </p:sp>
      <p:cxnSp>
        <p:nvCxnSpPr>
          <p:cNvPr id="5" name="Ευθύγραμμο βέλος σύνδεσης 4"/>
          <p:cNvCxnSpPr/>
          <p:nvPr/>
        </p:nvCxnSpPr>
        <p:spPr>
          <a:xfrm>
            <a:off x="5292080" y="3140968"/>
            <a:ext cx="2160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681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467600" cy="922114"/>
          </a:xfrm>
        </p:spPr>
        <p:txBody>
          <a:bodyPr>
            <a:normAutofit/>
          </a:bodyPr>
          <a:lstStyle/>
          <a:p>
            <a:r>
              <a:rPr lang="el-GR" dirty="0"/>
              <a:t>Επιπεδα </a:t>
            </a:r>
            <a:r>
              <a:rPr lang="el-GR" dirty="0" err="1"/>
              <a:t>περιβαλλοντοσ</a:t>
            </a:r>
            <a:r>
              <a:rPr lang="el-GR" dirty="0"/>
              <a:t> (2)</a:t>
            </a:r>
          </a:p>
        </p:txBody>
      </p:sp>
      <p:sp>
        <p:nvSpPr>
          <p:cNvPr id="3" name="Θέση περιεχομένου 2"/>
          <p:cNvSpPr>
            <a:spLocks noGrp="1"/>
          </p:cNvSpPr>
          <p:nvPr>
            <p:ph sz="quarter" idx="1"/>
          </p:nvPr>
        </p:nvSpPr>
        <p:spPr>
          <a:xfrm>
            <a:off x="457200" y="1484784"/>
            <a:ext cx="7467600" cy="4989168"/>
          </a:xfrm>
        </p:spPr>
        <p:txBody>
          <a:bodyPr>
            <a:normAutofit/>
          </a:bodyPr>
          <a:lstStyle/>
          <a:p>
            <a:pPr lvl="0">
              <a:lnSpc>
                <a:spcPct val="107000"/>
              </a:lnSpc>
              <a:spcBef>
                <a:spcPct val="20000"/>
              </a:spcBef>
              <a:spcAft>
                <a:spcPts val="800"/>
              </a:spcAft>
              <a:buClr>
                <a:srgbClr val="D16349"/>
              </a:buClr>
              <a:buSzPct val="85000"/>
              <a:buFont typeface="Wingdings 2"/>
              <a:buChar char=""/>
            </a:pPr>
            <a:r>
              <a:rPr lang="el-GR" sz="2200" dirty="0"/>
              <a:t>Εξωσύστημα:</a:t>
            </a:r>
          </a:p>
          <a:p>
            <a:pPr lvl="0" algn="just">
              <a:lnSpc>
                <a:spcPct val="107000"/>
              </a:lnSpc>
              <a:spcBef>
                <a:spcPct val="20000"/>
              </a:spcBef>
              <a:spcAft>
                <a:spcPts val="800"/>
              </a:spcAft>
              <a:buClr>
                <a:srgbClr val="D16349"/>
              </a:buClr>
              <a:buSzPct val="85000"/>
              <a:buFont typeface="Courier New" panose="02070309020205020404" pitchFamily="49" charset="0"/>
              <a:buChar char="o"/>
            </a:pPr>
            <a:r>
              <a:rPr lang="el-GR" sz="2200" dirty="0"/>
              <a:t>Απαρτίζεται από κοινωνικά πλαίσια που δεν περιλαμβάνουν τα παιδιά, αλλά που επηρεάζουν τα παιδιά στα άμεσα πλαίσια (π.χ. ωράριο εργασίας, γονική άδεια/ συμβουλές, οικονομική βοήθεια από κοινωνικά- οικογενειακά δίκτυα)</a:t>
            </a:r>
          </a:p>
          <a:p>
            <a:pPr lvl="0" algn="just">
              <a:lnSpc>
                <a:spcPct val="107000"/>
              </a:lnSpc>
              <a:spcBef>
                <a:spcPct val="20000"/>
              </a:spcBef>
              <a:spcAft>
                <a:spcPts val="800"/>
              </a:spcAft>
              <a:buClr>
                <a:srgbClr val="D16349"/>
              </a:buClr>
              <a:buSzPct val="85000"/>
              <a:buFont typeface="Wingdings 2"/>
              <a:buChar char=""/>
            </a:pPr>
            <a:r>
              <a:rPr lang="el-GR" sz="2200" dirty="0" err="1"/>
              <a:t>Μακροσύστημα</a:t>
            </a:r>
            <a:r>
              <a:rPr lang="el-GR" sz="2200" dirty="0"/>
              <a:t>:</a:t>
            </a:r>
          </a:p>
          <a:p>
            <a:pPr lvl="0" algn="just">
              <a:lnSpc>
                <a:spcPct val="107000"/>
              </a:lnSpc>
              <a:spcBef>
                <a:spcPct val="20000"/>
              </a:spcBef>
              <a:spcAft>
                <a:spcPts val="800"/>
              </a:spcAft>
              <a:buClr>
                <a:srgbClr val="D16349"/>
              </a:buClr>
              <a:buSzPct val="85000"/>
              <a:buFont typeface="Courier New" panose="02070309020205020404" pitchFamily="49" charset="0"/>
              <a:buChar char="o"/>
            </a:pPr>
            <a:r>
              <a:rPr lang="el-GR" sz="2200" dirty="0"/>
              <a:t>Περιλαμβάνει πολιτισμικές αξίες, νόμους, έθιμα. Όταν το </a:t>
            </a:r>
            <a:r>
              <a:rPr lang="el-GR" sz="2200" dirty="0" err="1"/>
              <a:t>μακροσύστημα</a:t>
            </a:r>
            <a:r>
              <a:rPr lang="el-GR" sz="2200" dirty="0"/>
              <a:t> δίνει προτεραιότητα στις ανάγκες των παιδιών επηρεάζει την υποστήριξη που απολαμβάνουν (π.χ. νομικό πλαίσιο για γονείς)</a:t>
            </a:r>
          </a:p>
          <a:p>
            <a:endParaRPr lang="el-GR" dirty="0"/>
          </a:p>
        </p:txBody>
      </p:sp>
    </p:spTree>
    <p:extLst>
      <p:ext uri="{BB962C8B-B14F-4D97-AF65-F5344CB8AC3E}">
        <p14:creationId xmlns:p14="http://schemas.microsoft.com/office/powerpoint/2010/main" val="4279159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467600" cy="778098"/>
          </a:xfrm>
        </p:spPr>
        <p:txBody>
          <a:bodyPr/>
          <a:lstStyle/>
          <a:p>
            <a:r>
              <a:rPr lang="el-GR" dirty="0" err="1" smtClean="0"/>
              <a:t>Ζητηματα</a:t>
            </a:r>
            <a:r>
              <a:rPr lang="el-GR" dirty="0" smtClean="0"/>
              <a:t> </a:t>
            </a:r>
            <a:r>
              <a:rPr lang="el-GR" dirty="0" err="1" smtClean="0"/>
              <a:t>αναπτυξησ</a:t>
            </a:r>
            <a:endParaRPr lang="el-GR" dirty="0"/>
          </a:p>
        </p:txBody>
      </p:sp>
      <p:sp>
        <p:nvSpPr>
          <p:cNvPr id="3" name="Θέση περιεχομένου 2"/>
          <p:cNvSpPr>
            <a:spLocks noGrp="1"/>
          </p:cNvSpPr>
          <p:nvPr>
            <p:ph sz="quarter" idx="1"/>
          </p:nvPr>
        </p:nvSpPr>
        <p:spPr>
          <a:xfrm>
            <a:off x="457200" y="1268760"/>
            <a:ext cx="7859216" cy="5205192"/>
          </a:xfrm>
        </p:spPr>
        <p:txBody>
          <a:bodyPr/>
          <a:lstStyle/>
          <a:p>
            <a:pPr algn="just"/>
            <a:r>
              <a:rPr lang="el-GR" dirty="0" smtClean="0"/>
              <a:t>Ο </a:t>
            </a:r>
            <a:r>
              <a:rPr lang="el-GR" dirty="0"/>
              <a:t>όρος ανάπτυξη αναφέρεται στο πώς ωριμάζουν, προσαρμόζονται και αλλάζουν οι άνθρωποι στην πορεία της ζωής τους, μέσω της ανάπτυξης της προσωπικότητας και της </a:t>
            </a:r>
            <a:r>
              <a:rPr lang="el-GR" dirty="0" err="1"/>
              <a:t>κοινωνικοσυναισθηματικής</a:t>
            </a:r>
            <a:r>
              <a:rPr lang="el-GR" dirty="0"/>
              <a:t>, γνωστικής και γλωσσικής </a:t>
            </a:r>
            <a:r>
              <a:rPr lang="el-GR" dirty="0" smtClean="0"/>
              <a:t>ανάπτυξης</a:t>
            </a:r>
          </a:p>
          <a:p>
            <a:pPr algn="just"/>
            <a:r>
              <a:rPr lang="el-GR" dirty="0" smtClean="0"/>
              <a:t>Η φύση και η ανατροφή επιδρούν συνδυαστικά στην ανάπτυξη</a:t>
            </a:r>
          </a:p>
          <a:p>
            <a:pPr algn="just"/>
            <a:r>
              <a:rPr lang="el-GR" dirty="0" smtClean="0"/>
              <a:t>Οι εκπαιδευτικοί δεν μπορούν να επηρεάσουν τα γονίδια των μαθητών, αλλά μπορούν να επηρεάσουν την ανάπτυξη των ικανοτήτων, των κινήτρων και της αυτοπεποίθησης και κατ’ επέκταση επιδρούν στις μαθησιακές κατακτήσεις αυτών, πέραν των όποιων έμφυτων τάσεων</a:t>
            </a:r>
          </a:p>
          <a:p>
            <a:pPr algn="just"/>
            <a:endParaRPr lang="el-GR" dirty="0"/>
          </a:p>
          <a:p>
            <a:endParaRPr lang="el-GR" dirty="0"/>
          </a:p>
        </p:txBody>
      </p:sp>
    </p:spTree>
    <p:extLst>
      <p:ext uri="{BB962C8B-B14F-4D97-AF65-F5344CB8AC3E}">
        <p14:creationId xmlns:p14="http://schemas.microsoft.com/office/powerpoint/2010/main" val="33998501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467600" cy="274042"/>
          </a:xfrm>
        </p:spPr>
        <p:txBody>
          <a:bodyPr>
            <a:normAutofit fontScale="90000"/>
          </a:bodyPr>
          <a:lstStyle/>
          <a:p>
            <a:endParaRPr lang="el-GR" dirty="0"/>
          </a:p>
        </p:txBody>
      </p:sp>
      <p:sp>
        <p:nvSpPr>
          <p:cNvPr id="3" name="Θέση περιεχομένου 2"/>
          <p:cNvSpPr>
            <a:spLocks noGrp="1"/>
          </p:cNvSpPr>
          <p:nvPr>
            <p:ph sz="quarter" idx="1"/>
          </p:nvPr>
        </p:nvSpPr>
        <p:spPr>
          <a:xfrm>
            <a:off x="457200" y="764704"/>
            <a:ext cx="7467600" cy="5709248"/>
          </a:xfrm>
        </p:spPr>
        <p:txBody>
          <a:bodyPr>
            <a:normAutofit fontScale="92500"/>
          </a:bodyPr>
          <a:lstStyle/>
          <a:p>
            <a:pPr lvl="0" algn="just">
              <a:lnSpc>
                <a:spcPct val="107000"/>
              </a:lnSpc>
              <a:spcBef>
                <a:spcPct val="20000"/>
              </a:spcBef>
              <a:spcAft>
                <a:spcPts val="800"/>
              </a:spcAft>
              <a:buClr>
                <a:srgbClr val="D16349"/>
              </a:buClr>
              <a:buSzPct val="85000"/>
              <a:buFont typeface="Wingdings 2"/>
              <a:buChar char=""/>
            </a:pPr>
            <a:r>
              <a:rPr lang="el-GR" dirty="0"/>
              <a:t>Το περιβάλλον μεταβάλλεται διαρκώς (π.χ. γέννηση παιδιού, διαζύγιο, μετακόμιση), με αποτέλεσμα να τροποποιούνται οι υπάρχουσες σχέσεις και να  δημιουργούνται νέες συνθήκες, οι οποίες          ασκούν επιρροή στην ανάπτυξη του παιδιού</a:t>
            </a:r>
          </a:p>
          <a:p>
            <a:pPr marL="0" lvl="0" indent="0" algn="just">
              <a:lnSpc>
                <a:spcPct val="107000"/>
              </a:lnSpc>
              <a:spcBef>
                <a:spcPct val="20000"/>
              </a:spcBef>
              <a:spcAft>
                <a:spcPts val="800"/>
              </a:spcAft>
              <a:buClr>
                <a:srgbClr val="D16349"/>
              </a:buClr>
              <a:buSzPct val="85000"/>
              <a:buNone/>
            </a:pPr>
            <a:endParaRPr lang="el-GR" dirty="0"/>
          </a:p>
          <a:p>
            <a:pPr lvl="0" algn="just">
              <a:lnSpc>
                <a:spcPct val="107000"/>
              </a:lnSpc>
              <a:spcBef>
                <a:spcPct val="20000"/>
              </a:spcBef>
              <a:spcAft>
                <a:spcPts val="800"/>
              </a:spcAft>
              <a:buClr>
                <a:srgbClr val="D16349"/>
              </a:buClr>
              <a:buSzPct val="85000"/>
              <a:buFont typeface="Wingdings 2"/>
              <a:buChar char=""/>
            </a:pPr>
            <a:r>
              <a:rPr lang="el-GR" dirty="0"/>
              <a:t>Σημασία έχει και η χρονική στιγμή που συμβαίνει μία αλλαγή (</a:t>
            </a:r>
            <a:r>
              <a:rPr lang="el-GR" dirty="0" err="1"/>
              <a:t>χρονοσύστημα</a:t>
            </a:r>
            <a:r>
              <a:rPr lang="el-GR" dirty="0"/>
              <a:t>). Η ηλικία του αναπτυσσόμενου ατόμου έχει μεγάλη σημασία στον τρόπο που θα αντιμετωπίσει διάφορες καταστάσεις (π.χ. διαφορετική αντιμετώπιση διαζυγίου γονέα στην παιδική ηλικία από την εφηβεία</a:t>
            </a:r>
            <a:r>
              <a:rPr lang="el-GR" dirty="0" smtClean="0"/>
              <a:t>)</a:t>
            </a:r>
          </a:p>
          <a:p>
            <a:pPr marL="0" lvl="0" indent="0">
              <a:buClr>
                <a:srgbClr val="FE8637"/>
              </a:buClr>
              <a:buNone/>
            </a:pPr>
            <a:r>
              <a:rPr lang="en-US" dirty="0">
                <a:solidFill>
                  <a:prstClr val="black"/>
                </a:solidFill>
                <a:hlinkClick r:id="rId2"/>
              </a:rPr>
              <a:t>https://www.youtube.com/watch?v=aSfPSLBw-Nc</a:t>
            </a:r>
            <a:endParaRPr lang="el-GR" dirty="0">
              <a:solidFill>
                <a:prstClr val="black"/>
              </a:solidFill>
            </a:endParaRPr>
          </a:p>
          <a:p>
            <a:pPr marL="0" lvl="0" indent="0" algn="just">
              <a:lnSpc>
                <a:spcPct val="107000"/>
              </a:lnSpc>
              <a:spcBef>
                <a:spcPct val="20000"/>
              </a:spcBef>
              <a:spcAft>
                <a:spcPts val="800"/>
              </a:spcAft>
              <a:buClr>
                <a:srgbClr val="D16349"/>
              </a:buClr>
              <a:buSzPct val="85000"/>
              <a:buNone/>
            </a:pPr>
            <a:endParaRPr lang="el-GR" dirty="0"/>
          </a:p>
          <a:p>
            <a:endParaRPr lang="el-GR" dirty="0"/>
          </a:p>
        </p:txBody>
      </p:sp>
    </p:spTree>
    <p:extLst>
      <p:ext uri="{BB962C8B-B14F-4D97-AF65-F5344CB8AC3E}">
        <p14:creationId xmlns:p14="http://schemas.microsoft.com/office/powerpoint/2010/main" val="1852644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467600" cy="562074"/>
          </a:xfrm>
        </p:spPr>
        <p:txBody>
          <a:bodyPr/>
          <a:lstStyle/>
          <a:p>
            <a:r>
              <a:rPr lang="el-GR" dirty="0" smtClean="0"/>
              <a:t>Ο </a:t>
            </a:r>
            <a:r>
              <a:rPr lang="el-GR" dirty="0" err="1" smtClean="0"/>
              <a:t>στοχαστικοσ</a:t>
            </a:r>
            <a:r>
              <a:rPr lang="el-GR" dirty="0" smtClean="0"/>
              <a:t> </a:t>
            </a:r>
            <a:r>
              <a:rPr lang="el-GR" dirty="0" err="1" smtClean="0"/>
              <a:t>εκπαιδευτικοσ</a:t>
            </a:r>
            <a:r>
              <a:rPr lang="el-GR" dirty="0" smtClean="0"/>
              <a:t>…</a:t>
            </a:r>
            <a:endParaRPr lang="el-GR" dirty="0"/>
          </a:p>
        </p:txBody>
      </p:sp>
      <p:sp>
        <p:nvSpPr>
          <p:cNvPr id="3" name="Θέση περιεχομένου 2"/>
          <p:cNvSpPr>
            <a:spLocks noGrp="1"/>
          </p:cNvSpPr>
          <p:nvPr>
            <p:ph sz="quarter" idx="1"/>
          </p:nvPr>
        </p:nvSpPr>
        <p:spPr>
          <a:xfrm>
            <a:off x="457200" y="980728"/>
            <a:ext cx="7467600" cy="5493224"/>
          </a:xfrm>
        </p:spPr>
        <p:txBody>
          <a:bodyPr>
            <a:normAutofit fontScale="92500" lnSpcReduction="10000"/>
          </a:bodyPr>
          <a:lstStyle/>
          <a:p>
            <a:pPr algn="just"/>
            <a:r>
              <a:rPr lang="el-GR" dirty="0" smtClean="0"/>
              <a:t>Χρησιμοποιεί τη γνώση του με βάση τη γνωστική ανάπτυξη των μαθητών </a:t>
            </a:r>
          </a:p>
          <a:p>
            <a:pPr algn="just"/>
            <a:r>
              <a:rPr lang="el-GR" dirty="0" smtClean="0"/>
              <a:t>Γνωρίζει τις τρέχουσες και μελλοντικές ικανότητες των παιδιών και δίνουν ευκαιρίες εξέλιξης</a:t>
            </a:r>
          </a:p>
          <a:p>
            <a:pPr algn="just"/>
            <a:r>
              <a:rPr lang="el-GR" dirty="0" smtClean="0"/>
              <a:t>Αξιολογούν τις διαδικασίες σκέψης των παιδιών, μέσω παρατήρησης και τυπικών μεθόδων, για να αντιληφθούν το γνωστικό επίπεδο καθενός και τυχόν εμπόδια στην εξέλιξή τους</a:t>
            </a:r>
          </a:p>
          <a:p>
            <a:pPr algn="just"/>
            <a:r>
              <a:rPr lang="el-GR" dirty="0" smtClean="0"/>
              <a:t>Τροποποιούν τη διδασκαλία τους όταν διαπιστώνουν ότι δεν ωθούν τους μαθητές να εξελιχθούν νοητικά ή πολλοί μαθητές δυσκολεύονται</a:t>
            </a:r>
          </a:p>
          <a:p>
            <a:pPr algn="just"/>
            <a:r>
              <a:rPr lang="el-GR" dirty="0" smtClean="0"/>
              <a:t>Παρέχουν στους μαθητές ευκαιρίες να δουλέψουν στο πλαίσιο ανομοιογενών ομάδων συνομηλίκων, ώστε να βλέπουν τον τρόπο επίλυσης προβλημάτων από συνομηλίκους ελαφρώς διαφορετικού γνωστικού επιπέδου</a:t>
            </a:r>
          </a:p>
          <a:p>
            <a:endParaRPr lang="el-GR" dirty="0"/>
          </a:p>
        </p:txBody>
      </p:sp>
    </p:spTree>
    <p:extLst>
      <p:ext uri="{BB962C8B-B14F-4D97-AF65-F5344CB8AC3E}">
        <p14:creationId xmlns:p14="http://schemas.microsoft.com/office/powerpoint/2010/main" val="14148203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467600" cy="778098"/>
          </a:xfrm>
        </p:spPr>
        <p:txBody>
          <a:bodyPr/>
          <a:lstStyle/>
          <a:p>
            <a:r>
              <a:rPr lang="el-GR" dirty="0">
                <a:solidFill>
                  <a:srgbClr val="575F6D"/>
                </a:solidFill>
              </a:rPr>
              <a:t>Ο </a:t>
            </a:r>
            <a:r>
              <a:rPr lang="el-GR" dirty="0" err="1">
                <a:solidFill>
                  <a:srgbClr val="575F6D"/>
                </a:solidFill>
              </a:rPr>
              <a:t>στοχαστικοσ</a:t>
            </a:r>
            <a:r>
              <a:rPr lang="el-GR" dirty="0">
                <a:solidFill>
                  <a:srgbClr val="575F6D"/>
                </a:solidFill>
              </a:rPr>
              <a:t> </a:t>
            </a:r>
            <a:r>
              <a:rPr lang="el-GR" dirty="0" err="1">
                <a:solidFill>
                  <a:srgbClr val="575F6D"/>
                </a:solidFill>
              </a:rPr>
              <a:t>εκπαιδευτικοσ</a:t>
            </a:r>
            <a:r>
              <a:rPr lang="el-GR" dirty="0">
                <a:solidFill>
                  <a:srgbClr val="575F6D"/>
                </a:solidFill>
              </a:rPr>
              <a:t>…</a:t>
            </a:r>
            <a:endParaRPr lang="el-GR" dirty="0"/>
          </a:p>
        </p:txBody>
      </p:sp>
      <p:sp>
        <p:nvSpPr>
          <p:cNvPr id="3" name="Θέση περιεχομένου 2"/>
          <p:cNvSpPr>
            <a:spLocks noGrp="1"/>
          </p:cNvSpPr>
          <p:nvPr>
            <p:ph sz="quarter" idx="1"/>
          </p:nvPr>
        </p:nvSpPr>
        <p:spPr>
          <a:xfrm>
            <a:off x="457200" y="1196752"/>
            <a:ext cx="7467600" cy="5277200"/>
          </a:xfrm>
        </p:spPr>
        <p:txBody>
          <a:bodyPr/>
          <a:lstStyle/>
          <a:p>
            <a:pPr algn="just"/>
            <a:r>
              <a:rPr lang="el-GR" dirty="0" smtClean="0"/>
              <a:t>Δίνουν στους μαθητές πολλές ευκαιρίες να λύσουν σύνθετα πρακτικά προβλήματα κατάλληλα για το αναπτυξιακό τους επίπεδο</a:t>
            </a:r>
          </a:p>
          <a:p>
            <a:pPr algn="just"/>
            <a:r>
              <a:rPr lang="el-GR" dirty="0" smtClean="0"/>
              <a:t>Λαμβάνουν υπόψη τους στη διδασκαλία τους παράγοντες της κουλτούρας, της οικογένειας και της κοινότητας</a:t>
            </a:r>
          </a:p>
          <a:p>
            <a:pPr algn="just"/>
            <a:r>
              <a:rPr lang="el-GR" dirty="0" smtClean="0"/>
              <a:t>Συνεργάζονται με τους γονείς και τα μέλη της κοινότητας στο εκπαιδευτικό έργο τους, ώστε να υπάρχει συμφωνία ως προς τις προσδοκίες του σχολείου, της οικογένειας και της κοινότητας και να ενισχύονται οι στόχοι του σχολείου για τους μαθητές</a:t>
            </a:r>
            <a:endParaRPr lang="el-GR" dirty="0"/>
          </a:p>
        </p:txBody>
      </p:sp>
    </p:spTree>
    <p:extLst>
      <p:ext uri="{BB962C8B-B14F-4D97-AF65-F5344CB8AC3E}">
        <p14:creationId xmlns:p14="http://schemas.microsoft.com/office/powerpoint/2010/main" val="1507332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Βιβλιογραφια</a:t>
            </a:r>
            <a:endParaRPr lang="el-GR"/>
          </a:p>
        </p:txBody>
      </p:sp>
      <p:sp>
        <p:nvSpPr>
          <p:cNvPr id="3" name="Θέση περιεχομένου 2"/>
          <p:cNvSpPr>
            <a:spLocks noGrp="1"/>
          </p:cNvSpPr>
          <p:nvPr>
            <p:ph sz="quarter" idx="1"/>
          </p:nvPr>
        </p:nvSpPr>
        <p:spPr/>
        <p:txBody>
          <a:bodyPr/>
          <a:lstStyle/>
          <a:p>
            <a:r>
              <a:rPr lang="en-US" dirty="0" err="1" smtClean="0"/>
              <a:t>Slavin</a:t>
            </a:r>
            <a:r>
              <a:rPr lang="en-US" dirty="0" smtClean="0"/>
              <a:t>, R. E. (2018). </a:t>
            </a:r>
            <a:r>
              <a:rPr lang="el-GR" i="1" dirty="0" smtClean="0"/>
              <a:t>Εκπαιδευτική Ψυχολογία. Θεωρία και πράξη.</a:t>
            </a:r>
            <a:r>
              <a:rPr lang="el-GR" dirty="0" smtClean="0"/>
              <a:t> Αθήνα: Μεταίχμιο</a:t>
            </a:r>
            <a:endParaRPr lang="el-GR" dirty="0"/>
          </a:p>
        </p:txBody>
      </p:sp>
    </p:spTree>
    <p:extLst>
      <p:ext uri="{BB962C8B-B14F-4D97-AF65-F5344CB8AC3E}">
        <p14:creationId xmlns:p14="http://schemas.microsoft.com/office/powerpoint/2010/main" val="3519602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7543800" cy="851694"/>
          </a:xfrm>
        </p:spPr>
        <p:txBody>
          <a:bodyPr/>
          <a:lstStyle/>
          <a:p>
            <a:r>
              <a:rPr lang="el-GR" dirty="0" smtClean="0"/>
              <a:t>Θεωριεσ </a:t>
            </a:r>
            <a:r>
              <a:rPr lang="el-GR" dirty="0" err="1" smtClean="0"/>
              <a:t>συνεχειασ</a:t>
            </a:r>
            <a:r>
              <a:rPr lang="el-GR" dirty="0" smtClean="0"/>
              <a:t> και </a:t>
            </a:r>
            <a:r>
              <a:rPr lang="el-GR" dirty="0" err="1" smtClean="0"/>
              <a:t>ασυχεχειασ</a:t>
            </a:r>
            <a:endParaRPr lang="el-GR" dirty="0"/>
          </a:p>
        </p:txBody>
      </p:sp>
      <p:sp>
        <p:nvSpPr>
          <p:cNvPr id="3" name="Θέση περιεχομένου 2"/>
          <p:cNvSpPr>
            <a:spLocks noGrp="1"/>
          </p:cNvSpPr>
          <p:nvPr>
            <p:ph sz="quarter" idx="2"/>
          </p:nvPr>
        </p:nvSpPr>
        <p:spPr>
          <a:xfrm>
            <a:off x="251520" y="2204864"/>
            <a:ext cx="3863280" cy="4248472"/>
          </a:xfrm>
        </p:spPr>
        <p:txBody>
          <a:bodyPr>
            <a:normAutofit/>
          </a:bodyPr>
          <a:lstStyle/>
          <a:p>
            <a:pPr algn="just"/>
            <a:r>
              <a:rPr lang="el-GR" dirty="0" smtClean="0"/>
              <a:t>Η ανάπτυξη ακολουθεί μία ομαλή πρόοδο, καθώς αναπτύσσονται δεξιότητες και παρέχονται εμπειρίες από το περιβάλλον του παιδιού</a:t>
            </a:r>
          </a:p>
          <a:p>
            <a:pPr algn="just"/>
            <a:r>
              <a:rPr lang="el-GR" dirty="0" smtClean="0"/>
              <a:t>Δίνουν μεγαλύτερη έμφαση στο περιβάλλον ως πηγή επίδρασης της ανάπτυξης</a:t>
            </a:r>
            <a:endParaRPr lang="el-GR" dirty="0"/>
          </a:p>
        </p:txBody>
      </p:sp>
      <p:sp>
        <p:nvSpPr>
          <p:cNvPr id="4" name="Θέση περιεχομένου 3"/>
          <p:cNvSpPr>
            <a:spLocks noGrp="1"/>
          </p:cNvSpPr>
          <p:nvPr>
            <p:ph sz="quarter" idx="4"/>
          </p:nvPr>
        </p:nvSpPr>
        <p:spPr>
          <a:xfrm>
            <a:off x="4371974" y="2204864"/>
            <a:ext cx="4160466" cy="4392488"/>
          </a:xfrm>
        </p:spPr>
        <p:txBody>
          <a:bodyPr>
            <a:normAutofit fontScale="70000" lnSpcReduction="20000"/>
          </a:bodyPr>
          <a:lstStyle/>
          <a:p>
            <a:pPr algn="just"/>
            <a:r>
              <a:rPr lang="el-GR" dirty="0" smtClean="0"/>
              <a:t>Τα παιδιά εξελίσσονται μέσω προβλέψιμων και καθορισμένων σταδίων, τα οποία περιλαμβάνουν </a:t>
            </a:r>
            <a:r>
              <a:rPr lang="el-GR" dirty="0"/>
              <a:t>ποιοτικά διαφορετικές νοητικές λειτουργίες, ικανότητες και </a:t>
            </a:r>
            <a:r>
              <a:rPr lang="el-GR" dirty="0" smtClean="0"/>
              <a:t>πεποιθήσεις</a:t>
            </a:r>
          </a:p>
          <a:p>
            <a:pPr algn="just"/>
            <a:r>
              <a:rPr lang="el-GR" dirty="0" smtClean="0"/>
              <a:t>Η μετάβαση σε ένα νέο στάδιο χαρακτηρίζεται από σημαντικές αλλαγές. Μολονότι </a:t>
            </a:r>
            <a:r>
              <a:rPr lang="el-GR" dirty="0"/>
              <a:t>τα παιδιά αποκτούν τις διάφορες δεξιότητες με την ίδια </a:t>
            </a:r>
            <a:r>
              <a:rPr lang="el-GR" dirty="0" smtClean="0"/>
              <a:t>σειρά, ο ρυθμός προόδου διαφέρει από παιδί σε παιδί</a:t>
            </a:r>
          </a:p>
          <a:p>
            <a:pPr algn="just"/>
            <a:r>
              <a:rPr lang="el-GR" dirty="0" smtClean="0"/>
              <a:t>Η παράλειψη κάποιου σταδίου είναι σπάνια ή αδύνατη</a:t>
            </a:r>
          </a:p>
          <a:p>
            <a:pPr algn="just"/>
            <a:r>
              <a:rPr lang="el-GR" dirty="0" smtClean="0"/>
              <a:t>Εστιάζουν σε εγγενείς παράγοντες για να εξηγήσουν τις αλλαγές που συμβαίνουν</a:t>
            </a:r>
          </a:p>
        </p:txBody>
      </p:sp>
      <p:sp>
        <p:nvSpPr>
          <p:cNvPr id="5" name="Θέση κειμένου 4"/>
          <p:cNvSpPr>
            <a:spLocks noGrp="1"/>
          </p:cNvSpPr>
          <p:nvPr>
            <p:ph type="body" sz="quarter" idx="1"/>
          </p:nvPr>
        </p:nvSpPr>
        <p:spPr>
          <a:xfrm>
            <a:off x="457200" y="1268760"/>
            <a:ext cx="3657600" cy="792088"/>
          </a:xfrm>
        </p:spPr>
        <p:txBody>
          <a:bodyPr/>
          <a:lstStyle/>
          <a:p>
            <a:r>
              <a:rPr lang="el-GR" sz="2400" b="0" cap="small" dirty="0" smtClean="0">
                <a:solidFill>
                  <a:srgbClr val="575F6D"/>
                </a:solidFill>
                <a:ea typeface="+mj-ea"/>
                <a:cs typeface="+mj-cs"/>
              </a:rPr>
              <a:t>Θεωριες </a:t>
            </a:r>
            <a:r>
              <a:rPr lang="el-GR" sz="2400" b="0" cap="small" dirty="0" err="1" smtClean="0">
                <a:solidFill>
                  <a:srgbClr val="575F6D"/>
                </a:solidFill>
                <a:ea typeface="+mj-ea"/>
                <a:cs typeface="+mj-cs"/>
              </a:rPr>
              <a:t>συνεχουσ</a:t>
            </a:r>
            <a:r>
              <a:rPr lang="el-GR" sz="2400" b="0" cap="small" dirty="0" smtClean="0">
                <a:solidFill>
                  <a:srgbClr val="575F6D"/>
                </a:solidFill>
                <a:ea typeface="+mj-ea"/>
                <a:cs typeface="+mj-cs"/>
              </a:rPr>
              <a:t> </a:t>
            </a:r>
            <a:r>
              <a:rPr lang="el-GR" sz="2400" b="0" cap="small" dirty="0" err="1" smtClean="0">
                <a:solidFill>
                  <a:srgbClr val="575F6D"/>
                </a:solidFill>
                <a:ea typeface="+mj-ea"/>
                <a:cs typeface="+mj-cs"/>
              </a:rPr>
              <a:t>αναπτυξησ</a:t>
            </a:r>
            <a:endParaRPr lang="el-GR" sz="2400" dirty="0"/>
          </a:p>
        </p:txBody>
      </p:sp>
      <p:sp>
        <p:nvSpPr>
          <p:cNvPr id="6" name="Θέση κειμένου 5"/>
          <p:cNvSpPr>
            <a:spLocks noGrp="1"/>
          </p:cNvSpPr>
          <p:nvPr>
            <p:ph type="body" sz="quarter" idx="3"/>
          </p:nvPr>
        </p:nvSpPr>
        <p:spPr>
          <a:xfrm>
            <a:off x="4343400" y="1268760"/>
            <a:ext cx="3657600" cy="792088"/>
          </a:xfrm>
        </p:spPr>
        <p:txBody>
          <a:bodyPr/>
          <a:lstStyle/>
          <a:p>
            <a:pPr lvl="0">
              <a:buClr>
                <a:srgbClr val="FE8637"/>
              </a:buClr>
            </a:pPr>
            <a:r>
              <a:rPr lang="el-GR" sz="2400" b="0" cap="small" dirty="0">
                <a:solidFill>
                  <a:srgbClr val="575F6D"/>
                </a:solidFill>
              </a:rPr>
              <a:t>Θεωριες </a:t>
            </a:r>
            <a:r>
              <a:rPr lang="el-GR" sz="2400" b="0" cap="small" dirty="0" err="1" smtClean="0">
                <a:solidFill>
                  <a:srgbClr val="575F6D"/>
                </a:solidFill>
              </a:rPr>
              <a:t>ασυνεχουσ</a:t>
            </a:r>
            <a:r>
              <a:rPr lang="el-GR" sz="2400" b="0" cap="small" dirty="0" smtClean="0">
                <a:solidFill>
                  <a:srgbClr val="575F6D"/>
                </a:solidFill>
              </a:rPr>
              <a:t> </a:t>
            </a:r>
            <a:r>
              <a:rPr lang="el-GR" sz="2400" b="0" cap="small" dirty="0" err="1">
                <a:solidFill>
                  <a:srgbClr val="575F6D"/>
                </a:solidFill>
              </a:rPr>
              <a:t>αναπτυξησ</a:t>
            </a:r>
            <a:endParaRPr lang="el-GR" sz="2400" dirty="0"/>
          </a:p>
        </p:txBody>
      </p:sp>
    </p:spTree>
    <p:extLst>
      <p:ext uri="{BB962C8B-B14F-4D97-AF65-F5344CB8AC3E}">
        <p14:creationId xmlns:p14="http://schemas.microsoft.com/office/powerpoint/2010/main" val="22332629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a:t>Η </a:t>
            </a:r>
            <a:r>
              <a:rPr lang="el-GR" dirty="0" err="1"/>
              <a:t>γνωστικη</a:t>
            </a:r>
            <a:r>
              <a:rPr lang="el-GR" dirty="0"/>
              <a:t> </a:t>
            </a:r>
            <a:r>
              <a:rPr lang="el-GR" dirty="0" err="1"/>
              <a:t>εξελικτικη</a:t>
            </a:r>
            <a:r>
              <a:rPr lang="el-GR" dirty="0"/>
              <a:t> </a:t>
            </a:r>
            <a:r>
              <a:rPr lang="el-GR" dirty="0" err="1"/>
              <a:t>θεωρια</a:t>
            </a:r>
            <a:r>
              <a:rPr lang="el-GR" dirty="0"/>
              <a:t> του </a:t>
            </a:r>
            <a:r>
              <a:rPr lang="el-GR" dirty="0" err="1"/>
              <a:t>Piaget</a:t>
            </a:r>
            <a:endParaRPr lang="el-GR" dirty="0"/>
          </a:p>
        </p:txBody>
      </p:sp>
      <p:sp>
        <p:nvSpPr>
          <p:cNvPr id="3" name="Υπότιτλος 2"/>
          <p:cNvSpPr>
            <a:spLocks noGrp="1"/>
          </p:cNvSpPr>
          <p:nvPr>
            <p:ph type="subTitle" idx="1"/>
          </p:nvPr>
        </p:nvSpPr>
        <p:spPr/>
        <p:txBody>
          <a:bodyPr/>
          <a:lstStyle/>
          <a:p>
            <a:endParaRPr lang="el-GR"/>
          </a:p>
        </p:txBody>
      </p:sp>
    </p:spTree>
    <p:extLst>
      <p:ext uri="{BB962C8B-B14F-4D97-AF65-F5344CB8AC3E}">
        <p14:creationId xmlns:p14="http://schemas.microsoft.com/office/powerpoint/2010/main" val="2743638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274638"/>
            <a:ext cx="8064896" cy="706090"/>
          </a:xfrm>
        </p:spPr>
        <p:txBody>
          <a:bodyPr/>
          <a:lstStyle/>
          <a:p>
            <a:r>
              <a:rPr lang="el-GR" dirty="0" smtClean="0"/>
              <a:t>Βασικεσ </a:t>
            </a:r>
            <a:r>
              <a:rPr lang="el-GR" dirty="0" err="1" smtClean="0"/>
              <a:t>εννοιεσ</a:t>
            </a:r>
            <a:r>
              <a:rPr lang="el-GR" dirty="0" smtClean="0"/>
              <a:t> (1)</a:t>
            </a:r>
            <a:endParaRPr lang="el-GR" dirty="0"/>
          </a:p>
        </p:txBody>
      </p:sp>
      <p:sp>
        <p:nvSpPr>
          <p:cNvPr id="3" name="Θέση περιεχομένου 2"/>
          <p:cNvSpPr>
            <a:spLocks noGrp="1"/>
          </p:cNvSpPr>
          <p:nvPr>
            <p:ph sz="quarter" idx="1"/>
          </p:nvPr>
        </p:nvSpPr>
        <p:spPr>
          <a:xfrm>
            <a:off x="457200" y="1412776"/>
            <a:ext cx="7467600" cy="5061176"/>
          </a:xfrm>
        </p:spPr>
        <p:txBody>
          <a:bodyPr>
            <a:normAutofit lnSpcReduction="10000"/>
          </a:bodyPr>
          <a:lstStyle/>
          <a:p>
            <a:pPr algn="just"/>
            <a:r>
              <a:rPr lang="el-GR" dirty="0" smtClean="0"/>
              <a:t>Ο </a:t>
            </a:r>
            <a:r>
              <a:rPr lang="en-US" dirty="0" smtClean="0"/>
              <a:t>Piaget </a:t>
            </a:r>
            <a:r>
              <a:rPr lang="el-GR" dirty="0" smtClean="0"/>
              <a:t>εξέτασε το γιατί και το πώς αλλάζουν οι νοητικές ικανότητες με την πάροδο του χρόνου</a:t>
            </a:r>
          </a:p>
          <a:p>
            <a:pPr algn="just"/>
            <a:r>
              <a:rPr lang="el-GR" dirty="0" smtClean="0"/>
              <a:t>Τα </a:t>
            </a:r>
            <a:r>
              <a:rPr lang="el-GR" dirty="0"/>
              <a:t>παιδιά κατασκευάζουν ενεργά τη γνώση καθώς διαχειρίζονται και εξερευνούν τον κόσμο </a:t>
            </a:r>
            <a:r>
              <a:rPr lang="el-GR" dirty="0" smtClean="0"/>
              <a:t>τους (</a:t>
            </a:r>
            <a:r>
              <a:rPr lang="el-GR" dirty="0" err="1" smtClean="0"/>
              <a:t>νοοκατασκευαστική</a:t>
            </a:r>
            <a:r>
              <a:rPr lang="el-GR" dirty="0" smtClean="0"/>
              <a:t> προσέγγιση)      </a:t>
            </a:r>
            <a:r>
              <a:rPr lang="el-GR" i="1" dirty="0" smtClean="0"/>
              <a:t>Η ανάπτυξη προηγείται της μάθησης</a:t>
            </a:r>
          </a:p>
          <a:p>
            <a:pPr algn="just"/>
            <a:r>
              <a:rPr lang="el-GR" dirty="0" smtClean="0"/>
              <a:t>Τα παιδιά γεννιούνται με μία έμφυτη τάση να αλληλεπιδρούν με το περιβάλλον τους και να προσπαθούν να το κατανοήσουν. Τα μικρά παιδιά χρησιμοποιούν πρότυπα συμπεριφοράς ή σκέψης (</a:t>
            </a:r>
            <a:r>
              <a:rPr lang="el-GR" b="1" dirty="0" smtClean="0"/>
              <a:t>σχήματα</a:t>
            </a:r>
            <a:r>
              <a:rPr lang="el-GR" dirty="0" smtClean="0"/>
              <a:t>), τα οποία χρησιμοποιούν και μεγαλύτερα παιδιά ή ενήλικες κατά τον χειρισμό αντικειμένων που υπάρχουν γύρω τους ώστε να γνωρίσουν τον κόσμο. </a:t>
            </a:r>
            <a:endParaRPr lang="el-GR" dirty="0"/>
          </a:p>
          <a:p>
            <a:endParaRPr lang="el-GR" dirty="0"/>
          </a:p>
          <a:p>
            <a:endParaRPr lang="el-GR" dirty="0"/>
          </a:p>
        </p:txBody>
      </p:sp>
      <p:cxnSp>
        <p:nvCxnSpPr>
          <p:cNvPr id="5" name="Ευθύγραμμο βέλος σύνδεσης 4"/>
          <p:cNvCxnSpPr/>
          <p:nvPr/>
        </p:nvCxnSpPr>
        <p:spPr>
          <a:xfrm>
            <a:off x="5580112" y="2996952"/>
            <a:ext cx="2880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2048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74638"/>
            <a:ext cx="7992888" cy="634082"/>
          </a:xfrm>
        </p:spPr>
        <p:txBody>
          <a:bodyPr/>
          <a:lstStyle/>
          <a:p>
            <a:r>
              <a:rPr lang="el-GR" dirty="0">
                <a:solidFill>
                  <a:srgbClr val="575F6D"/>
                </a:solidFill>
              </a:rPr>
              <a:t>Βασικεσ </a:t>
            </a:r>
            <a:r>
              <a:rPr lang="el-GR" dirty="0" err="1">
                <a:solidFill>
                  <a:srgbClr val="575F6D"/>
                </a:solidFill>
              </a:rPr>
              <a:t>εννοιεσ</a:t>
            </a:r>
            <a:r>
              <a:rPr lang="el-GR" dirty="0">
                <a:solidFill>
                  <a:srgbClr val="575F6D"/>
                </a:solidFill>
              </a:rPr>
              <a:t> </a:t>
            </a:r>
            <a:r>
              <a:rPr lang="el-GR" dirty="0" smtClean="0">
                <a:solidFill>
                  <a:srgbClr val="575F6D"/>
                </a:solidFill>
              </a:rPr>
              <a:t>(2)</a:t>
            </a:r>
            <a:endParaRPr lang="el-GR" dirty="0"/>
          </a:p>
        </p:txBody>
      </p:sp>
      <p:sp>
        <p:nvSpPr>
          <p:cNvPr id="3" name="Θέση περιεχομένου 2"/>
          <p:cNvSpPr>
            <a:spLocks noGrp="1"/>
          </p:cNvSpPr>
          <p:nvPr>
            <p:ph sz="quarter" idx="1"/>
          </p:nvPr>
        </p:nvSpPr>
        <p:spPr>
          <a:xfrm>
            <a:off x="457200" y="1052736"/>
            <a:ext cx="7715200" cy="5421216"/>
          </a:xfrm>
        </p:spPr>
        <p:txBody>
          <a:bodyPr/>
          <a:lstStyle/>
          <a:p>
            <a:pPr algn="just"/>
            <a:r>
              <a:rPr lang="el-GR" b="1" dirty="0"/>
              <a:t>Προσαρμογή: </a:t>
            </a:r>
            <a:r>
              <a:rPr lang="el-GR" dirty="0" smtClean="0"/>
              <a:t>η διαδικασία κατάλληλης τροποποίησης των σχημάτων σε ανταπόκριση προς το περιβάλλον, μέσω αφομοίωσης και συμμόρφωσης</a:t>
            </a:r>
          </a:p>
          <a:p>
            <a:pPr algn="just"/>
            <a:r>
              <a:rPr lang="el-GR" b="1" dirty="0" smtClean="0"/>
              <a:t>Αφομοίωση</a:t>
            </a:r>
            <a:r>
              <a:rPr lang="el-GR" dirty="0" smtClean="0"/>
              <a:t>: η διαδικασία κατανόησης ενός νέου αντικειμένου ή γεγονότος με βάση ένα υπάρχον σχήμα (π.χ. τα βρέφη θα προσπαθήσουν να χρησιμοποιήσουν υπάρχοντα σχήματα για να γνωρίσουν άγνωστα πράγματα) </a:t>
            </a:r>
          </a:p>
          <a:p>
            <a:pPr algn="just"/>
            <a:r>
              <a:rPr lang="el-GR" b="1" dirty="0" smtClean="0"/>
              <a:t>Συμμόρφωση</a:t>
            </a:r>
            <a:r>
              <a:rPr lang="el-GR" dirty="0" smtClean="0"/>
              <a:t>: Όταν οι προηγούμενοι τρόποι αντιμετώπισης του κόσμου δε λειτουργούν αποτελεσματικά, το παιδί τροποποιεί ένα υπάρχον σχήμα με βάση νέες πληροφορίες ή μία νέα </a:t>
            </a:r>
            <a:r>
              <a:rPr lang="el-GR" dirty="0" smtClean="0"/>
              <a:t>εμπειρία</a:t>
            </a:r>
          </a:p>
          <a:p>
            <a:pPr marL="0" indent="0" algn="just">
              <a:buNone/>
            </a:pPr>
            <a:r>
              <a:rPr lang="el-GR" dirty="0" smtClean="0"/>
              <a:t> </a:t>
            </a:r>
            <a:r>
              <a:rPr lang="en-US" dirty="0">
                <a:hlinkClick r:id="rId2"/>
              </a:rPr>
              <a:t>https://</a:t>
            </a:r>
            <a:r>
              <a:rPr lang="en-US" dirty="0" smtClean="0">
                <a:hlinkClick r:id="rId2"/>
              </a:rPr>
              <a:t>www.youtube.com/watch?v=EYbCE1udazw</a:t>
            </a:r>
            <a:endParaRPr lang="el-GR" smtClean="0"/>
          </a:p>
          <a:p>
            <a:pPr marL="0" indent="0" algn="just">
              <a:buNone/>
            </a:pPr>
            <a:endParaRPr lang="el-GR" dirty="0"/>
          </a:p>
          <a:p>
            <a:endParaRPr lang="el-GR" dirty="0"/>
          </a:p>
        </p:txBody>
      </p:sp>
    </p:spTree>
    <p:extLst>
      <p:ext uri="{BB962C8B-B14F-4D97-AF65-F5344CB8AC3E}">
        <p14:creationId xmlns:p14="http://schemas.microsoft.com/office/powerpoint/2010/main" val="616215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467600" cy="490066"/>
          </a:xfrm>
        </p:spPr>
        <p:txBody>
          <a:bodyPr>
            <a:normAutofit fontScale="90000"/>
          </a:bodyPr>
          <a:lstStyle/>
          <a:p>
            <a:r>
              <a:rPr lang="el-GR" dirty="0">
                <a:solidFill>
                  <a:srgbClr val="575F6D"/>
                </a:solidFill>
              </a:rPr>
              <a:t>Βασικεσ </a:t>
            </a:r>
            <a:r>
              <a:rPr lang="el-GR" dirty="0" err="1">
                <a:solidFill>
                  <a:srgbClr val="575F6D"/>
                </a:solidFill>
              </a:rPr>
              <a:t>εννοιεσ</a:t>
            </a:r>
            <a:r>
              <a:rPr lang="el-GR" dirty="0">
                <a:solidFill>
                  <a:srgbClr val="575F6D"/>
                </a:solidFill>
              </a:rPr>
              <a:t> </a:t>
            </a:r>
            <a:r>
              <a:rPr lang="el-GR" dirty="0" smtClean="0">
                <a:solidFill>
                  <a:srgbClr val="575F6D"/>
                </a:solidFill>
              </a:rPr>
              <a:t>(3)</a:t>
            </a:r>
            <a:endParaRPr lang="el-GR" dirty="0"/>
          </a:p>
        </p:txBody>
      </p:sp>
      <p:sp>
        <p:nvSpPr>
          <p:cNvPr id="3" name="Θέση περιεχομένου 2"/>
          <p:cNvSpPr>
            <a:spLocks noGrp="1"/>
          </p:cNvSpPr>
          <p:nvPr>
            <p:ph sz="quarter" idx="1"/>
          </p:nvPr>
        </p:nvSpPr>
        <p:spPr>
          <a:xfrm>
            <a:off x="457200" y="1124744"/>
            <a:ext cx="7643192" cy="5349208"/>
          </a:xfrm>
        </p:spPr>
        <p:txBody>
          <a:bodyPr>
            <a:normAutofit/>
          </a:bodyPr>
          <a:lstStyle/>
          <a:p>
            <a:pPr algn="just"/>
            <a:r>
              <a:rPr lang="el-GR" dirty="0" smtClean="0"/>
              <a:t>Όταν το παιδί έρχεται αντιμέτωπο με καταστάσεις που δε μπορούν να ανταπεξέλθουν πλήρως με τα υπάρχοντα σχήματα, δημιουργείται μία κατάσταση ανισορροπίας ανάμεσα στις αντιλήψεις του ατόμου και τις εμπειρίες του. Τα άτομα προσπαθούν να μειώσουν αυτήν την ανισορροπία εστιάζοντας στα ερεθίσματα που την προκάλεσαν και αναπτύσσοντας νέα σχήματα, έως ότου αποκατασταθεί η ισορροπία. Αυτή η διαδικασία αναπαράστασης ονομάζεται </a:t>
            </a:r>
            <a:r>
              <a:rPr lang="el-GR" b="1" dirty="0" smtClean="0"/>
              <a:t>εξισορρόπηση</a:t>
            </a:r>
            <a:r>
              <a:rPr lang="el-GR" dirty="0" smtClean="0"/>
              <a:t> και σε αυτή βασίζεται η μάθηση, γιατί όταν η ισορροπία διαταράσσεται τα παιδιά μπορούν να εξελιχθούν, αναδύονται νέοι τρόποι σκέψης για τον κόσμο και τα παιδιά προχωρούν σε νέα στάδια.</a:t>
            </a:r>
            <a:endParaRPr lang="el-GR" dirty="0"/>
          </a:p>
        </p:txBody>
      </p:sp>
    </p:spTree>
    <p:extLst>
      <p:ext uri="{BB962C8B-B14F-4D97-AF65-F5344CB8AC3E}">
        <p14:creationId xmlns:p14="http://schemas.microsoft.com/office/powerpoint/2010/main" val="37182744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467600" cy="994122"/>
          </a:xfrm>
        </p:spPr>
        <p:txBody>
          <a:bodyPr/>
          <a:lstStyle/>
          <a:p>
            <a:r>
              <a:rPr lang="el-GR" dirty="0" err="1" smtClean="0"/>
              <a:t>Παραδειγματα</a:t>
            </a:r>
            <a:r>
              <a:rPr lang="el-GR" dirty="0" smtClean="0"/>
              <a:t> </a:t>
            </a:r>
            <a:r>
              <a:rPr lang="el-GR" dirty="0" err="1" smtClean="0"/>
              <a:t>εξισορροπησης</a:t>
            </a:r>
            <a:r>
              <a:rPr lang="el-GR" dirty="0" smtClean="0"/>
              <a:t> </a:t>
            </a:r>
            <a:endParaRPr lang="el-GR" dirty="0"/>
          </a:p>
        </p:txBody>
      </p:sp>
      <p:sp>
        <p:nvSpPr>
          <p:cNvPr id="3" name="Θέση περιεχομένου 2"/>
          <p:cNvSpPr>
            <a:spLocks noGrp="1"/>
          </p:cNvSpPr>
          <p:nvPr>
            <p:ph sz="quarter" idx="1"/>
          </p:nvPr>
        </p:nvSpPr>
        <p:spPr/>
        <p:txBody>
          <a:bodyPr>
            <a:normAutofit lnSpcReduction="10000"/>
          </a:bodyPr>
          <a:lstStyle/>
          <a:p>
            <a:pPr algn="just"/>
            <a:r>
              <a:rPr lang="el-GR" dirty="0" smtClean="0"/>
              <a:t>Οι φυσικές εμπειρίες και ο χειρισμός του περιβάλλοντος επιδρούν στην εξελικτική αλλαγή. Ως εκ τούτου, η αλληλεπίδραση με συνομηλίκους –αντιπαραθέσεις, συζητήσεις- συμβάλλει στο να αποσαφηνιστεί η σκέψη και να γίνει λογική. Επιπλέον, είναι ιδιαίτερα σημαντικό για τη γνωστική ανάπτυξη, ο εκπαιδευτικός να φέρνει αντιμέτωπους τους μαθητές με εμπειρίες ή δεδομένα που δεν μπορούν να εντάξουν στις τρέχουσες θεωρίες τους για τη λειτουργία του κόσμου. Ιδιαίτερα σημαντικό είναι να δημιουργούμε συνθήκες ώστε οι μαθητές να αποκαθιστούν την ανισορροπία δουλεύοντας με συνομηλίκους τους</a:t>
            </a:r>
            <a:endParaRPr lang="el-GR" dirty="0"/>
          </a:p>
        </p:txBody>
      </p:sp>
    </p:spTree>
    <p:extLst>
      <p:ext uri="{BB962C8B-B14F-4D97-AF65-F5344CB8AC3E}">
        <p14:creationId xmlns:p14="http://schemas.microsoft.com/office/powerpoint/2010/main" val="36708812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ροεξοχή">
  <a:themeElements>
    <a:clrScheme name="Προεξοχή">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Προεξοχή">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871</TotalTime>
  <Words>2436</Words>
  <Application>Microsoft Office PowerPoint</Application>
  <PresentationFormat>Προβολή στην οθόνη (4:3)</PresentationFormat>
  <Paragraphs>147</Paragraphs>
  <Slides>33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33</vt:i4>
      </vt:variant>
    </vt:vector>
  </HeadingPairs>
  <TitlesOfParts>
    <vt:vector size="34" baseType="lpstr">
      <vt:lpstr>Προεξοχή</vt:lpstr>
      <vt:lpstr>Εκπαιδευτικη ψυχολογια</vt:lpstr>
      <vt:lpstr>Πτυχεσ της αναπτυξησ</vt:lpstr>
      <vt:lpstr>Ζητηματα αναπτυξησ</vt:lpstr>
      <vt:lpstr>Θεωριεσ συνεχειασ και ασυχεχειασ</vt:lpstr>
      <vt:lpstr>Η γνωστικη εξελικτικη θεωρια του Piaget</vt:lpstr>
      <vt:lpstr>Βασικεσ εννοιεσ (1)</vt:lpstr>
      <vt:lpstr>Βασικεσ εννοιεσ (2)</vt:lpstr>
      <vt:lpstr>Βασικεσ εννοιεσ (3)</vt:lpstr>
      <vt:lpstr>Παραδειγματα εξισορροπησης </vt:lpstr>
      <vt:lpstr>Τα σταδια αναπτυξησ κατα τον Piaget </vt:lpstr>
      <vt:lpstr>Αισθησιοκινητικο σταδιο (0-2 ετων)</vt:lpstr>
      <vt:lpstr>Προλογικο σταδιο (2-7 ετων)</vt:lpstr>
      <vt:lpstr>Σταδιο συγκεκριμενης λογικησ σκεψης (7-11 ετων)</vt:lpstr>
      <vt:lpstr>Σταδιο συγκεκριμενης λογικησ σκεψης (7-11 ετων)</vt:lpstr>
      <vt:lpstr>Σταδιο τυπικησ λογικησ σκεψης (11- ενηλικη ζωη)</vt:lpstr>
      <vt:lpstr>Εκπαιδευτικες προεκτασεισ </vt:lpstr>
      <vt:lpstr>Εκπαιδευτικες προεκτασεισ </vt:lpstr>
      <vt:lpstr>Η κοινωνικοπολιτισμικη θεωρια του Vygotsky</vt:lpstr>
      <vt:lpstr>Θεμελιωδεισ ιδεεσ</vt:lpstr>
      <vt:lpstr>Πως συντελειται η αναπτυξη (1)</vt:lpstr>
      <vt:lpstr>Πως συντελειται η αναπτυξη (2)</vt:lpstr>
      <vt:lpstr>Πως συντελειται η αναπτυξη (3)</vt:lpstr>
      <vt:lpstr>Εφαρμογεσ της θεωριασ στην ταξη</vt:lpstr>
      <vt:lpstr>Παρουσίαση του PowerPoint</vt:lpstr>
      <vt:lpstr>Η θεωρια των οικολογικων συστηματων του urie bronfenbrenner</vt:lpstr>
      <vt:lpstr>Η θεωρια των οικολογικων συστηματων</vt:lpstr>
      <vt:lpstr>Παρουσίαση του PowerPoint</vt:lpstr>
      <vt:lpstr>Επιπεδα περιβαλλοντοσ (1)</vt:lpstr>
      <vt:lpstr>Επιπεδα περιβαλλοντοσ (2)</vt:lpstr>
      <vt:lpstr>Παρουσίαση του PowerPoint</vt:lpstr>
      <vt:lpstr>Ο στοχαστικοσ εκπαιδευτικοσ…</vt:lpstr>
      <vt:lpstr>Ο στοχαστικοσ εκπαιδευτικοσ…</vt:lpstr>
      <vt:lpstr>Βιβλιογραφια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Εκπαιδευτικη ψυχολογια</dc:title>
  <dc:creator>simos giannoulis</dc:creator>
  <cp:lastModifiedBy>User</cp:lastModifiedBy>
  <cp:revision>61</cp:revision>
  <dcterms:created xsi:type="dcterms:W3CDTF">2023-02-06T07:21:53Z</dcterms:created>
  <dcterms:modified xsi:type="dcterms:W3CDTF">2023-02-21T16:51:06Z</dcterms:modified>
</cp:coreProperties>
</file>