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69" r:id="rId3"/>
    <p:sldId id="263" r:id="rId4"/>
    <p:sldId id="292" r:id="rId5"/>
    <p:sldId id="265" r:id="rId6"/>
    <p:sldId id="266" r:id="rId7"/>
    <p:sldId id="274" r:id="rId8"/>
    <p:sldId id="275" r:id="rId9"/>
    <p:sldId id="276" r:id="rId10"/>
    <p:sldId id="277" r:id="rId11"/>
    <p:sldId id="278" r:id="rId12"/>
    <p:sldId id="279" r:id="rId13"/>
    <p:sldId id="280" r:id="rId14"/>
    <p:sldId id="281" r:id="rId15"/>
    <p:sldId id="282" r:id="rId16"/>
    <p:sldId id="284" r:id="rId17"/>
    <p:sldId id="287" r:id="rId18"/>
    <p:sldId id="288" r:id="rId19"/>
    <p:sldId id="289" r:id="rId20"/>
    <p:sldId id="290" r:id="rId21"/>
    <p:sldId id="291" r:id="rId22"/>
    <p:sldId id="268" r:id="rId23"/>
    <p:sldId id="270" r:id="rId24"/>
    <p:sldId id="271" r:id="rId25"/>
    <p:sldId id="272" r:id="rId26"/>
    <p:sldId id="273" r:id="rId27"/>
  </p:sldIdLst>
  <p:sldSz cx="9144000" cy="6858000" type="screen4x3"/>
  <p:notesSz cx="6889750" cy="96075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l-GR"/>
          </a:p>
        </p:txBody>
      </p:sp>
      <p:sp>
        <p:nvSpPr>
          <p:cNvPr id="3" name="Θέση ημερομηνίας 2"/>
          <p:cNvSpPr>
            <a:spLocks noGrp="1"/>
          </p:cNvSpPr>
          <p:nvPr>
            <p:ph type="dt" sz="quarter" idx="1"/>
          </p:nvPr>
        </p:nvSpPr>
        <p:spPr>
          <a:xfrm>
            <a:off x="3902597" y="0"/>
            <a:ext cx="2985558" cy="482046"/>
          </a:xfrm>
          <a:prstGeom prst="rect">
            <a:avLst/>
          </a:prstGeom>
        </p:spPr>
        <p:txBody>
          <a:bodyPr vert="horz" lIns="94265" tIns="47133" rIns="94265" bIns="47133" rtlCol="0"/>
          <a:lstStyle>
            <a:lvl1pPr algn="r">
              <a:defRPr sz="1200"/>
            </a:lvl1pPr>
          </a:lstStyle>
          <a:p>
            <a:fld id="{AAD3A2B3-CF3E-447C-9503-6C74951BB280}" type="datetimeFigureOut">
              <a:rPr lang="el-GR" smtClean="0"/>
              <a:t>31/10/2022</a:t>
            </a:fld>
            <a:endParaRPr lang="el-GR"/>
          </a:p>
        </p:txBody>
      </p:sp>
      <p:sp>
        <p:nvSpPr>
          <p:cNvPr id="4" name="Θέση υποσέλιδου 3"/>
          <p:cNvSpPr>
            <a:spLocks noGrp="1"/>
          </p:cNvSpPr>
          <p:nvPr>
            <p:ph type="ftr" sz="quarter" idx="2"/>
          </p:nvPr>
        </p:nvSpPr>
        <p:spPr>
          <a:xfrm>
            <a:off x="0" y="9125506"/>
            <a:ext cx="2985558" cy="482045"/>
          </a:xfrm>
          <a:prstGeom prst="rect">
            <a:avLst/>
          </a:prstGeom>
        </p:spPr>
        <p:txBody>
          <a:bodyPr vert="horz" lIns="94265" tIns="47133" rIns="94265" bIns="47133"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902597" y="9125506"/>
            <a:ext cx="2985558" cy="482045"/>
          </a:xfrm>
          <a:prstGeom prst="rect">
            <a:avLst/>
          </a:prstGeom>
        </p:spPr>
        <p:txBody>
          <a:bodyPr vert="horz" lIns="94265" tIns="47133" rIns="94265" bIns="47133" rtlCol="0" anchor="b"/>
          <a:lstStyle>
            <a:lvl1pPr algn="r">
              <a:defRPr sz="1200"/>
            </a:lvl1pPr>
          </a:lstStyle>
          <a:p>
            <a:fld id="{C3D737FB-28C7-4EC9-B852-EF5C6E787094}" type="slidenum">
              <a:rPr lang="el-GR" smtClean="0"/>
              <a:t>‹#›</a:t>
            </a:fld>
            <a:endParaRPr lang="el-GR"/>
          </a:p>
        </p:txBody>
      </p:sp>
    </p:spTree>
    <p:extLst>
      <p:ext uri="{BB962C8B-B14F-4D97-AF65-F5344CB8AC3E}">
        <p14:creationId xmlns:p14="http://schemas.microsoft.com/office/powerpoint/2010/main" val="2419383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27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87DDE4-4556-4BD7-9FE7-1332B39454F3}"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Στυλ κύριου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87DDE4-4556-4BD7-9FE7-1332B39454F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687DDE4-4556-4BD7-9FE7-1332B39454F3}"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Στυλ κύριου τίτλου</a:t>
            </a:r>
            <a:endParaRPr kumimoji="0" lang="en-US"/>
          </a:p>
        </p:txBody>
      </p:sp>
      <p:sp>
        <p:nvSpPr>
          <p:cNvPr id="4" name="3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87DDE4-4556-4BD7-9FE7-1332B39454F3}"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87DDE4-4556-4BD7-9FE7-1332B39454F3}"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Στυλ κύριου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A11B1658-A521-4993-B921-04BA2D6B7641}" type="datetimeFigureOut">
              <a:rPr lang="el-GR" smtClean="0"/>
              <a:pPr/>
              <a:t>31/10/2022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87DDE4-4556-4BD7-9FE7-1332B39454F3}"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6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687DDE4-4556-4BD7-9FE7-1332B39454F3}"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Στυλ κύριου τίτλου</a:t>
            </a:r>
            <a:endParaRPr kumimoji="0" lang="en-US"/>
          </a:p>
        </p:txBody>
      </p:sp>
      <p:sp>
        <p:nvSpPr>
          <p:cNvPr id="3" name="2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687DDE4-4556-4BD7-9FE7-1332B39454F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687DDE4-4556-4BD7-9FE7-1332B39454F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Στυλ κύριου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87DDE4-4556-4BD7-9FE7-1332B39454F3}"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A11B1658-A521-4993-B921-04BA2D6B7641}" type="datetimeFigureOut">
              <a:rPr lang="el-GR" smtClean="0"/>
              <a:pPr/>
              <a:t>31/10/2022</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687DDE4-4556-4BD7-9FE7-1332B39454F3}"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Στυλ κύριου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A11B1658-A521-4993-B921-04BA2D6B7641}" type="datetimeFigureOut">
              <a:rPr lang="el-GR" smtClean="0"/>
              <a:pPr/>
              <a:t>31/10/2022</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11B1658-A521-4993-B921-04BA2D6B7641}" type="datetimeFigureOut">
              <a:rPr lang="el-GR" smtClean="0"/>
              <a:pPr/>
              <a:t>31/10/2022</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87DDE4-4556-4BD7-9FE7-1332B39454F3}"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endParaRPr lang="el-GR"/>
          </a:p>
        </p:txBody>
      </p:sp>
      <p:sp>
        <p:nvSpPr>
          <p:cNvPr id="3" name="Τίτλος 2"/>
          <p:cNvSpPr>
            <a:spLocks noGrp="1"/>
          </p:cNvSpPr>
          <p:nvPr>
            <p:ph type="ctrTitle"/>
          </p:nvPr>
        </p:nvSpPr>
        <p:spPr/>
        <p:txBody>
          <a:bodyPr/>
          <a:lstStyle/>
          <a:p>
            <a:r>
              <a:rPr lang="el-GR" dirty="0" smtClean="0"/>
              <a:t>Οι θεωρίες της ανάπτυξης</a:t>
            </a:r>
            <a:endParaRPr lang="el-GR" dirty="0"/>
          </a:p>
        </p:txBody>
      </p:sp>
    </p:spTree>
    <p:extLst>
      <p:ext uri="{BB962C8B-B14F-4D97-AF65-F5344CB8AC3E}">
        <p14:creationId xmlns:p14="http://schemas.microsoft.com/office/powerpoint/2010/main" val="565297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fontScale="92500"/>
          </a:bodyPr>
          <a:lstStyle/>
          <a:p>
            <a:pPr algn="just">
              <a:spcAft>
                <a:spcPts val="0"/>
              </a:spcAft>
            </a:pPr>
            <a:r>
              <a:rPr lang="el-GR" sz="2800" kern="150" dirty="0" smtClean="0">
                <a:ea typeface="Times New Roman" panose="02020603050405020304" pitchFamily="18" charset="0"/>
              </a:rPr>
              <a:t>Η </a:t>
            </a:r>
            <a:r>
              <a:rPr lang="el-GR" sz="2800" b="1" kern="150" dirty="0" smtClean="0">
                <a:ea typeface="Times New Roman" panose="02020603050405020304" pitchFamily="18" charset="0"/>
              </a:rPr>
              <a:t>επανάληψη</a:t>
            </a:r>
            <a:r>
              <a:rPr lang="el-GR" sz="2800" kern="150" dirty="0" smtClean="0">
                <a:ea typeface="Times New Roman" panose="02020603050405020304" pitchFamily="18" charset="0"/>
              </a:rPr>
              <a:t> είναι σημαντική προκειμένου να εδραιωθεί </a:t>
            </a:r>
            <a:r>
              <a:rPr lang="el-GR" sz="2800" kern="150" dirty="0">
                <a:ea typeface="Times New Roman" panose="02020603050405020304" pitchFamily="18" charset="0"/>
              </a:rPr>
              <a:t>και να </a:t>
            </a:r>
            <a:r>
              <a:rPr lang="el-GR" sz="2800" kern="150" dirty="0" smtClean="0">
                <a:ea typeface="Times New Roman" panose="02020603050405020304" pitchFamily="18" charset="0"/>
              </a:rPr>
              <a:t>αυτοματοποιηθεί μία συμπεριφορά </a:t>
            </a:r>
          </a:p>
          <a:p>
            <a:pPr algn="just">
              <a:spcAft>
                <a:spcPts val="0"/>
              </a:spcAft>
            </a:pPr>
            <a:endParaRPr lang="el-GR" sz="2800" kern="150" dirty="0" smtClean="0">
              <a:ea typeface="Times New Roman" panose="02020603050405020304" pitchFamily="18" charset="0"/>
            </a:endParaRPr>
          </a:p>
          <a:p>
            <a:pPr algn="just">
              <a:spcAft>
                <a:spcPts val="0"/>
              </a:spcAft>
            </a:pPr>
            <a:r>
              <a:rPr lang="el-GR" sz="2800" kern="150" dirty="0" smtClean="0">
                <a:ea typeface="Times New Roman" panose="02020603050405020304" pitchFamily="18" charset="0"/>
              </a:rPr>
              <a:t>Αν η σύνδεση δεν επαναληφθεί, διατηρείται </a:t>
            </a:r>
            <a:r>
              <a:rPr lang="el-GR" sz="2800" kern="150" dirty="0">
                <a:ea typeface="Times New Roman" panose="02020603050405020304" pitchFamily="18" charset="0"/>
              </a:rPr>
              <a:t>λίγο και σβήνει (</a:t>
            </a:r>
            <a:r>
              <a:rPr lang="el-GR" sz="2800" b="1" kern="150" dirty="0">
                <a:ea typeface="Times New Roman" panose="02020603050405020304" pitchFamily="18" charset="0"/>
              </a:rPr>
              <a:t>απόσβεση</a:t>
            </a:r>
            <a:r>
              <a:rPr lang="el-GR" sz="2800" kern="150" dirty="0" smtClean="0">
                <a:ea typeface="Times New Roman" panose="02020603050405020304" pitchFamily="18" charset="0"/>
              </a:rPr>
              <a:t>).</a:t>
            </a:r>
          </a:p>
          <a:p>
            <a:pPr marL="0" indent="0" algn="just">
              <a:spcAft>
                <a:spcPts val="0"/>
              </a:spcAft>
              <a:buNone/>
            </a:pPr>
            <a:endParaRPr lang="el-GR" sz="2800" kern="150" dirty="0">
              <a:ea typeface="Times New Roman" panose="02020603050405020304" pitchFamily="18" charset="0"/>
            </a:endParaRPr>
          </a:p>
          <a:p>
            <a:pPr algn="just">
              <a:spcAft>
                <a:spcPts val="0"/>
              </a:spcAft>
            </a:pPr>
            <a:r>
              <a:rPr lang="el-GR" sz="2800" kern="150" dirty="0" smtClean="0">
                <a:ea typeface="Times New Roman" panose="02020603050405020304" pitchFamily="18" charset="0"/>
              </a:rPr>
              <a:t>Η </a:t>
            </a:r>
            <a:r>
              <a:rPr lang="el-GR" sz="2800" kern="150" dirty="0">
                <a:ea typeface="Times New Roman" panose="02020603050405020304" pitchFamily="18" charset="0"/>
              </a:rPr>
              <a:t>εμφάνιση όμοιας αντίδρασης και σε παρόμοια ερεθίσματα (πχ., στην περίπτωση του σκύλου του </a:t>
            </a:r>
            <a:r>
              <a:rPr lang="el-GR" sz="2800" kern="150" dirty="0" err="1">
                <a:ea typeface="Times New Roman" panose="02020603050405020304" pitchFamily="18" charset="0"/>
              </a:rPr>
              <a:t>Pavlov</a:t>
            </a:r>
            <a:r>
              <a:rPr lang="el-GR" sz="2800" kern="150" dirty="0">
                <a:ea typeface="Times New Roman" panose="02020603050405020304" pitchFamily="18" charset="0"/>
              </a:rPr>
              <a:t>, με άλλους </a:t>
            </a:r>
            <a:r>
              <a:rPr lang="el-GR" sz="2800" kern="150" dirty="0" smtClean="0">
                <a:ea typeface="Times New Roman" panose="02020603050405020304" pitchFamily="18" charset="0"/>
              </a:rPr>
              <a:t>παρόμοιους ήχους) ονομάζεται </a:t>
            </a:r>
            <a:r>
              <a:rPr lang="el-GR" sz="2800" b="1" kern="150" dirty="0" smtClean="0">
                <a:ea typeface="Times New Roman" panose="02020603050405020304" pitchFamily="18" charset="0"/>
              </a:rPr>
              <a:t>γενίκευση</a:t>
            </a:r>
            <a:r>
              <a:rPr lang="el-GR" sz="2800" kern="150" dirty="0" smtClean="0">
                <a:ea typeface="Times New Roman" panose="02020603050405020304" pitchFamily="18" charset="0"/>
              </a:rPr>
              <a:t> </a:t>
            </a:r>
            <a:r>
              <a:rPr lang="el-GR" sz="2800" kern="150" dirty="0">
                <a:ea typeface="Times New Roman" panose="02020603050405020304" pitchFamily="18" charset="0"/>
              </a:rPr>
              <a:t>του </a:t>
            </a:r>
            <a:r>
              <a:rPr lang="el-GR" sz="2800" kern="150" dirty="0" smtClean="0">
                <a:ea typeface="Times New Roman" panose="02020603050405020304" pitchFamily="18" charset="0"/>
              </a:rPr>
              <a:t>ερεθίσματος.</a:t>
            </a:r>
          </a:p>
          <a:p>
            <a:pPr marL="0" indent="0">
              <a:buNone/>
            </a:pPr>
            <a:endParaRPr lang="el-GR" dirty="0"/>
          </a:p>
        </p:txBody>
      </p:sp>
    </p:spTree>
    <p:extLst>
      <p:ext uri="{BB962C8B-B14F-4D97-AF65-F5344CB8AC3E}">
        <p14:creationId xmlns:p14="http://schemas.microsoft.com/office/powerpoint/2010/main" val="377372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Συντελεστική μάθηση</a:t>
            </a:r>
            <a:endParaRPr lang="el-GR" dirty="0"/>
          </a:p>
        </p:txBody>
      </p:sp>
      <p:sp>
        <p:nvSpPr>
          <p:cNvPr id="3" name="Θέση περιεχομένου 2"/>
          <p:cNvSpPr>
            <a:spLocks noGrp="1"/>
          </p:cNvSpPr>
          <p:nvPr>
            <p:ph sz="quarter" idx="1"/>
          </p:nvPr>
        </p:nvSpPr>
        <p:spPr>
          <a:xfrm>
            <a:off x="301752" y="1527048"/>
            <a:ext cx="8503920" cy="4835652"/>
          </a:xfrm>
        </p:spPr>
        <p:txBody>
          <a:bodyPr>
            <a:normAutofit lnSpcReduction="10000"/>
          </a:bodyPr>
          <a:lstStyle/>
          <a:p>
            <a:pPr algn="just"/>
            <a:r>
              <a:rPr lang="el-GR" dirty="0" smtClean="0"/>
              <a:t>Η συμπεριφορά τροποποιείται ως αποτέλεσμα των θετικών ή αρνητικών συνεπειών που παράγει</a:t>
            </a:r>
          </a:p>
          <a:p>
            <a:pPr algn="just"/>
            <a:r>
              <a:rPr lang="el-GR" dirty="0" smtClean="0"/>
              <a:t>Επαναλαμβάνονται συμπεριφορές που οδηγούν σε ανταμοιβή και εγκαταλείπονται συμπεριφορά που δεν έχουν ανταμοιβή ή οδηγούν σε τιμωρία</a:t>
            </a:r>
          </a:p>
          <a:p>
            <a:pPr algn="just"/>
            <a:r>
              <a:rPr lang="el-GR" u="sng" dirty="0" smtClean="0"/>
              <a:t>Ενισχυτής</a:t>
            </a:r>
            <a:r>
              <a:rPr lang="el-GR" dirty="0" smtClean="0"/>
              <a:t>: ερέθισμα που αυξάνει τη συχνότητα μίας συμπεριφοράς</a:t>
            </a:r>
          </a:p>
          <a:p>
            <a:pPr algn="just"/>
            <a:r>
              <a:rPr lang="el-GR" u="sng" dirty="0" smtClean="0"/>
              <a:t>Τιμωρία</a:t>
            </a:r>
            <a:r>
              <a:rPr lang="el-GR" dirty="0" smtClean="0"/>
              <a:t>: η αφαίρεση ενός ευχάριστου ερεθίσματος ή η παρουσία ενός δυσάρεστου ερεθίσματος, προκειμένου να μειωθεί μία ανεπιθύμητη συμπεριφορά</a:t>
            </a:r>
          </a:p>
          <a:p>
            <a:endParaRPr lang="el-GR" dirty="0"/>
          </a:p>
        </p:txBody>
      </p:sp>
    </p:spTree>
    <p:extLst>
      <p:ext uri="{BB962C8B-B14F-4D97-AF65-F5344CB8AC3E}">
        <p14:creationId xmlns:p14="http://schemas.microsoft.com/office/powerpoint/2010/main" val="338145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465050979"/>
              </p:ext>
            </p:extLst>
          </p:nvPr>
        </p:nvGraphicFramePr>
        <p:xfrm>
          <a:off x="190500" y="200026"/>
          <a:ext cx="8782052" cy="6071811"/>
        </p:xfrm>
        <a:graphic>
          <a:graphicData uri="http://schemas.openxmlformats.org/drawingml/2006/table">
            <a:tbl>
              <a:tblPr firstRow="1" bandRow="1">
                <a:tableStyleId>{5C22544A-7EE6-4342-B048-85BDC9FD1C3A}</a:tableStyleId>
              </a:tblPr>
              <a:tblGrid>
                <a:gridCol w="1685925"/>
                <a:gridCol w="3143250"/>
                <a:gridCol w="1876425"/>
                <a:gridCol w="2076452"/>
              </a:tblGrid>
              <a:tr h="371474">
                <a:tc>
                  <a:txBody>
                    <a:bodyPr/>
                    <a:lstStyle/>
                    <a:p>
                      <a:r>
                        <a:rPr lang="el-GR" b="0" dirty="0" smtClean="0"/>
                        <a:t>Τύπος </a:t>
                      </a:r>
                      <a:endParaRPr lang="el-GR" b="0" dirty="0"/>
                    </a:p>
                  </a:txBody>
                  <a:tcPr/>
                </a:tc>
                <a:tc>
                  <a:txBody>
                    <a:bodyPr/>
                    <a:lstStyle/>
                    <a:p>
                      <a:r>
                        <a:rPr lang="el-GR" b="0" dirty="0" smtClean="0"/>
                        <a:t>Ορισμός</a:t>
                      </a:r>
                      <a:endParaRPr lang="el-GR" b="0" dirty="0"/>
                    </a:p>
                  </a:txBody>
                  <a:tcPr/>
                </a:tc>
                <a:tc>
                  <a:txBody>
                    <a:bodyPr/>
                    <a:lstStyle/>
                    <a:p>
                      <a:r>
                        <a:rPr lang="el-GR" b="0" dirty="0" smtClean="0"/>
                        <a:t>Αποτέλεσμα</a:t>
                      </a:r>
                      <a:endParaRPr lang="el-GR" b="0" dirty="0"/>
                    </a:p>
                  </a:txBody>
                  <a:tcPr/>
                </a:tc>
                <a:tc>
                  <a:txBody>
                    <a:bodyPr/>
                    <a:lstStyle/>
                    <a:p>
                      <a:r>
                        <a:rPr lang="el-GR" b="0" dirty="0" smtClean="0"/>
                        <a:t>Παράδειγμα</a:t>
                      </a:r>
                      <a:endParaRPr lang="el-GR" b="0" dirty="0"/>
                    </a:p>
                  </a:txBody>
                  <a:tcPr/>
                </a:tc>
              </a:tr>
              <a:tr h="1585537">
                <a:tc>
                  <a:txBody>
                    <a:bodyPr/>
                    <a:lstStyle/>
                    <a:p>
                      <a:r>
                        <a:rPr lang="el-GR" dirty="0" smtClean="0"/>
                        <a:t>Θετική ενίσχυση</a:t>
                      </a:r>
                      <a:endParaRPr lang="el-GR" dirty="0"/>
                    </a:p>
                  </a:txBody>
                  <a:tcPr/>
                </a:tc>
                <a:tc>
                  <a:txBody>
                    <a:bodyPr/>
                    <a:lstStyle/>
                    <a:p>
                      <a:r>
                        <a:rPr lang="el-GR" dirty="0" smtClean="0"/>
                        <a:t>Ένα ευχάριστο ερέθισμα που ακολουθεί μία επιθυμητή συμπεριφορά</a:t>
                      </a:r>
                      <a:endParaRPr lang="el-GR" dirty="0"/>
                    </a:p>
                  </a:txBody>
                  <a:tcPr/>
                </a:tc>
                <a:tc>
                  <a:txBody>
                    <a:bodyPr/>
                    <a:lstStyle/>
                    <a:p>
                      <a:r>
                        <a:rPr lang="el-GR" dirty="0" smtClean="0"/>
                        <a:t>Αυξάνει την πιθανότητα της επιθυμητής συμπεριφοράς</a:t>
                      </a:r>
                      <a:endParaRPr lang="el-GR" dirty="0"/>
                    </a:p>
                  </a:txBody>
                  <a:tcPr/>
                </a:tc>
                <a:tc>
                  <a:txBody>
                    <a:bodyPr/>
                    <a:lstStyle/>
                    <a:p>
                      <a:r>
                        <a:rPr lang="el-GR" dirty="0" smtClean="0"/>
                        <a:t>Υψηλός βαθμός σε διαγώνισμα</a:t>
                      </a:r>
                      <a:endParaRPr lang="el-GR" dirty="0"/>
                    </a:p>
                  </a:txBody>
                  <a:tcPr/>
                </a:tc>
              </a:tr>
              <a:tr h="798005">
                <a:tc>
                  <a:txBody>
                    <a:bodyPr/>
                    <a:lstStyle/>
                    <a:p>
                      <a:r>
                        <a:rPr lang="el-GR" dirty="0" smtClean="0"/>
                        <a:t>Αρνητική ενίσχυση</a:t>
                      </a:r>
                      <a:endParaRPr lang="el-GR" dirty="0"/>
                    </a:p>
                  </a:txBody>
                  <a:tcPr/>
                </a:tc>
                <a:tc>
                  <a:txBody>
                    <a:bodyPr/>
                    <a:lstStyle/>
                    <a:p>
                      <a:r>
                        <a:rPr lang="el-GR" dirty="0" smtClean="0"/>
                        <a:t>Απομάκρυνση ενός</a:t>
                      </a:r>
                      <a:r>
                        <a:rPr lang="el-GR" baseline="0" dirty="0" smtClean="0"/>
                        <a:t> δυσάρεστου ερεθίσματος μετά την εμφάνιση της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επιθυμητής συμπεριφοράς</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mn-lt"/>
                          <a:ea typeface="+mn-ea"/>
                          <a:cs typeface="+mn-cs"/>
                        </a:rPr>
                        <a:t>Αυξάνει την πιθανότητα της επιθυμητής συμπεριφοράς</a:t>
                      </a:r>
                    </a:p>
                    <a:p>
                      <a:endParaRPr lang="el-GR" dirty="0"/>
                    </a:p>
                  </a:txBody>
                  <a:tcPr/>
                </a:tc>
                <a:tc>
                  <a:txBody>
                    <a:bodyPr/>
                    <a:lstStyle/>
                    <a:p>
                      <a:r>
                        <a:rPr lang="el-GR" dirty="0" smtClean="0"/>
                        <a:t>Επιτρέπουμε</a:t>
                      </a:r>
                      <a:r>
                        <a:rPr lang="el-GR" baseline="0" dirty="0" smtClean="0"/>
                        <a:t> στο παιδί να βγει από το δωμάτιό του όταν σταματήσει τις κρίσεις θυμού</a:t>
                      </a:r>
                      <a:endParaRPr lang="el-GR" dirty="0"/>
                    </a:p>
                  </a:txBody>
                  <a:tcPr/>
                </a:tc>
              </a:tr>
              <a:tr h="798005">
                <a:tc>
                  <a:txBody>
                    <a:bodyPr/>
                    <a:lstStyle/>
                    <a:p>
                      <a:r>
                        <a:rPr lang="el-GR" dirty="0" smtClean="0"/>
                        <a:t>Θετική τιμωρία</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Παρουσίαση ενός δυσάρεστου ερεθίσματος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μετά την εμφάνιση μίας ανεπιθύμητής συμπεριφοράς</a:t>
                      </a:r>
                    </a:p>
                  </a:txBody>
                  <a:tcPr/>
                </a:tc>
                <a:tc>
                  <a:txBody>
                    <a:bodyPr/>
                    <a:lstStyle/>
                    <a:p>
                      <a:r>
                        <a:rPr lang="el-GR" dirty="0" smtClean="0"/>
                        <a:t>Μειώνει την πιθανότητα της ανεπιθύμητης</a:t>
                      </a:r>
                      <a:r>
                        <a:rPr lang="el-GR" baseline="0" dirty="0" smtClean="0"/>
                        <a:t> συμπεριφοράς</a:t>
                      </a:r>
                      <a:endParaRPr lang="el-GR" dirty="0"/>
                    </a:p>
                  </a:txBody>
                  <a:tcPr/>
                </a:tc>
                <a:tc>
                  <a:txBody>
                    <a:bodyPr/>
                    <a:lstStyle/>
                    <a:p>
                      <a:r>
                        <a:rPr kumimoji="0" lang="el-GR" sz="1800" b="0" i="0" u="none" strike="noStrike" kern="1200" cap="none" spc="0" normalizeH="0" baseline="0" noProof="0" dirty="0" smtClean="0">
                          <a:ln>
                            <a:noFill/>
                          </a:ln>
                          <a:solidFill>
                            <a:prstClr val="black"/>
                          </a:solidFill>
                          <a:effectLst/>
                          <a:uLnTx/>
                          <a:uFillTx/>
                          <a:latin typeface="+mn-lt"/>
                          <a:ea typeface="+mn-ea"/>
                          <a:cs typeface="+mn-cs"/>
                        </a:rPr>
                        <a:t>Χαμηλός βαθμός σε διαγώνισμα</a:t>
                      </a:r>
                      <a:endParaRPr lang="el-GR" dirty="0"/>
                    </a:p>
                  </a:txBody>
                  <a:tcPr/>
                </a:tc>
              </a:tr>
              <a:tr h="798005">
                <a:tc>
                  <a:txBody>
                    <a:bodyPr/>
                    <a:lstStyle/>
                    <a:p>
                      <a:r>
                        <a:rPr lang="el-GR" dirty="0" smtClean="0"/>
                        <a:t>Αρνητική τιμωρία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mn-lt"/>
                          <a:ea typeface="+mn-ea"/>
                          <a:cs typeface="+mn-cs"/>
                        </a:rPr>
                        <a:t>Απομάκρυνση ενός ευχάριστου ερεθίσματος μετά την εμφάνιση μίας ανεπιθύμητής συμπεριφοράς</a:t>
                      </a:r>
                    </a:p>
                    <a:p>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mn-lt"/>
                          <a:ea typeface="+mn-ea"/>
                          <a:cs typeface="+mn-cs"/>
                        </a:rPr>
                        <a:t>Μειώνει την πιθανότητα της ανεπιθύμητης συμπεριφοράς</a:t>
                      </a:r>
                    </a:p>
                    <a:p>
                      <a:endParaRPr lang="el-GR" dirty="0"/>
                    </a:p>
                  </a:txBody>
                  <a:tcPr/>
                </a:tc>
                <a:tc>
                  <a:txBody>
                    <a:bodyPr/>
                    <a:lstStyle/>
                    <a:p>
                      <a:r>
                        <a:rPr lang="el-GR" dirty="0" smtClean="0"/>
                        <a:t>Απαγόρευση της τηλεόρασης</a:t>
                      </a:r>
                      <a:r>
                        <a:rPr lang="el-GR" baseline="0" dirty="0" smtClean="0"/>
                        <a:t>  λόγω κακής συμπεριφοράς</a:t>
                      </a:r>
                      <a:endParaRPr lang="el-GR" dirty="0"/>
                    </a:p>
                  </a:txBody>
                  <a:tcPr/>
                </a:tc>
              </a:tr>
            </a:tbl>
          </a:graphicData>
        </a:graphic>
      </p:graphicFrame>
    </p:spTree>
    <p:extLst>
      <p:ext uri="{BB962C8B-B14F-4D97-AF65-F5344CB8AC3E}">
        <p14:creationId xmlns:p14="http://schemas.microsoft.com/office/powerpoint/2010/main" val="3209720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της κοινωνικής μάθησης</a:t>
            </a:r>
            <a:endParaRPr lang="el-GR" dirty="0"/>
          </a:p>
        </p:txBody>
      </p:sp>
      <p:sp>
        <p:nvSpPr>
          <p:cNvPr id="3" name="Θέση περιεχομένου 2"/>
          <p:cNvSpPr>
            <a:spLocks noGrp="1"/>
          </p:cNvSpPr>
          <p:nvPr>
            <p:ph sz="quarter" idx="1"/>
          </p:nvPr>
        </p:nvSpPr>
        <p:spPr>
          <a:xfrm>
            <a:off x="301752" y="1527047"/>
            <a:ext cx="8503920" cy="4902327"/>
          </a:xfrm>
        </p:spPr>
        <p:txBody>
          <a:bodyPr>
            <a:normAutofit lnSpcReduction="10000"/>
          </a:bodyPr>
          <a:lstStyle/>
          <a:p>
            <a:pPr algn="just"/>
            <a:r>
              <a:rPr lang="en-US" dirty="0" smtClean="0"/>
              <a:t>Bandura</a:t>
            </a:r>
            <a:r>
              <a:rPr lang="el-GR" dirty="0" smtClean="0"/>
              <a:t>: έμφαση στη μίμηση προτύπων (</a:t>
            </a:r>
            <a:r>
              <a:rPr lang="en-US" dirty="0" smtClean="0"/>
              <a:t>modeling), </a:t>
            </a:r>
            <a:r>
              <a:rPr lang="el-GR" dirty="0" smtClean="0"/>
              <a:t>μίμηση </a:t>
            </a:r>
            <a:r>
              <a:rPr lang="en-US" dirty="0" smtClean="0"/>
              <a:t>(imitation) </a:t>
            </a:r>
            <a:r>
              <a:rPr lang="el-GR" dirty="0" smtClean="0"/>
              <a:t>ή μάθηση μέσω παρατήρησης (</a:t>
            </a:r>
            <a:r>
              <a:rPr lang="en-US" dirty="0" smtClean="0"/>
              <a:t>observational learning</a:t>
            </a:r>
            <a:r>
              <a:rPr lang="el-GR" dirty="0" smtClean="0"/>
              <a:t>)</a:t>
            </a:r>
            <a:endParaRPr lang="en-US" dirty="0" smtClean="0"/>
          </a:p>
          <a:p>
            <a:pPr algn="just"/>
            <a:r>
              <a:rPr lang="el-GR" dirty="0" smtClean="0"/>
              <a:t>Η ικανότητα μάθησης από την παρατήρηση εξαρτάται από: τη διαθεσιμότητα της προς μάθηση συμπεριφοράς, την προσοχή στη συμπεριφορά του «μοντέλου», τη μνήμη, τη διεργασία κινητικής αναπαραγωγής, το κίνητρο/ανταμοιβή</a:t>
            </a:r>
          </a:p>
          <a:p>
            <a:pPr algn="just"/>
            <a:r>
              <a:rPr lang="el-GR" dirty="0" smtClean="0"/>
              <a:t>Μίμηση + γλώσσα</a:t>
            </a:r>
          </a:p>
          <a:p>
            <a:pPr algn="just"/>
            <a:r>
              <a:rPr lang="el-GR" dirty="0" smtClean="0"/>
              <a:t>Μίμηση + διαμόρφωση φύλου</a:t>
            </a:r>
          </a:p>
          <a:p>
            <a:pPr algn="just"/>
            <a:r>
              <a:rPr lang="el-GR" dirty="0" smtClean="0"/>
              <a:t>Δημιουργία μοντέλων – επιθετικότητα;</a:t>
            </a:r>
          </a:p>
          <a:p>
            <a:pPr algn="just"/>
            <a:endParaRPr lang="el-GR" dirty="0" smtClean="0"/>
          </a:p>
        </p:txBody>
      </p:sp>
    </p:spTree>
    <p:extLst>
      <p:ext uri="{BB962C8B-B14F-4D97-AF65-F5344CB8AC3E}">
        <p14:creationId xmlns:p14="http://schemas.microsoft.com/office/powerpoint/2010/main" val="286042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γνωστική εξελικτική θεωρία του </a:t>
            </a:r>
            <a:r>
              <a:rPr lang="en-US" dirty="0" smtClean="0"/>
              <a:t>Piaget</a:t>
            </a:r>
            <a:endParaRPr lang="el-GR" dirty="0"/>
          </a:p>
        </p:txBody>
      </p:sp>
      <p:sp>
        <p:nvSpPr>
          <p:cNvPr id="3" name="Θέση περιεχομένου 2"/>
          <p:cNvSpPr>
            <a:spLocks noGrp="1"/>
          </p:cNvSpPr>
          <p:nvPr>
            <p:ph sz="quarter" idx="1"/>
          </p:nvPr>
        </p:nvSpPr>
        <p:spPr>
          <a:xfrm>
            <a:off x="171449" y="1527047"/>
            <a:ext cx="8810625" cy="4864227"/>
          </a:xfrm>
        </p:spPr>
        <p:txBody>
          <a:bodyPr>
            <a:noAutofit/>
          </a:bodyPr>
          <a:lstStyle/>
          <a:p>
            <a:pPr algn="just"/>
            <a:r>
              <a:rPr lang="el-GR" sz="2000" dirty="0" smtClean="0"/>
              <a:t>Τα παιδιά κατασκευάζουν ενεργά τη γνώση καθώς διαχειρίζονται και εξερευνούν τον κόσμο τους</a:t>
            </a:r>
          </a:p>
          <a:p>
            <a:pPr algn="just"/>
            <a:r>
              <a:rPr lang="el-GR" sz="2000" b="1" dirty="0" smtClean="0"/>
              <a:t>Σχήμα</a:t>
            </a:r>
            <a:r>
              <a:rPr lang="el-GR" sz="2000" dirty="0" smtClean="0"/>
              <a:t>: οργανωμένοι τρόποι κατανόησης μίας εμπειρίας που αλλάζουν με την ηλικία (π.χ. ρίχνω κάτω)</a:t>
            </a:r>
          </a:p>
          <a:p>
            <a:pPr algn="just"/>
            <a:r>
              <a:rPr lang="el-GR" sz="2000" b="1" dirty="0" smtClean="0"/>
              <a:t>Προσαρμογή: </a:t>
            </a:r>
            <a:r>
              <a:rPr lang="el-GR" sz="2000" dirty="0" smtClean="0"/>
              <a:t>Τα αρχικά σχήματα ενισχύονται και μεταμορφώνονται σε νέα σχήματα μέσω της άμεσης αλληλεπίδρασης με το περιβάλλον.</a:t>
            </a:r>
          </a:p>
          <a:p>
            <a:pPr algn="just">
              <a:buFont typeface="Courier New" panose="02070309020205020404" pitchFamily="49" charset="0"/>
              <a:buChar char="o"/>
            </a:pPr>
            <a:r>
              <a:rPr lang="el-GR" sz="2000" b="1" dirty="0" smtClean="0"/>
              <a:t>Αφομοίωση</a:t>
            </a:r>
            <a:r>
              <a:rPr lang="el-GR" sz="2000" dirty="0" smtClean="0"/>
              <a:t>: διάφορες εμπειρίες </a:t>
            </a:r>
            <a:r>
              <a:rPr lang="el-GR" sz="2000" dirty="0" err="1" smtClean="0"/>
              <a:t>απορροφώνται</a:t>
            </a:r>
            <a:r>
              <a:rPr lang="el-GR" sz="2000" dirty="0" smtClean="0"/>
              <a:t> από τον οργανισμό και μεταμορφώνονται (προσαρμόζονται) για να ταιριάξουν με τα ήδη υπάρχοντα σχήματα (π.χ. πιπίλισμα θηλής-πιπίλα)</a:t>
            </a:r>
          </a:p>
          <a:p>
            <a:pPr algn="just">
              <a:buFont typeface="Courier New" panose="02070309020205020404" pitchFamily="49" charset="0"/>
              <a:buChar char="o"/>
            </a:pPr>
            <a:r>
              <a:rPr lang="el-GR" sz="2000" b="1" dirty="0" smtClean="0"/>
              <a:t>Συμμόρφωση</a:t>
            </a:r>
            <a:r>
              <a:rPr lang="el-GR" sz="2000" dirty="0" smtClean="0"/>
              <a:t>: τα παιδιά τροποποιούν τα υπάρχοντα σχήματα για να τα προσαρμόσουν στις νέες εμπειρίες (πιπίλισμα-κουβέρτα)</a:t>
            </a:r>
          </a:p>
          <a:p>
            <a:pPr algn="just">
              <a:buFont typeface="Arial" panose="020B0604020202020204" pitchFamily="34" charset="0"/>
              <a:buChar char="•"/>
            </a:pPr>
            <a:r>
              <a:rPr lang="el-GR" sz="2000" b="1" dirty="0" smtClean="0"/>
              <a:t>Εξισορρόπηση</a:t>
            </a:r>
            <a:r>
              <a:rPr lang="el-GR" sz="2000" dirty="0" smtClean="0"/>
              <a:t>: η ισορροπία ανάμεσα στην αφομοίωση (ένταξη υπαρχόντων σχημάτων) και τη συμμόρφωση (νέες εμπειρίες από το περιβάλλον)</a:t>
            </a:r>
          </a:p>
        </p:txBody>
      </p:sp>
    </p:spTree>
    <p:extLst>
      <p:ext uri="{BB962C8B-B14F-4D97-AF65-F5344CB8AC3E}">
        <p14:creationId xmlns:p14="http://schemas.microsoft.com/office/powerpoint/2010/main" val="2226340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γνωστικής ανάπτυξης</a:t>
            </a:r>
            <a:endParaRPr lang="el-GR" dirty="0"/>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val="3046030288"/>
              </p:ext>
            </p:extLst>
          </p:nvPr>
        </p:nvGraphicFramePr>
        <p:xfrm>
          <a:off x="209549" y="1295401"/>
          <a:ext cx="8763000" cy="5525151"/>
        </p:xfrm>
        <a:graphic>
          <a:graphicData uri="http://schemas.openxmlformats.org/drawingml/2006/table">
            <a:tbl>
              <a:tblPr firstRow="1" bandRow="1">
                <a:tableStyleId>{5C22544A-7EE6-4342-B048-85BDC9FD1C3A}</a:tableStyleId>
              </a:tblPr>
              <a:tblGrid>
                <a:gridCol w="1152526"/>
                <a:gridCol w="2314575"/>
                <a:gridCol w="5295899"/>
              </a:tblGrid>
              <a:tr h="501423">
                <a:tc>
                  <a:txBody>
                    <a:bodyPr/>
                    <a:lstStyle/>
                    <a:p>
                      <a:pPr algn="ctr"/>
                      <a:r>
                        <a:rPr lang="el-GR" dirty="0" smtClean="0"/>
                        <a:t>Ηλικία</a:t>
                      </a:r>
                      <a:endParaRPr lang="el-GR" dirty="0"/>
                    </a:p>
                  </a:txBody>
                  <a:tcPr/>
                </a:tc>
                <a:tc>
                  <a:txBody>
                    <a:bodyPr/>
                    <a:lstStyle/>
                    <a:p>
                      <a:pPr algn="ctr"/>
                      <a:r>
                        <a:rPr lang="el-GR" dirty="0" smtClean="0"/>
                        <a:t>Στάδιο</a:t>
                      </a:r>
                      <a:endParaRPr lang="el-GR" dirty="0"/>
                    </a:p>
                  </a:txBody>
                  <a:tcPr/>
                </a:tc>
                <a:tc>
                  <a:txBody>
                    <a:bodyPr/>
                    <a:lstStyle/>
                    <a:p>
                      <a:pPr algn="ctr"/>
                      <a:r>
                        <a:rPr lang="el-GR" dirty="0" smtClean="0"/>
                        <a:t>Περιγραφή</a:t>
                      </a:r>
                      <a:endParaRPr lang="el-GR" dirty="0"/>
                    </a:p>
                  </a:txBody>
                  <a:tcPr/>
                </a:tc>
              </a:tr>
              <a:tr h="1680036">
                <a:tc>
                  <a:txBody>
                    <a:bodyPr/>
                    <a:lstStyle/>
                    <a:p>
                      <a:r>
                        <a:rPr lang="el-GR" dirty="0" smtClean="0"/>
                        <a:t>Γέννηση-2 ετών</a:t>
                      </a:r>
                      <a:endParaRPr lang="el-GR" dirty="0"/>
                    </a:p>
                  </a:txBody>
                  <a:tcPr/>
                </a:tc>
                <a:tc>
                  <a:txBody>
                    <a:bodyPr/>
                    <a:lstStyle/>
                    <a:p>
                      <a:r>
                        <a:rPr lang="el-GR" dirty="0" err="1" smtClean="0"/>
                        <a:t>Αισθητηριοκινητικής</a:t>
                      </a:r>
                      <a:r>
                        <a:rPr lang="el-GR" dirty="0" smtClean="0"/>
                        <a:t> Νόησης</a:t>
                      </a:r>
                      <a:endParaRPr lang="el-GR" dirty="0"/>
                    </a:p>
                  </a:txBody>
                  <a:tcPr/>
                </a:tc>
                <a:tc>
                  <a:txBody>
                    <a:bodyPr/>
                    <a:lstStyle/>
                    <a:p>
                      <a:pPr algn="just"/>
                      <a:r>
                        <a:rPr lang="el-GR" sz="1800" b="0" i="0" u="none" strike="noStrike" baseline="0" dirty="0" smtClean="0">
                          <a:latin typeface="+mn-lt"/>
                        </a:rPr>
                        <a:t>Τα βρέφη χρησιμοποιούν τις αισθήσεις τους προκειμένου να ενεργήσουν και να γνωρίσουν τον κόσμο. Ενεργούν σκόπιμα. Επιτυγχάνουν τη μονιμότητα του αντικειμένου: αντιλαμβάνονται ότι τα πράγματα συνεχίζουν να υπάρχουν ακόμα και όταν δεν είναι παρόντα.</a:t>
                      </a:r>
                      <a:endParaRPr lang="el-GR" dirty="0">
                        <a:latin typeface="+mn-lt"/>
                      </a:endParaRPr>
                    </a:p>
                  </a:txBody>
                  <a:tcPr/>
                </a:tc>
              </a:tr>
              <a:tr h="1131092">
                <a:tc>
                  <a:txBody>
                    <a:bodyPr/>
                    <a:lstStyle/>
                    <a:p>
                      <a:r>
                        <a:rPr lang="el-GR" dirty="0" smtClean="0"/>
                        <a:t>2-6 ετών</a:t>
                      </a:r>
                      <a:endParaRPr lang="el-GR" dirty="0"/>
                    </a:p>
                  </a:txBody>
                  <a:tcPr/>
                </a:tc>
                <a:tc>
                  <a:txBody>
                    <a:bodyPr/>
                    <a:lstStyle/>
                    <a:p>
                      <a:r>
                        <a:rPr lang="el-GR" dirty="0" smtClean="0"/>
                        <a:t>Προ-λογικής</a:t>
                      </a:r>
                      <a:r>
                        <a:rPr lang="el-GR" baseline="0" dirty="0" smtClean="0"/>
                        <a:t> </a:t>
                      </a:r>
                      <a:r>
                        <a:rPr lang="el-GR" dirty="0" smtClean="0"/>
                        <a:t>Νόησης</a:t>
                      </a:r>
                      <a:endParaRPr lang="el-GR" dirty="0"/>
                    </a:p>
                  </a:txBody>
                  <a:tcPr/>
                </a:tc>
                <a:tc>
                  <a:txBody>
                    <a:bodyPr/>
                    <a:lstStyle/>
                    <a:p>
                      <a:pPr algn="just"/>
                      <a:r>
                        <a:rPr lang="el-GR" baseline="0" dirty="0" smtClean="0"/>
                        <a:t>Αναπαράσταση πραγματικότητας με χρήση συμβόλων, εγωκεντρισμός, σύγχυση φαινομενικού- πραγματικού (π.χ. καλαμάκι), μη λογικοί συλλογισμοί (νεκροταφείο-αιτία θανάτου)</a:t>
                      </a:r>
                      <a:endParaRPr lang="el-GR" dirty="0"/>
                    </a:p>
                  </a:txBody>
                  <a:tcPr/>
                </a:tc>
              </a:tr>
              <a:tr h="938107">
                <a:tc>
                  <a:txBody>
                    <a:bodyPr/>
                    <a:lstStyle/>
                    <a:p>
                      <a:r>
                        <a:rPr lang="el-GR" dirty="0" smtClean="0"/>
                        <a:t>6-12 ετών</a:t>
                      </a:r>
                      <a:endParaRPr lang="el-GR" dirty="0"/>
                    </a:p>
                  </a:txBody>
                  <a:tcPr/>
                </a:tc>
                <a:tc>
                  <a:txBody>
                    <a:bodyPr/>
                    <a:lstStyle/>
                    <a:p>
                      <a:r>
                        <a:rPr lang="el-GR" dirty="0" smtClean="0"/>
                        <a:t>Συγκεκριμένης Λογικής Νόησης</a:t>
                      </a:r>
                      <a:endParaRPr lang="el-GR" dirty="0"/>
                    </a:p>
                  </a:txBody>
                  <a:tcPr/>
                </a:tc>
                <a:tc>
                  <a:txBody>
                    <a:bodyPr/>
                    <a:lstStyle/>
                    <a:p>
                      <a:pPr algn="just"/>
                      <a:r>
                        <a:rPr lang="el-GR" dirty="0" smtClean="0"/>
                        <a:t>Ανάπτυξη</a:t>
                      </a:r>
                      <a:r>
                        <a:rPr lang="el-GR" baseline="0" dirty="0" smtClean="0"/>
                        <a:t> λογικής σκέψης, μείωση εγωκεντρισμού, αλλαγές στις κοινωνικές σχέσεις/ κατανόηση κοινωνικών κανόνων</a:t>
                      </a:r>
                      <a:endParaRPr lang="el-GR" dirty="0"/>
                    </a:p>
                  </a:txBody>
                  <a:tcPr/>
                </a:tc>
              </a:tr>
              <a:tr h="1159541">
                <a:tc>
                  <a:txBody>
                    <a:bodyPr/>
                    <a:lstStyle/>
                    <a:p>
                      <a:r>
                        <a:rPr lang="el-GR" dirty="0" smtClean="0"/>
                        <a:t>12-19 ετών</a:t>
                      </a:r>
                      <a:endParaRPr lang="el-GR" dirty="0"/>
                    </a:p>
                  </a:txBody>
                  <a:tcPr/>
                </a:tc>
                <a:tc>
                  <a:txBody>
                    <a:bodyPr/>
                    <a:lstStyle/>
                    <a:p>
                      <a:r>
                        <a:rPr lang="el-GR" dirty="0" smtClean="0"/>
                        <a:t>Τυπικής Νόησης</a:t>
                      </a:r>
                      <a:endParaRPr lang="el-GR" dirty="0"/>
                    </a:p>
                  </a:txBody>
                  <a:tcPr/>
                </a:tc>
                <a:tc>
                  <a:txBody>
                    <a:bodyPr/>
                    <a:lstStyle/>
                    <a:p>
                      <a:pPr algn="just"/>
                      <a:r>
                        <a:rPr lang="el-GR" dirty="0" smtClean="0"/>
                        <a:t>Σκέψη όλων των λογικών σχέσεων ενός προβλήματος, ικανότητα παραγωγικών συλλογισμών</a:t>
                      </a:r>
                      <a:endParaRPr lang="el-GR" dirty="0"/>
                    </a:p>
                  </a:txBody>
                  <a:tcPr/>
                </a:tc>
              </a:tr>
            </a:tbl>
          </a:graphicData>
        </a:graphic>
      </p:graphicFrame>
    </p:spTree>
    <p:extLst>
      <p:ext uri="{BB962C8B-B14F-4D97-AF65-F5344CB8AC3E}">
        <p14:creationId xmlns:p14="http://schemas.microsoft.com/office/powerpoint/2010/main" val="425176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αισθητηριακών </a:t>
            </a:r>
            <a:r>
              <a:rPr lang="el-GR" dirty="0" err="1" smtClean="0"/>
              <a:t>υποσταδίων</a:t>
            </a:r>
            <a:endParaRPr lang="el-GR" dirty="0"/>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val="3698271174"/>
              </p:ext>
            </p:extLst>
          </p:nvPr>
        </p:nvGraphicFramePr>
        <p:xfrm>
          <a:off x="190499" y="1304924"/>
          <a:ext cx="8763000" cy="5334002"/>
        </p:xfrm>
        <a:graphic>
          <a:graphicData uri="http://schemas.openxmlformats.org/drawingml/2006/table">
            <a:tbl>
              <a:tblPr firstRow="1" bandRow="1">
                <a:tableStyleId>{F5AB1C69-6EDB-4FF4-983F-18BD219EF322}</a:tableStyleId>
              </a:tblPr>
              <a:tblGrid>
                <a:gridCol w="2524126"/>
                <a:gridCol w="1066800"/>
                <a:gridCol w="5172074"/>
              </a:tblGrid>
              <a:tr h="422548">
                <a:tc>
                  <a:txBody>
                    <a:bodyPr/>
                    <a:lstStyle/>
                    <a:p>
                      <a:pPr algn="ctr"/>
                      <a:r>
                        <a:rPr lang="el-GR" dirty="0" err="1" smtClean="0"/>
                        <a:t>Υπο</a:t>
                      </a:r>
                      <a:r>
                        <a:rPr lang="el-GR" dirty="0" smtClean="0"/>
                        <a:t>-στάδιο</a:t>
                      </a:r>
                      <a:endParaRPr lang="el-GR" dirty="0"/>
                    </a:p>
                  </a:txBody>
                  <a:tcPr/>
                </a:tc>
                <a:tc>
                  <a:txBody>
                    <a:bodyPr/>
                    <a:lstStyle/>
                    <a:p>
                      <a:pPr algn="ctr"/>
                      <a:r>
                        <a:rPr lang="el-GR" dirty="0" smtClean="0"/>
                        <a:t>Ηλικία</a:t>
                      </a:r>
                      <a:endParaRPr lang="el-GR" dirty="0"/>
                    </a:p>
                  </a:txBody>
                  <a:tcPr/>
                </a:tc>
                <a:tc>
                  <a:txBody>
                    <a:bodyPr/>
                    <a:lstStyle/>
                    <a:p>
                      <a:pPr algn="ctr"/>
                      <a:r>
                        <a:rPr lang="el-GR" dirty="0" smtClean="0"/>
                        <a:t>Περιγραφή</a:t>
                      </a:r>
                      <a:endParaRPr lang="el-GR" dirty="0"/>
                    </a:p>
                  </a:txBody>
                  <a:tcPr/>
                </a:tc>
              </a:tr>
              <a:tr h="766900">
                <a:tc>
                  <a:txBody>
                    <a:bodyPr/>
                    <a:lstStyle/>
                    <a:p>
                      <a:pPr algn="l"/>
                      <a:r>
                        <a:rPr lang="el-GR" dirty="0" smtClean="0"/>
                        <a:t>1. Αντανακλαστικά</a:t>
                      </a:r>
                      <a:r>
                        <a:rPr lang="el-GR" baseline="0" dirty="0" smtClean="0"/>
                        <a:t> σχήματα</a:t>
                      </a:r>
                      <a:endParaRPr lang="el-GR" dirty="0"/>
                    </a:p>
                  </a:txBody>
                  <a:tcPr/>
                </a:tc>
                <a:tc>
                  <a:txBody>
                    <a:bodyPr/>
                    <a:lstStyle/>
                    <a:p>
                      <a:pPr algn="ctr"/>
                      <a:r>
                        <a:rPr lang="el-GR" dirty="0" smtClean="0"/>
                        <a:t>0-1.5 μηνός</a:t>
                      </a:r>
                      <a:endParaRPr lang="el-GR" dirty="0"/>
                    </a:p>
                  </a:txBody>
                  <a:tcPr/>
                </a:tc>
                <a:tc>
                  <a:txBody>
                    <a:bodyPr/>
                    <a:lstStyle/>
                    <a:p>
                      <a:pPr algn="just"/>
                      <a:r>
                        <a:rPr lang="el-GR" dirty="0" smtClean="0"/>
                        <a:t>Μαθαίνουν να ελέγχουν</a:t>
                      </a:r>
                      <a:r>
                        <a:rPr lang="el-GR" baseline="0" dirty="0" smtClean="0"/>
                        <a:t> και να συντονίζουν τα αντανακλαστικά τους</a:t>
                      </a:r>
                      <a:endParaRPr lang="el-GR" dirty="0"/>
                    </a:p>
                  </a:txBody>
                  <a:tcPr/>
                </a:tc>
              </a:tr>
              <a:tr h="766900">
                <a:tc>
                  <a:txBody>
                    <a:bodyPr/>
                    <a:lstStyle/>
                    <a:p>
                      <a:pPr algn="l"/>
                      <a:r>
                        <a:rPr lang="el-GR" dirty="0" smtClean="0"/>
                        <a:t>2. Πρωτογενείς κυκλικές αντιδράσεις</a:t>
                      </a:r>
                      <a:endParaRPr lang="el-GR" dirty="0"/>
                    </a:p>
                  </a:txBody>
                  <a:tcPr/>
                </a:tc>
                <a:tc>
                  <a:txBody>
                    <a:bodyPr/>
                    <a:lstStyle/>
                    <a:p>
                      <a:pPr algn="ctr"/>
                      <a:r>
                        <a:rPr lang="el-GR" dirty="0" smtClean="0"/>
                        <a:t>1.5- 4 μηνών</a:t>
                      </a:r>
                      <a:endParaRPr lang="el-GR" dirty="0"/>
                    </a:p>
                  </a:txBody>
                  <a:tcPr/>
                </a:tc>
                <a:tc>
                  <a:txBody>
                    <a:bodyPr/>
                    <a:lstStyle/>
                    <a:p>
                      <a:pPr algn="just"/>
                      <a:r>
                        <a:rPr lang="el-GR" dirty="0" smtClean="0"/>
                        <a:t>Επανάληψη πράξεων</a:t>
                      </a:r>
                      <a:r>
                        <a:rPr lang="el-GR" baseline="0" dirty="0" smtClean="0"/>
                        <a:t> που παρέχουν ευχαρίστηση (π.χ. πιπίλισμα δαχτύλου)</a:t>
                      </a:r>
                      <a:endParaRPr lang="el-GR" dirty="0"/>
                    </a:p>
                  </a:txBody>
                  <a:tcPr/>
                </a:tc>
              </a:tr>
              <a:tr h="921927">
                <a:tc>
                  <a:txBody>
                    <a:bodyPr/>
                    <a:lstStyle/>
                    <a:p>
                      <a:pPr algn="l"/>
                      <a:r>
                        <a:rPr lang="el-GR" dirty="0" smtClean="0"/>
                        <a:t>3. Δευτερογενείς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κυκλικές αντιδράσεις</a:t>
                      </a:r>
                      <a:endParaRPr lang="el-GR" dirty="0"/>
                    </a:p>
                  </a:txBody>
                  <a:tcPr/>
                </a:tc>
                <a:tc>
                  <a:txBody>
                    <a:bodyPr/>
                    <a:lstStyle/>
                    <a:p>
                      <a:pPr algn="ctr"/>
                      <a:r>
                        <a:rPr lang="el-GR" dirty="0" smtClean="0"/>
                        <a:t>4- 8 μηνών</a:t>
                      </a:r>
                      <a:endParaRPr lang="el-GR" dirty="0"/>
                    </a:p>
                  </a:txBody>
                  <a:tcPr/>
                </a:tc>
                <a:tc>
                  <a:txBody>
                    <a:bodyPr/>
                    <a:lstStyle/>
                    <a:p>
                      <a:pPr algn="just"/>
                      <a:r>
                        <a:rPr lang="el-GR" dirty="0" smtClean="0"/>
                        <a:t>Αρχίζει να συνειδητοποιεί</a:t>
                      </a:r>
                      <a:r>
                        <a:rPr lang="el-GR" baseline="0" dirty="0" smtClean="0"/>
                        <a:t> ότι υπάρχει σχέση μεταξύ των πράξεών του και του περιβάλλοντος (κουδουνίστρα- ήχος)</a:t>
                      </a:r>
                      <a:endParaRPr lang="el-GR" dirty="0"/>
                    </a:p>
                  </a:txBody>
                  <a:tcPr/>
                </a:tc>
              </a:tr>
              <a:tr h="921927">
                <a:tc>
                  <a:txBody>
                    <a:bodyPr/>
                    <a:lstStyle/>
                    <a:p>
                      <a:pPr algn="l"/>
                      <a:r>
                        <a:rPr lang="el-GR" dirty="0" smtClean="0"/>
                        <a:t>4. Συντονισμός των δευτερογενών κυκλικών αντιδράσεων</a:t>
                      </a:r>
                      <a:endParaRPr lang="el-GR" dirty="0"/>
                    </a:p>
                  </a:txBody>
                  <a:tcPr/>
                </a:tc>
                <a:tc>
                  <a:txBody>
                    <a:bodyPr/>
                    <a:lstStyle/>
                    <a:p>
                      <a:pPr algn="ctr"/>
                      <a:r>
                        <a:rPr lang="el-GR" dirty="0" smtClean="0"/>
                        <a:t>8- 12 μηνών</a:t>
                      </a:r>
                      <a:endParaRPr lang="el-GR" dirty="0"/>
                    </a:p>
                  </a:txBody>
                  <a:tcPr/>
                </a:tc>
                <a:tc>
                  <a:txBody>
                    <a:bodyPr/>
                    <a:lstStyle/>
                    <a:p>
                      <a:pPr algn="just"/>
                      <a:r>
                        <a:rPr lang="el-GR" dirty="0" smtClean="0"/>
                        <a:t>Συνδυασμός σχημάτων για την επίτευξη</a:t>
                      </a:r>
                      <a:r>
                        <a:rPr lang="el-GR" baseline="0" dirty="0" smtClean="0"/>
                        <a:t> επιθυμητού αποτελέσματος   Πρώιμη μορφή επίλυσης προβλημάτων</a:t>
                      </a:r>
                      <a:endParaRPr lang="el-GR" dirty="0"/>
                    </a:p>
                  </a:txBody>
                  <a:tcPr/>
                </a:tc>
              </a:tr>
              <a:tr h="766900">
                <a:tc>
                  <a:txBody>
                    <a:bodyPr/>
                    <a:lstStyle/>
                    <a:p>
                      <a:pPr algn="l"/>
                      <a:r>
                        <a:rPr lang="el-GR" dirty="0" smtClean="0"/>
                        <a:t>5. Τριτογενείς κυκλικές αντιδράσεις</a:t>
                      </a:r>
                      <a:endParaRPr lang="el-GR" dirty="0"/>
                    </a:p>
                  </a:txBody>
                  <a:tcPr/>
                </a:tc>
                <a:tc>
                  <a:txBody>
                    <a:bodyPr/>
                    <a:lstStyle/>
                    <a:p>
                      <a:pPr algn="ctr"/>
                      <a:r>
                        <a:rPr lang="el-GR" dirty="0" smtClean="0"/>
                        <a:t>12-</a:t>
                      </a:r>
                      <a:r>
                        <a:rPr lang="el-GR" baseline="0" dirty="0" smtClean="0"/>
                        <a:t> 18 μηνών</a:t>
                      </a:r>
                      <a:endParaRPr lang="el-GR" dirty="0"/>
                    </a:p>
                  </a:txBody>
                  <a:tcPr/>
                </a:tc>
                <a:tc>
                  <a:txBody>
                    <a:bodyPr/>
                    <a:lstStyle/>
                    <a:p>
                      <a:pPr algn="just"/>
                      <a:r>
                        <a:rPr lang="el-GR" dirty="0" smtClean="0"/>
                        <a:t>Χρησιμοποιεί διάφορα μέσα για τη λύση</a:t>
                      </a:r>
                      <a:r>
                        <a:rPr lang="el-GR" baseline="0" dirty="0" smtClean="0"/>
                        <a:t> των προβλημάτων (δοκιμή – λάθος)</a:t>
                      </a:r>
                      <a:endParaRPr lang="el-GR" dirty="0"/>
                    </a:p>
                  </a:txBody>
                  <a:tcPr/>
                </a:tc>
              </a:tr>
              <a:tr h="766900">
                <a:tc>
                  <a:txBody>
                    <a:bodyPr/>
                    <a:lstStyle/>
                    <a:p>
                      <a:pPr algn="l"/>
                      <a:r>
                        <a:rPr lang="el-GR" dirty="0" smtClean="0"/>
                        <a:t>6. Αρχές</a:t>
                      </a:r>
                      <a:r>
                        <a:rPr lang="el-GR" baseline="0" dirty="0" smtClean="0"/>
                        <a:t> συμβολικής αναπαράστασης</a:t>
                      </a:r>
                      <a:endParaRPr lang="el-GR" dirty="0"/>
                    </a:p>
                  </a:txBody>
                  <a:tcPr/>
                </a:tc>
                <a:tc>
                  <a:txBody>
                    <a:bodyPr/>
                    <a:lstStyle/>
                    <a:p>
                      <a:pPr algn="ctr"/>
                      <a:r>
                        <a:rPr lang="el-GR" dirty="0" smtClean="0"/>
                        <a:t>18-24 μηνών</a:t>
                      </a:r>
                      <a:endParaRPr lang="el-GR" dirty="0"/>
                    </a:p>
                  </a:txBody>
                  <a:tcPr/>
                </a:tc>
                <a:tc>
                  <a:txBody>
                    <a:bodyPr/>
                    <a:lstStyle/>
                    <a:p>
                      <a:pPr algn="just"/>
                      <a:r>
                        <a:rPr lang="el-GR" dirty="0" smtClean="0"/>
                        <a:t>Αποκτούν αναπαραστάσεις</a:t>
                      </a:r>
                      <a:r>
                        <a:rPr lang="el-GR" baseline="0" dirty="0" smtClean="0"/>
                        <a:t> των προηγούμενων εμπειριών</a:t>
                      </a:r>
                      <a:endParaRPr lang="el-GR" dirty="0"/>
                    </a:p>
                  </a:txBody>
                  <a:tcPr/>
                </a:tc>
              </a:tr>
            </a:tbl>
          </a:graphicData>
        </a:graphic>
      </p:graphicFrame>
      <p:sp>
        <p:nvSpPr>
          <p:cNvPr id="3" name="Δεξιό βέλος 2"/>
          <p:cNvSpPr/>
          <p:nvPr/>
        </p:nvSpPr>
        <p:spPr>
          <a:xfrm>
            <a:off x="6886575" y="4543425"/>
            <a:ext cx="23812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3311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Η </a:t>
            </a:r>
            <a:r>
              <a:rPr lang="el-GR" sz="2800" dirty="0" err="1" smtClean="0"/>
              <a:t>κοινωνικοπολιτισμική</a:t>
            </a:r>
            <a:r>
              <a:rPr lang="el-GR" sz="2800" dirty="0" smtClean="0"/>
              <a:t> θεωρία του </a:t>
            </a:r>
            <a:r>
              <a:rPr lang="en-US" sz="2800" dirty="0" smtClean="0"/>
              <a:t>Lev Vygotsky</a:t>
            </a:r>
            <a:endParaRPr lang="el-GR" sz="2800" dirty="0"/>
          </a:p>
        </p:txBody>
      </p:sp>
      <p:sp>
        <p:nvSpPr>
          <p:cNvPr id="3" name="Θέση περιεχομένου 2"/>
          <p:cNvSpPr>
            <a:spLocks noGrp="1"/>
          </p:cNvSpPr>
          <p:nvPr>
            <p:ph sz="quarter" idx="1"/>
          </p:nvPr>
        </p:nvSpPr>
        <p:spPr>
          <a:xfrm>
            <a:off x="301752" y="1527048"/>
            <a:ext cx="8503920" cy="4911852"/>
          </a:xfrm>
        </p:spPr>
        <p:txBody>
          <a:bodyPr>
            <a:normAutofit fontScale="92500" lnSpcReduction="20000"/>
          </a:bodyPr>
          <a:lstStyle/>
          <a:p>
            <a:pPr algn="just"/>
            <a:r>
              <a:rPr lang="el-GR" dirty="0" smtClean="0"/>
              <a:t>Εστιάζει στο πώς ο πολιτισμός – οι αξίες, οι πεποιθήσεις, τα έθιμα και οι δεξιότητες μίας ομάδας- μεταδίδεται στην επόμενη γενιά</a:t>
            </a:r>
          </a:p>
          <a:p>
            <a:pPr algn="just"/>
            <a:r>
              <a:rPr lang="el-GR" dirty="0" smtClean="0"/>
              <a:t>Τονίζεται η σημασία της </a:t>
            </a:r>
            <a:r>
              <a:rPr lang="el-GR" i="1" dirty="0" smtClean="0"/>
              <a:t>κοινωνικής αλληλεπίδρασης </a:t>
            </a:r>
            <a:r>
              <a:rPr lang="el-GR" dirty="0" smtClean="0"/>
              <a:t>ανάμεσα στα παιδιά και τα μέλη της κοινωνίας που διαθέτουν περισσότερες γνώσεις προκειμένου τα παιδιά να αποκτήσουν τους τρόπους σκέψης και συμπεριφοράς που συνιστούν τον πολιτισμό μιας κοινότητας</a:t>
            </a:r>
          </a:p>
          <a:p>
            <a:pPr algn="just"/>
            <a:r>
              <a:rPr lang="el-GR" dirty="0" smtClean="0"/>
              <a:t>Οι διάλογοι με ειδικούς οδηγούν σε συνεχείς αλλαγές στη νόηση, οι οποίες διαφέρουν από πολιτισμό σε πολιτισμό</a:t>
            </a:r>
          </a:p>
          <a:p>
            <a:pPr algn="just"/>
            <a:r>
              <a:rPr lang="el-GR" dirty="0" smtClean="0"/>
              <a:t>Οι πολιτισμοί επιλέγουν διαφορετικά έργα για τη μάθηση των παιδιών και μέσω των κοινωνικών αλληλεπιδράσεων αναπτύσσονται δεξιότητες ουσιαστικές για την επιτυχία σε έναν συγκεκριμένο πολιτισμό</a:t>
            </a:r>
            <a:endParaRPr lang="el-GR" dirty="0"/>
          </a:p>
        </p:txBody>
      </p:sp>
    </p:spTree>
    <p:extLst>
      <p:ext uri="{BB962C8B-B14F-4D97-AF65-F5344CB8AC3E}">
        <p14:creationId xmlns:p14="http://schemas.microsoft.com/office/powerpoint/2010/main" val="88916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έννοιες στη θεωρία του </a:t>
            </a:r>
            <a:r>
              <a:rPr lang="en-US" dirty="0" smtClean="0"/>
              <a:t>Vygotsky</a:t>
            </a:r>
            <a:endParaRPr lang="el-GR" dirty="0"/>
          </a:p>
        </p:txBody>
      </p:sp>
      <p:sp>
        <p:nvSpPr>
          <p:cNvPr id="3" name="Θέση περιεχομένου 2"/>
          <p:cNvSpPr>
            <a:spLocks noGrp="1"/>
          </p:cNvSpPr>
          <p:nvPr>
            <p:ph sz="quarter" idx="1"/>
          </p:nvPr>
        </p:nvSpPr>
        <p:spPr>
          <a:xfrm>
            <a:off x="301752" y="1527048"/>
            <a:ext cx="8503920" cy="4873752"/>
          </a:xfrm>
        </p:spPr>
        <p:txBody>
          <a:bodyPr>
            <a:normAutofit fontScale="85000" lnSpcReduction="20000"/>
          </a:bodyPr>
          <a:lstStyle/>
          <a:p>
            <a:pPr algn="just"/>
            <a:r>
              <a:rPr lang="el-GR" dirty="0" smtClean="0"/>
              <a:t>Η </a:t>
            </a:r>
            <a:r>
              <a:rPr lang="el-GR" b="1" dirty="0" smtClean="0"/>
              <a:t>ζώνη επικείμενης ανάπτυξης </a:t>
            </a:r>
            <a:r>
              <a:rPr lang="el-GR" dirty="0" smtClean="0"/>
              <a:t>αναφέρεται στο εύρος των δραστηριοτήτων που το παιδί από μόνο του δε μπορεί να διαχειριστεί, αλλά μπορεί να φέρει εις πέρας με τη βοήθεια ενός ή περισσότερων έμπειρων ενηλίκων (π.χ. δάσκαλος)/ καθώς το παιδί αρχίζει να αποκτά νοητικές στρατηγικές, ο ενήλικος περιορίζει τη δική του συμβολή</a:t>
            </a:r>
          </a:p>
          <a:p>
            <a:pPr marL="0" indent="0" algn="just">
              <a:buNone/>
            </a:pPr>
            <a:endParaRPr lang="el-GR" dirty="0" smtClean="0"/>
          </a:p>
          <a:p>
            <a:pPr algn="just"/>
            <a:r>
              <a:rPr lang="el-GR" dirty="0" smtClean="0"/>
              <a:t>Η </a:t>
            </a:r>
            <a:r>
              <a:rPr lang="el-GR" dirty="0"/>
              <a:t>γλώσσα διαμορφώνει ποιοτικά τον τρόπο σκέψης μας και έχει κοινωνικό </a:t>
            </a:r>
            <a:r>
              <a:rPr lang="el-GR" dirty="0" smtClean="0"/>
              <a:t>χαρακτήρα. Ο απευθυνόμενος στον εαυτό λόγος ονομάζεται </a:t>
            </a:r>
            <a:r>
              <a:rPr lang="el-GR" b="1" dirty="0" smtClean="0"/>
              <a:t>ιδιωτικός λόγος </a:t>
            </a:r>
            <a:r>
              <a:rPr lang="el-GR" dirty="0"/>
              <a:t>και ωριμάζοντας </a:t>
            </a:r>
            <a:r>
              <a:rPr lang="el-GR" dirty="0" smtClean="0"/>
              <a:t>η </a:t>
            </a:r>
            <a:r>
              <a:rPr lang="el-GR" dirty="0"/>
              <a:t>γλώσσα θα μετατραπεί σε εσωτερική, σιωπηλή γλώσσα. </a:t>
            </a:r>
            <a:endParaRPr lang="el-GR" dirty="0" smtClean="0"/>
          </a:p>
          <a:p>
            <a:pPr marL="0" indent="0" algn="just">
              <a:buNone/>
            </a:pPr>
            <a:endParaRPr lang="el-GR" dirty="0" smtClean="0"/>
          </a:p>
          <a:p>
            <a:pPr algn="just"/>
            <a:r>
              <a:rPr lang="el-GR" dirty="0" smtClean="0"/>
              <a:t>Η </a:t>
            </a:r>
            <a:r>
              <a:rPr lang="el-GR" b="1" dirty="0" smtClean="0"/>
              <a:t>σκαλωσιά</a:t>
            </a:r>
            <a:r>
              <a:rPr lang="el-GR" dirty="0" smtClean="0"/>
              <a:t> αποτελεί την προσαρμογή της παρεχόμενης στήριξης κατά τη διάρκεια μίας διδακτικής συνεδρίας ώστε να ανταποκρίνεται στο τρέχον επίπεδο επίδοσης του παιδιο</a:t>
            </a:r>
            <a:r>
              <a:rPr lang="el-GR" dirty="0"/>
              <a:t>ύ</a:t>
            </a:r>
            <a:endParaRPr lang="el-GR" dirty="0" smtClean="0"/>
          </a:p>
          <a:p>
            <a:endParaRPr lang="el-GR" dirty="0"/>
          </a:p>
          <a:p>
            <a:endParaRPr lang="el-GR" dirty="0"/>
          </a:p>
        </p:txBody>
      </p:sp>
    </p:spTree>
    <p:extLst>
      <p:ext uri="{BB962C8B-B14F-4D97-AF65-F5344CB8AC3E}">
        <p14:creationId xmlns:p14="http://schemas.microsoft.com/office/powerpoint/2010/main" val="1132972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Μοντέλα επεξεργασία πληροφοριών</a:t>
            </a:r>
            <a:endParaRPr lang="el-GR" dirty="0"/>
          </a:p>
        </p:txBody>
      </p:sp>
      <p:sp>
        <p:nvSpPr>
          <p:cNvPr id="3" name="Θέση περιεχομένου 2"/>
          <p:cNvSpPr>
            <a:spLocks noGrp="1"/>
          </p:cNvSpPr>
          <p:nvPr>
            <p:ph sz="quarter" idx="1"/>
          </p:nvPr>
        </p:nvSpPr>
        <p:spPr/>
        <p:txBody>
          <a:bodyPr>
            <a:normAutofit fontScale="92500" lnSpcReduction="20000"/>
          </a:bodyPr>
          <a:lstStyle/>
          <a:p>
            <a:pPr algn="just"/>
            <a:r>
              <a:rPr lang="el-GR" sz="2600" dirty="0" smtClean="0"/>
              <a:t>Ο ανθρώπινος νους θεωρείται ως ένα σύστημα διαχείρισης συμβόλων μέσω του οποίου ρέουν οι πληροφορίες (είσοδος πληροφοριών μέσω αισθήσεων- έξοδος πληροφοριών μέσω των </a:t>
            </a:r>
            <a:r>
              <a:rPr lang="el-GR" sz="2600" dirty="0" err="1" smtClean="0"/>
              <a:t>συμπεριφορικών</a:t>
            </a:r>
            <a:r>
              <a:rPr lang="el-GR" sz="2600" dirty="0" smtClean="0"/>
              <a:t> αντιδράσεων)</a:t>
            </a:r>
          </a:p>
          <a:p>
            <a:pPr marL="0" indent="0" algn="just">
              <a:buNone/>
            </a:pPr>
            <a:endParaRPr lang="el-GR" sz="2600" dirty="0" smtClean="0"/>
          </a:p>
          <a:p>
            <a:pPr algn="just"/>
            <a:r>
              <a:rPr lang="el-GR" sz="2600" dirty="0" smtClean="0"/>
              <a:t>Χρησιμοποιούνται ως οδηγοί για τη διατύπωση ερωτημάτων σχετικά με τις ηλικιακές αλλαγές στη σκέψη των παιδιών και αποσαφηνίζουν την επεξεργασία των κοινωνικών πληροφοριών </a:t>
            </a:r>
          </a:p>
          <a:p>
            <a:pPr marL="0" indent="0" algn="just">
              <a:buNone/>
            </a:pPr>
            <a:endParaRPr lang="el-GR" sz="2600" dirty="0" smtClean="0"/>
          </a:p>
          <a:p>
            <a:pPr lvl="0" algn="just">
              <a:buClr>
                <a:srgbClr val="D16349"/>
              </a:buClr>
            </a:pPr>
            <a:r>
              <a:rPr lang="el-GR" sz="2600" dirty="0">
                <a:solidFill>
                  <a:prstClr val="black"/>
                </a:solidFill>
              </a:rPr>
              <a:t>Η χαρτογράφηση των βημάτων που ακολουθούν τα άτομα προκειμένου να επιλύσουν προβλήματα και να ολοκληρώσουν ένα έργο γίνεται μέσω διαγραμμάτων ροής</a:t>
            </a:r>
          </a:p>
          <a:p>
            <a:pPr algn="just"/>
            <a:endParaRPr lang="el-GR" dirty="0" smtClean="0"/>
          </a:p>
          <a:p>
            <a:pPr algn="just"/>
            <a:endParaRPr lang="el-GR" dirty="0" smtClean="0"/>
          </a:p>
        </p:txBody>
      </p:sp>
    </p:spTree>
    <p:extLst>
      <p:ext uri="{BB962C8B-B14F-4D97-AF65-F5344CB8AC3E}">
        <p14:creationId xmlns:p14="http://schemas.microsoft.com/office/powerpoint/2010/main" val="42160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301752" y="1381125"/>
            <a:ext cx="4040188" cy="733425"/>
          </a:xfrm>
        </p:spPr>
        <p:txBody>
          <a:bodyPr/>
          <a:lstStyle/>
          <a:p>
            <a:r>
              <a:rPr lang="en-US" b="0" dirty="0" smtClean="0"/>
              <a:t>S. Freud</a:t>
            </a:r>
            <a:r>
              <a:rPr lang="el-GR" b="0" dirty="0" smtClean="0"/>
              <a:t>: Ψυχοσεξουαλική 			θεωρία</a:t>
            </a:r>
            <a:endParaRPr lang="el-GR" b="0" dirty="0"/>
          </a:p>
        </p:txBody>
      </p:sp>
      <p:sp>
        <p:nvSpPr>
          <p:cNvPr id="3" name="Θέση κειμένου 2"/>
          <p:cNvSpPr>
            <a:spLocks noGrp="1"/>
          </p:cNvSpPr>
          <p:nvPr>
            <p:ph type="body" sz="half" idx="3"/>
          </p:nvPr>
        </p:nvSpPr>
        <p:spPr/>
        <p:txBody>
          <a:bodyPr/>
          <a:lstStyle/>
          <a:p>
            <a:r>
              <a:rPr lang="en-US" b="0" dirty="0" smtClean="0"/>
              <a:t>E. Erikson</a:t>
            </a:r>
            <a:r>
              <a:rPr lang="el-GR" b="0" dirty="0" smtClean="0"/>
              <a:t>: Ψυχοκοινωνική 			θεωρία</a:t>
            </a:r>
            <a:endParaRPr lang="el-GR" b="0" dirty="0"/>
          </a:p>
        </p:txBody>
      </p:sp>
      <p:sp>
        <p:nvSpPr>
          <p:cNvPr id="6" name="Τίτλος 5"/>
          <p:cNvSpPr>
            <a:spLocks noGrp="1"/>
          </p:cNvSpPr>
          <p:nvPr>
            <p:ph type="title"/>
          </p:nvPr>
        </p:nvSpPr>
        <p:spPr/>
        <p:txBody>
          <a:bodyPr/>
          <a:lstStyle/>
          <a:p>
            <a:r>
              <a:rPr lang="el-GR" dirty="0" smtClean="0"/>
              <a:t>Ψυχαναλυτική προσέγγιση</a:t>
            </a:r>
            <a:endParaRPr lang="el-GR" dirty="0"/>
          </a:p>
        </p:txBody>
      </p:sp>
      <p:sp>
        <p:nvSpPr>
          <p:cNvPr id="4" name="Θέση περιεχομένου 3"/>
          <p:cNvSpPr>
            <a:spLocks noGrp="1"/>
          </p:cNvSpPr>
          <p:nvPr>
            <p:ph sz="quarter" idx="2"/>
          </p:nvPr>
        </p:nvSpPr>
        <p:spPr/>
        <p:txBody>
          <a:bodyPr>
            <a:normAutofit/>
          </a:bodyPr>
          <a:lstStyle/>
          <a:p>
            <a:pPr marL="0" indent="0">
              <a:buNone/>
            </a:pPr>
            <a:r>
              <a:rPr lang="el-GR" sz="2000" dirty="0"/>
              <a:t>		</a:t>
            </a:r>
            <a:r>
              <a:rPr lang="el-GR" sz="2000" dirty="0" smtClean="0"/>
              <a:t>Ο τρόπος με τον 		οποίο οι γονείς 			διαχειρίζονται τις 		σεξουαλικές και 		επιθετικές ορμές του παιδιού τους κατά τα πρώτα χρόνια παίζει κρίσιμο ρόλο στην υγιή ανάπτυξη της συμπεριφοράς</a:t>
            </a:r>
            <a:endParaRPr lang="el-GR" sz="2000" dirty="0"/>
          </a:p>
        </p:txBody>
      </p:sp>
      <p:pic>
        <p:nvPicPr>
          <p:cNvPr id="5" name="Εικόνα 4"/>
          <p:cNvPicPr>
            <a:picLocks noChangeAspect="1"/>
          </p:cNvPicPr>
          <p:nvPr/>
        </p:nvPicPr>
        <p:blipFill>
          <a:blip r:embed="rId2"/>
          <a:stretch>
            <a:fillRect/>
          </a:stretch>
        </p:blipFill>
        <p:spPr>
          <a:xfrm>
            <a:off x="301753" y="2471383"/>
            <a:ext cx="1688972" cy="1520898"/>
          </a:xfrm>
          <a:prstGeom prst="rect">
            <a:avLst/>
          </a:prstGeom>
        </p:spPr>
      </p:pic>
      <p:sp>
        <p:nvSpPr>
          <p:cNvPr id="9" name="Θέση περιεχομένου 8"/>
          <p:cNvSpPr>
            <a:spLocks noGrp="1"/>
          </p:cNvSpPr>
          <p:nvPr>
            <p:ph sz="quarter" idx="4"/>
          </p:nvPr>
        </p:nvSpPr>
        <p:spPr/>
        <p:txBody>
          <a:bodyPr>
            <a:normAutofit fontScale="92500"/>
          </a:bodyPr>
          <a:lstStyle/>
          <a:p>
            <a:pPr lvl="5">
              <a:buClr>
                <a:srgbClr val="D16349"/>
              </a:buClr>
            </a:pPr>
            <a:r>
              <a:rPr lang="el-GR" sz="2000" dirty="0">
                <a:solidFill>
                  <a:prstClr val="black"/>
                </a:solidFill>
              </a:rPr>
              <a:t>Το </a:t>
            </a:r>
            <a:r>
              <a:rPr lang="el-GR" sz="2000" dirty="0" smtClean="0">
                <a:solidFill>
                  <a:prstClr val="black"/>
                </a:solidFill>
              </a:rPr>
              <a:t>Εγώ λειτουργεί εξισορροπητικά ανάμεσα στο Εκείνο και το Υπερεγώ και  συνεισφέρει θετικά στην ανάπτυξη, αποκτώντας στάσεις και δεξιότητες που καθιστούν </a:t>
            </a:r>
            <a:r>
              <a:rPr lang="el-GR" sz="2000" dirty="0">
                <a:solidFill>
                  <a:prstClr val="black"/>
                </a:solidFill>
              </a:rPr>
              <a:t>το άτομο ένα ενεργό μέλος της κοινωνίας</a:t>
            </a:r>
          </a:p>
          <a:p>
            <a:endParaRPr lang="el-GR" dirty="0"/>
          </a:p>
        </p:txBody>
      </p:sp>
      <p:pic>
        <p:nvPicPr>
          <p:cNvPr id="10" name="Εικόνα 9"/>
          <p:cNvPicPr>
            <a:picLocks noChangeAspect="1"/>
          </p:cNvPicPr>
          <p:nvPr/>
        </p:nvPicPr>
        <p:blipFill>
          <a:blip r:embed="rId3"/>
          <a:stretch>
            <a:fillRect/>
          </a:stretch>
        </p:blipFill>
        <p:spPr>
          <a:xfrm>
            <a:off x="4706699" y="2471383"/>
            <a:ext cx="1694101" cy="1520898"/>
          </a:xfrm>
          <a:prstGeom prst="rect">
            <a:avLst/>
          </a:prstGeom>
        </p:spPr>
      </p:pic>
    </p:spTree>
    <p:extLst>
      <p:ext uri="{BB962C8B-B14F-4D97-AF65-F5344CB8AC3E}">
        <p14:creationId xmlns:p14="http://schemas.microsoft.com/office/powerpoint/2010/main" val="3405120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Εξελικτική γνωστική </a:t>
            </a:r>
            <a:r>
              <a:rPr lang="el-GR" dirty="0" err="1" smtClean="0"/>
              <a:t>νευροεπιστήμη</a:t>
            </a:r>
            <a:endParaRPr lang="el-GR" dirty="0"/>
          </a:p>
        </p:txBody>
      </p:sp>
      <p:sp>
        <p:nvSpPr>
          <p:cNvPr id="3" name="Θέση περιεχομένου 2"/>
          <p:cNvSpPr>
            <a:spLocks noGrp="1"/>
          </p:cNvSpPr>
          <p:nvPr>
            <p:ph sz="quarter" idx="1"/>
          </p:nvPr>
        </p:nvSpPr>
        <p:spPr>
          <a:xfrm>
            <a:off x="301752" y="1527048"/>
            <a:ext cx="8503920" cy="4816602"/>
          </a:xfrm>
        </p:spPr>
        <p:txBody>
          <a:bodyPr>
            <a:normAutofit fontScale="92500" lnSpcReduction="20000"/>
          </a:bodyPr>
          <a:lstStyle/>
          <a:p>
            <a:pPr algn="just"/>
            <a:r>
              <a:rPr lang="el-GR" dirty="0" smtClean="0"/>
              <a:t>Μελετά τη σχέση ανάμεσα στις αλλαγές στον εγκέφαλο και τη γνωστική επεξεργασία και τα σχήματα συμπεριφοράς του αναπτυσσόμενου παιδιού από διάφορους ερευνητές (ψυχολόγοι, βιολόγοι, </a:t>
            </a:r>
            <a:r>
              <a:rPr lang="el-GR" dirty="0" err="1" smtClean="0"/>
              <a:t>νευροεπιστήμονες</a:t>
            </a:r>
            <a:r>
              <a:rPr lang="el-GR" dirty="0" smtClean="0"/>
              <a:t>, γιατρούς)</a:t>
            </a:r>
          </a:p>
          <a:p>
            <a:pPr marL="0" indent="0" algn="just">
              <a:buNone/>
            </a:pPr>
            <a:endParaRPr lang="el-GR" dirty="0" smtClean="0"/>
          </a:p>
          <a:p>
            <a:pPr algn="just"/>
            <a:r>
              <a:rPr lang="el-GR" dirty="0" smtClean="0"/>
              <a:t>Προάγει τις γνώσεις πάνω στις σχέσεις ανάμεσα στην εγκεφαλική λειτουργία, τις γνωστικές ικανότητες και τη συμπεριφορά </a:t>
            </a:r>
          </a:p>
          <a:p>
            <a:pPr marL="0" indent="0" algn="just">
              <a:buNone/>
            </a:pPr>
            <a:endParaRPr lang="el-GR" dirty="0" smtClean="0"/>
          </a:p>
          <a:p>
            <a:pPr algn="just"/>
            <a:r>
              <a:rPr lang="el-GR" dirty="0" smtClean="0"/>
              <a:t>Προσδιορίζουν τα είδη των εμπειριών που υποστηρίζουν ή υπονομεύουν την εγκεφαλική ανάπτυξη σε διάφορες ηλικίες</a:t>
            </a:r>
            <a:endParaRPr lang="el-GR" dirty="0"/>
          </a:p>
        </p:txBody>
      </p:sp>
    </p:spTree>
    <p:extLst>
      <p:ext uri="{BB962C8B-B14F-4D97-AF65-F5344CB8AC3E}">
        <p14:creationId xmlns:p14="http://schemas.microsoft.com/office/powerpoint/2010/main" val="164694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Ηθολογία </a:t>
            </a:r>
            <a:endParaRPr lang="el-GR" dirty="0"/>
          </a:p>
        </p:txBody>
      </p:sp>
      <p:sp>
        <p:nvSpPr>
          <p:cNvPr id="3" name="Θέση περιεχομένου 2"/>
          <p:cNvSpPr>
            <a:spLocks noGrp="1"/>
          </p:cNvSpPr>
          <p:nvPr>
            <p:ph sz="quarter" idx="1"/>
          </p:nvPr>
        </p:nvSpPr>
        <p:spPr>
          <a:xfrm>
            <a:off x="301752" y="1527048"/>
            <a:ext cx="8503920" cy="4854702"/>
          </a:xfrm>
        </p:spPr>
        <p:txBody>
          <a:bodyPr>
            <a:normAutofit fontScale="92500" lnSpcReduction="10000"/>
          </a:bodyPr>
          <a:lstStyle/>
          <a:p>
            <a:pPr algn="just"/>
            <a:r>
              <a:rPr lang="el-GR" dirty="0" smtClean="0"/>
              <a:t>Ασχολείται με την προσαρμοστική αξία της συμπεριφοράς και με την εξελικτική ιστορία της</a:t>
            </a:r>
          </a:p>
          <a:p>
            <a:pPr algn="just"/>
            <a:r>
              <a:rPr lang="en-US" dirty="0" smtClean="0"/>
              <a:t>Lorenz </a:t>
            </a:r>
            <a:r>
              <a:rPr lang="el-GR" dirty="0" smtClean="0"/>
              <a:t>και </a:t>
            </a:r>
            <a:r>
              <a:rPr lang="en-US" dirty="0" smtClean="0"/>
              <a:t>Tinbergen</a:t>
            </a:r>
            <a:endParaRPr lang="ru-RU" dirty="0" smtClean="0"/>
          </a:p>
          <a:p>
            <a:pPr algn="just"/>
            <a:r>
              <a:rPr lang="el-GR" i="1" dirty="0" smtClean="0"/>
              <a:t>Εγχάραξη</a:t>
            </a:r>
            <a:r>
              <a:rPr lang="el-GR" dirty="0" smtClean="0"/>
              <a:t>: η πρώιμη συμπεριφορά των νεοσσών να ακολουθούν τη μητέρα τους, η οποία εξασφαλίζει ότι το μικρό θα μείνει κοντά στη μητέρα του, θα ταΐζεται και θα προστατεύεται     </a:t>
            </a:r>
            <a:r>
              <a:rPr lang="el-GR" i="1" dirty="0" smtClean="0"/>
              <a:t>κρίσιμη περίοδο </a:t>
            </a:r>
            <a:r>
              <a:rPr lang="el-GR" dirty="0" smtClean="0"/>
              <a:t>(βιολογικά προετοιμασμένο παιδί + κατάλληλο περιβάλλον)</a:t>
            </a:r>
          </a:p>
          <a:p>
            <a:pPr algn="just"/>
            <a:r>
              <a:rPr lang="el-GR" b="1" dirty="0" smtClean="0"/>
              <a:t>Ευαίσθητη περίοδος</a:t>
            </a:r>
            <a:r>
              <a:rPr lang="el-GR" dirty="0" smtClean="0"/>
              <a:t>: το βέλτιστο χρονικό διάστημα για την ανάδυση ορισμένων ικανοτήτων, επειδή ανταποκρίνεται καλά στις επιρροές του περιβάλλοντος. Τα όρια είναι λιγότερο αυστηρά από αυτά της κρίσιμης περιόδου</a:t>
            </a:r>
          </a:p>
          <a:p>
            <a:endParaRPr lang="el-GR" dirty="0"/>
          </a:p>
        </p:txBody>
      </p:sp>
      <p:sp>
        <p:nvSpPr>
          <p:cNvPr id="4" name="Δεξιό βέλος 3"/>
          <p:cNvSpPr/>
          <p:nvPr/>
        </p:nvSpPr>
        <p:spPr>
          <a:xfrm>
            <a:off x="3609974" y="3882961"/>
            <a:ext cx="232791"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4290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θεωρία των οικολογικών συστημάτων</a:t>
            </a:r>
            <a:endParaRPr lang="el-GR" dirty="0"/>
          </a:p>
        </p:txBody>
      </p:sp>
      <p:sp>
        <p:nvSpPr>
          <p:cNvPr id="3" name="Θέση περιεχομένου 2"/>
          <p:cNvSpPr>
            <a:spLocks noGrp="1"/>
          </p:cNvSpPr>
          <p:nvPr>
            <p:ph sz="quarter" idx="1"/>
          </p:nvPr>
        </p:nvSpPr>
        <p:spPr>
          <a:xfrm>
            <a:off x="301752" y="1527048"/>
            <a:ext cx="8503920" cy="4892802"/>
          </a:xfrm>
        </p:spPr>
        <p:txBody>
          <a:bodyPr>
            <a:normAutofit fontScale="85000" lnSpcReduction="20000"/>
          </a:bodyPr>
          <a:lstStyle/>
          <a:p>
            <a:pPr algn="just"/>
            <a:r>
              <a:rPr lang="en-US" sz="2600" dirty="0" err="1" smtClean="0"/>
              <a:t>Urie</a:t>
            </a:r>
            <a:r>
              <a:rPr lang="en-US" sz="2600" dirty="0" smtClean="0"/>
              <a:t> </a:t>
            </a:r>
            <a:r>
              <a:rPr lang="en-US" sz="2600" dirty="0" err="1" smtClean="0"/>
              <a:t>Bronfenbrenner</a:t>
            </a:r>
            <a:endParaRPr lang="en-US" sz="2600" dirty="0" smtClean="0"/>
          </a:p>
          <a:p>
            <a:pPr marL="0" indent="0" algn="just">
              <a:buNone/>
            </a:pPr>
            <a:endParaRPr lang="el-GR" sz="2600" dirty="0" smtClean="0"/>
          </a:p>
          <a:p>
            <a:pPr algn="just"/>
            <a:r>
              <a:rPr lang="el-GR" sz="2600" dirty="0" err="1" smtClean="0"/>
              <a:t>Βιοοικολογικό</a:t>
            </a:r>
            <a:r>
              <a:rPr lang="el-GR" sz="2600" dirty="0" smtClean="0"/>
              <a:t> </a:t>
            </a:r>
            <a:r>
              <a:rPr lang="el-GR" sz="2600" dirty="0"/>
              <a:t>μοντέλο: ο συνδυασμός των βιολογικών προδιαθέσεων του παιδιού με τις δυνάμεις του περιβάλλοντος διαμορφώνουν την </a:t>
            </a:r>
            <a:r>
              <a:rPr lang="el-GR" sz="2600" dirty="0" smtClean="0"/>
              <a:t>ανάπτυξη</a:t>
            </a:r>
          </a:p>
          <a:p>
            <a:pPr marL="0" indent="0" algn="just">
              <a:buNone/>
            </a:pPr>
            <a:endParaRPr lang="el-GR" sz="2600" dirty="0"/>
          </a:p>
          <a:p>
            <a:pPr algn="just"/>
            <a:r>
              <a:rPr lang="el-GR" sz="2600" dirty="0" smtClean="0"/>
              <a:t>Το </a:t>
            </a:r>
            <a:r>
              <a:rPr lang="el-GR" sz="2600" dirty="0"/>
              <a:t>παιδί αναπτύσσεται μέσα σε ένα πολύπλοκο σύστημα σχέσεων επηρεαζόμενο από πολλαπλά επίπεδα του περιβάλλοντος γύρω </a:t>
            </a:r>
            <a:r>
              <a:rPr lang="el-GR" sz="2600" dirty="0" smtClean="0"/>
              <a:t>του</a:t>
            </a:r>
          </a:p>
          <a:p>
            <a:pPr marL="0" indent="0" algn="just">
              <a:buNone/>
            </a:pPr>
            <a:endParaRPr lang="el-GR" sz="2600" dirty="0"/>
          </a:p>
          <a:p>
            <a:pPr algn="just">
              <a:lnSpc>
                <a:spcPct val="107000"/>
              </a:lnSpc>
              <a:spcAft>
                <a:spcPts val="800"/>
              </a:spcAft>
            </a:pPr>
            <a:r>
              <a:rPr lang="el-GR" sz="2600" dirty="0">
                <a:ea typeface="Calibri" panose="020F0502020204030204" pitchFamily="34" charset="0"/>
                <a:cs typeface="Times New Roman" panose="02020603050405020304" pitchFamily="18" charset="0"/>
              </a:rPr>
              <a:t>Το περιβάλλον αποτελεί μία σειρά αλληλοσχετιζόμενων ένθετων δομών, οι οποίες σχηματίζουν ένα πολύπλοκο σύστημα. Κάθε επίπεδο συνδυάζεται με τα άλλα για να επηρεάσει την ανάπτυξη (π.χ. παιδί- σχολείο/ </a:t>
            </a:r>
            <a:r>
              <a:rPr lang="el-GR" sz="2600" dirty="0" smtClean="0">
                <a:ea typeface="Calibri" panose="020F0502020204030204" pitchFamily="34" charset="0"/>
                <a:cs typeface="Times New Roman" panose="02020603050405020304" pitchFamily="18" charset="0"/>
              </a:rPr>
              <a:t>μικροσύ</a:t>
            </a:r>
            <a:r>
              <a:rPr lang="el-GR" sz="2600" dirty="0">
                <a:ea typeface="Calibri" panose="020F0502020204030204" pitchFamily="34" charset="0"/>
                <a:cs typeface="Times New Roman" panose="02020603050405020304" pitchFamily="18" charset="0"/>
              </a:rPr>
              <a:t>σ</a:t>
            </a:r>
            <a:r>
              <a:rPr lang="el-GR" sz="2600" dirty="0" smtClean="0">
                <a:ea typeface="Calibri" panose="020F0502020204030204" pitchFamily="34" charset="0"/>
                <a:cs typeface="Times New Roman" panose="02020603050405020304" pitchFamily="18" charset="0"/>
              </a:rPr>
              <a:t>τημα </a:t>
            </a:r>
            <a:r>
              <a:rPr lang="el-GR" sz="2600" dirty="0">
                <a:ea typeface="Calibri" panose="020F0502020204030204" pitchFamily="34" charset="0"/>
                <a:cs typeface="Times New Roman" panose="02020603050405020304" pitchFamily="18" charset="0"/>
              </a:rPr>
              <a:t>+ πατέρας- δουλειά/ </a:t>
            </a:r>
            <a:r>
              <a:rPr lang="el-GR" sz="2600" dirty="0" err="1">
                <a:ea typeface="Calibri" panose="020F0502020204030204" pitchFamily="34" charset="0"/>
                <a:cs typeface="Times New Roman" panose="02020603050405020304" pitchFamily="18" charset="0"/>
              </a:rPr>
              <a:t>εξωσύστημα</a:t>
            </a:r>
            <a:r>
              <a:rPr lang="el-GR" sz="2600" dirty="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78323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14500" y="438150"/>
            <a:ext cx="5753100" cy="5648325"/>
          </a:xfrm>
          <a:prstGeom prst="rect">
            <a:avLst/>
          </a:prstGeom>
        </p:spPr>
      </p:pic>
    </p:spTree>
    <p:extLst>
      <p:ext uri="{BB962C8B-B14F-4D97-AF65-F5344CB8AC3E}">
        <p14:creationId xmlns:p14="http://schemas.microsoft.com/office/powerpoint/2010/main" val="102961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Επίπεδα περιβάλλοντος (1)</a:t>
            </a:r>
            <a:endParaRPr lang="el-GR" dirty="0"/>
          </a:p>
        </p:txBody>
      </p:sp>
      <p:sp>
        <p:nvSpPr>
          <p:cNvPr id="3" name="Θέση περιεχομένου 2"/>
          <p:cNvSpPr>
            <a:spLocks noGrp="1"/>
          </p:cNvSpPr>
          <p:nvPr>
            <p:ph sz="quarter" idx="1"/>
          </p:nvPr>
        </p:nvSpPr>
        <p:spPr>
          <a:xfrm>
            <a:off x="301752" y="1527048"/>
            <a:ext cx="8503920" cy="4854702"/>
          </a:xfrm>
        </p:spPr>
        <p:txBody>
          <a:bodyPr>
            <a:normAutofit fontScale="92500" lnSpcReduction="20000"/>
          </a:bodyPr>
          <a:lstStyle/>
          <a:p>
            <a:pPr algn="just">
              <a:lnSpc>
                <a:spcPct val="107000"/>
              </a:lnSpc>
              <a:spcAft>
                <a:spcPts val="800"/>
              </a:spcAft>
            </a:pPr>
            <a:r>
              <a:rPr lang="el-GR" sz="2600" dirty="0" smtClean="0">
                <a:ea typeface="Calibri" panose="020F0502020204030204" pitchFamily="34" charset="0"/>
                <a:cs typeface="Times New Roman" panose="02020603050405020304" pitchFamily="18" charset="0"/>
              </a:rPr>
              <a:t>Μικροσύστημα:</a:t>
            </a:r>
            <a:endParaRPr lang="el-GR" sz="2600" dirty="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el-GR" sz="2600" dirty="0">
                <a:ea typeface="Calibri" panose="020F0502020204030204" pitchFamily="34" charset="0"/>
                <a:cs typeface="Times New Roman" panose="02020603050405020304" pitchFamily="18" charset="0"/>
              </a:rPr>
              <a:t>Περιλαμβάνει τις δραστηριότητες και τα σχήματα αλληλεπίδρασης στο άμεσο περιβάλλον του παιδιού</a:t>
            </a:r>
          </a:p>
          <a:p>
            <a:pPr algn="just">
              <a:lnSpc>
                <a:spcPct val="107000"/>
              </a:lnSpc>
              <a:spcAft>
                <a:spcPts val="800"/>
              </a:spcAft>
              <a:buFont typeface="Courier New" panose="02070309020205020404" pitchFamily="49" charset="0"/>
              <a:buChar char="o"/>
            </a:pPr>
            <a:r>
              <a:rPr lang="el-GR" sz="2600" dirty="0">
                <a:ea typeface="Calibri" panose="020F0502020204030204" pitchFamily="34" charset="0"/>
                <a:cs typeface="Times New Roman" panose="02020603050405020304" pitchFamily="18" charset="0"/>
              </a:rPr>
              <a:t>Οι σχέσεις είναι </a:t>
            </a:r>
            <a:r>
              <a:rPr lang="el-GR" sz="2600" dirty="0" smtClean="0">
                <a:ea typeface="Calibri" panose="020F0502020204030204" pitchFamily="34" charset="0"/>
                <a:cs typeface="Times New Roman" panose="02020603050405020304" pitchFamily="18" charset="0"/>
              </a:rPr>
              <a:t>αμφίδρομες (παιδί       γονείς)</a:t>
            </a:r>
            <a:endParaRPr lang="el-GR" sz="2600" dirty="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el-GR" sz="2600" dirty="0">
                <a:ea typeface="Calibri" panose="020F0502020204030204" pitchFamily="34" charset="0"/>
                <a:cs typeface="Times New Roman" panose="02020603050405020304" pitchFamily="18" charset="0"/>
              </a:rPr>
              <a:t>Οι σχέσεις των τρίτων επηρεάζουν τη σχέση με το άτομο (σχέσεις γονέων- </a:t>
            </a:r>
            <a:r>
              <a:rPr lang="el-GR" sz="2600" dirty="0" smtClean="0">
                <a:ea typeface="Calibri" panose="020F0502020204030204" pitchFamily="34" charset="0"/>
                <a:cs typeface="Times New Roman" panose="02020603050405020304" pitchFamily="18" charset="0"/>
              </a:rPr>
              <a:t>παιδί)</a:t>
            </a:r>
          </a:p>
          <a:p>
            <a:pPr algn="just">
              <a:lnSpc>
                <a:spcPct val="107000"/>
              </a:lnSpc>
              <a:spcAft>
                <a:spcPts val="800"/>
              </a:spcAft>
            </a:pPr>
            <a:r>
              <a:rPr lang="el-GR" sz="2600" dirty="0" err="1" smtClean="0">
                <a:ea typeface="Calibri" panose="020F0502020204030204" pitchFamily="34" charset="0"/>
                <a:cs typeface="Times New Roman" panose="02020603050405020304" pitchFamily="18" charset="0"/>
              </a:rPr>
              <a:t>Μεσοσύστημα</a:t>
            </a:r>
            <a:r>
              <a:rPr lang="el-GR" sz="2600" dirty="0" smtClean="0">
                <a:ea typeface="Calibri" panose="020F0502020204030204" pitchFamily="34" charset="0"/>
                <a:cs typeface="Times New Roman" panose="02020603050405020304" pitchFamily="18" charset="0"/>
              </a:rPr>
              <a:t>:</a:t>
            </a:r>
            <a:endParaRPr lang="el-GR" sz="2600" dirty="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el-GR" sz="2600" dirty="0">
                <a:ea typeface="Calibri" panose="020F0502020204030204" pitchFamily="34" charset="0"/>
                <a:cs typeface="Times New Roman" panose="02020603050405020304" pitchFamily="18" charset="0"/>
              </a:rPr>
              <a:t>Περιλαμβάνει τις συνδέσεις ανάμεσα στα μικροσυστήματα (σπίτι, σχολείο, γειτονιά). </a:t>
            </a:r>
          </a:p>
          <a:p>
            <a:pPr algn="just">
              <a:lnSpc>
                <a:spcPct val="107000"/>
              </a:lnSpc>
              <a:spcAft>
                <a:spcPts val="800"/>
              </a:spcAft>
              <a:buFont typeface="Courier New" panose="02070309020205020404" pitchFamily="49" charset="0"/>
              <a:buChar char="o"/>
            </a:pPr>
            <a:r>
              <a:rPr lang="el-GR" sz="2600" dirty="0">
                <a:ea typeface="Calibri" panose="020F0502020204030204" pitchFamily="34" charset="0"/>
                <a:cs typeface="Times New Roman" panose="02020603050405020304" pitchFamily="18" charset="0"/>
              </a:rPr>
              <a:t>Η συνεργασία ανάμεσα στα μικροσυστήματα προάγει την ανάπτυξη.</a:t>
            </a:r>
          </a:p>
          <a:p>
            <a:pPr>
              <a:lnSpc>
                <a:spcPct val="107000"/>
              </a:lnSpc>
              <a:spcAft>
                <a:spcPts val="800"/>
              </a:spcAft>
              <a:buFont typeface="Arial" panose="020B0604020202020204" pitchFamily="34" charset="0"/>
              <a:buChar char="•"/>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Αριστερό-δεξιό βέλος 3"/>
          <p:cNvSpPr/>
          <p:nvPr/>
        </p:nvSpPr>
        <p:spPr>
          <a:xfrm>
            <a:off x="5467350" y="2952750"/>
            <a:ext cx="342900" cy="1809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4474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περιβάλλοντος </a:t>
            </a:r>
            <a:r>
              <a:rPr lang="el-GR" dirty="0" smtClean="0"/>
              <a:t>(2)</a:t>
            </a:r>
            <a:endParaRPr lang="el-GR" dirty="0"/>
          </a:p>
        </p:txBody>
      </p:sp>
      <p:sp>
        <p:nvSpPr>
          <p:cNvPr id="3" name="Θέση περιεχομένου 2"/>
          <p:cNvSpPr>
            <a:spLocks noGrp="1"/>
          </p:cNvSpPr>
          <p:nvPr>
            <p:ph sz="quarter" idx="1"/>
          </p:nvPr>
        </p:nvSpPr>
        <p:spPr/>
        <p:txBody>
          <a:bodyPr>
            <a:normAutofit fontScale="85000" lnSpcReduction="20000"/>
          </a:bodyPr>
          <a:lstStyle/>
          <a:p>
            <a:pPr>
              <a:lnSpc>
                <a:spcPct val="107000"/>
              </a:lnSpc>
              <a:spcAft>
                <a:spcPts val="800"/>
              </a:spcAft>
            </a:pPr>
            <a:r>
              <a:rPr lang="el-GR" sz="2800" dirty="0" err="1" smtClean="0">
                <a:latin typeface="Georgia" panose="02040502050405020303" pitchFamily="18" charset="0"/>
                <a:ea typeface="Calibri" panose="020F0502020204030204" pitchFamily="34" charset="0"/>
                <a:cs typeface="Times New Roman" panose="02020603050405020304" pitchFamily="18" charset="0"/>
              </a:rPr>
              <a:t>Εξωσύστημα</a:t>
            </a:r>
            <a:r>
              <a:rPr lang="el-GR" sz="2800" dirty="0" smtClean="0">
                <a:latin typeface="Georgia" panose="02040502050405020303" pitchFamily="18" charset="0"/>
                <a:ea typeface="Calibri" panose="020F0502020204030204" pitchFamily="34" charset="0"/>
                <a:cs typeface="Times New Roman" panose="02020603050405020304" pitchFamily="18"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el-GR" sz="2800" dirty="0">
                <a:latin typeface="Georgia" panose="02040502050405020303" pitchFamily="18" charset="0"/>
                <a:ea typeface="Calibri" panose="020F0502020204030204" pitchFamily="34" charset="0"/>
                <a:cs typeface="Times New Roman" panose="02020603050405020304" pitchFamily="18" charset="0"/>
              </a:rPr>
              <a:t>Απαρτίζεται από κοινωνικά πλαίσια που δεν περιλαμβάνουν τα παιδιά, αλλά που επηρεάζουν τα παιδιά στα άμεσα πλαίσια (π.χ. ωράριο εργασίας, γονική άδεια/ συμβουλές, οικονομική βοήθεια από κοινωνικά- οικογενειακά δίκτυα)</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800" dirty="0" err="1" smtClean="0">
                <a:latin typeface="Georgia" panose="02040502050405020303" pitchFamily="18" charset="0"/>
                <a:ea typeface="Calibri" panose="020F0502020204030204" pitchFamily="34" charset="0"/>
                <a:cs typeface="Times New Roman" panose="02020603050405020304" pitchFamily="18" charset="0"/>
              </a:rPr>
              <a:t>Μακροσύστημα</a:t>
            </a:r>
            <a:r>
              <a:rPr lang="el-GR" sz="2800" dirty="0" smtClean="0">
                <a:latin typeface="Georgia" panose="02040502050405020303" pitchFamily="18" charset="0"/>
                <a:ea typeface="Calibri" panose="020F0502020204030204" pitchFamily="34" charset="0"/>
                <a:cs typeface="Times New Roman" panose="02020603050405020304" pitchFamily="18"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el-GR" sz="2800" dirty="0">
                <a:latin typeface="Georgia" panose="02040502050405020303" pitchFamily="18" charset="0"/>
                <a:ea typeface="Calibri" panose="020F0502020204030204" pitchFamily="34" charset="0"/>
                <a:cs typeface="Times New Roman" panose="02020603050405020304" pitchFamily="18" charset="0"/>
              </a:rPr>
              <a:t>Περιλαμβάνει πολιτισμικές αξίες, νόμους, έθιμα. Όταν το </a:t>
            </a:r>
            <a:r>
              <a:rPr lang="el-GR" sz="2800" dirty="0" err="1">
                <a:latin typeface="Georgia" panose="02040502050405020303" pitchFamily="18" charset="0"/>
                <a:ea typeface="Calibri" panose="020F0502020204030204" pitchFamily="34" charset="0"/>
                <a:cs typeface="Times New Roman" panose="02020603050405020304" pitchFamily="18" charset="0"/>
              </a:rPr>
              <a:t>μακροσύστημα</a:t>
            </a:r>
            <a:r>
              <a:rPr lang="el-GR" sz="2800" dirty="0">
                <a:latin typeface="Georgia" panose="02040502050405020303" pitchFamily="18" charset="0"/>
                <a:ea typeface="Calibri" panose="020F0502020204030204" pitchFamily="34" charset="0"/>
                <a:cs typeface="Times New Roman" panose="02020603050405020304" pitchFamily="18" charset="0"/>
              </a:rPr>
              <a:t> δίνει προτεραιότητα στις ανάγκες των παιδιών επηρεάζει την υποστήριξη που απολαμβάνουν (π.χ. νομικό πλαίσιο για γονείς)</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81340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fontScale="92500" lnSpcReduction="20000"/>
          </a:bodyPr>
          <a:lstStyle/>
          <a:p>
            <a:pPr algn="just">
              <a:lnSpc>
                <a:spcPct val="107000"/>
              </a:lnSpc>
              <a:spcAft>
                <a:spcPts val="800"/>
              </a:spcAft>
            </a:pPr>
            <a:r>
              <a:rPr lang="el-GR" sz="2800" dirty="0">
                <a:latin typeface="Georgia" panose="02040502050405020303" pitchFamily="18" charset="0"/>
                <a:ea typeface="Calibri" panose="020F0502020204030204" pitchFamily="34" charset="0"/>
                <a:cs typeface="Times New Roman" panose="02020603050405020304" pitchFamily="18" charset="0"/>
              </a:rPr>
              <a:t>Το περιβάλλον μεταβάλλεται διαρκώς (π.χ. γέννηση </a:t>
            </a:r>
            <a:r>
              <a:rPr lang="el-GR" sz="2800" dirty="0" smtClean="0">
                <a:latin typeface="Georgia" panose="02040502050405020303" pitchFamily="18" charset="0"/>
                <a:ea typeface="Calibri" panose="020F0502020204030204" pitchFamily="34" charset="0"/>
                <a:cs typeface="Times New Roman" panose="02020603050405020304" pitchFamily="18" charset="0"/>
              </a:rPr>
              <a:t>παιδιού</a:t>
            </a:r>
            <a:r>
              <a:rPr lang="el-GR" sz="2800" dirty="0">
                <a:latin typeface="Georgia" panose="02040502050405020303" pitchFamily="18" charset="0"/>
                <a:ea typeface="Calibri" panose="020F0502020204030204" pitchFamily="34" charset="0"/>
                <a:cs typeface="Times New Roman" panose="02020603050405020304" pitchFamily="18" charset="0"/>
              </a:rPr>
              <a:t>, διαζύγιο, μετακόμιση</a:t>
            </a:r>
            <a:r>
              <a:rPr lang="el-GR" sz="2800" dirty="0" smtClean="0">
                <a:latin typeface="Georgia" panose="02040502050405020303" pitchFamily="18" charset="0"/>
                <a:ea typeface="Calibri" panose="020F0502020204030204" pitchFamily="34" charset="0"/>
                <a:cs typeface="Times New Roman" panose="02020603050405020304" pitchFamily="18" charset="0"/>
              </a:rPr>
              <a:t>)    τροποποιούνται </a:t>
            </a:r>
            <a:r>
              <a:rPr lang="el-GR" sz="2800" dirty="0">
                <a:latin typeface="Georgia" panose="02040502050405020303" pitchFamily="18" charset="0"/>
                <a:ea typeface="Calibri" panose="020F0502020204030204" pitchFamily="34" charset="0"/>
                <a:cs typeface="Times New Roman" panose="02020603050405020304" pitchFamily="18" charset="0"/>
              </a:rPr>
              <a:t>οι υπάρχουσες </a:t>
            </a:r>
            <a:r>
              <a:rPr lang="el-GR" sz="2800" dirty="0" smtClean="0">
                <a:latin typeface="Georgia" panose="02040502050405020303" pitchFamily="18" charset="0"/>
                <a:ea typeface="Calibri" panose="020F0502020204030204" pitchFamily="34" charset="0"/>
                <a:cs typeface="Times New Roman" panose="02020603050405020304" pitchFamily="18" charset="0"/>
              </a:rPr>
              <a:t>σχέσεις       </a:t>
            </a:r>
            <a:r>
              <a:rPr lang="el-GR" sz="2800" dirty="0">
                <a:latin typeface="Georgia" panose="02040502050405020303" pitchFamily="18" charset="0"/>
                <a:ea typeface="Calibri" panose="020F0502020204030204" pitchFamily="34" charset="0"/>
                <a:cs typeface="Times New Roman" panose="02020603050405020304" pitchFamily="18" charset="0"/>
              </a:rPr>
              <a:t>δημιουργούνται νέες </a:t>
            </a:r>
            <a:r>
              <a:rPr lang="el-GR" sz="2800" smtClean="0">
                <a:latin typeface="Georgia" panose="02040502050405020303" pitchFamily="18" charset="0"/>
                <a:ea typeface="Calibri" panose="020F0502020204030204" pitchFamily="34" charset="0"/>
                <a:cs typeface="Times New Roman" panose="02020603050405020304" pitchFamily="18" charset="0"/>
              </a:rPr>
              <a:t>συνθήκες                 	ασκούν </a:t>
            </a:r>
            <a:r>
              <a:rPr lang="el-GR" sz="2800" dirty="0" smtClean="0">
                <a:latin typeface="Georgia" panose="02040502050405020303" pitchFamily="18" charset="0"/>
                <a:ea typeface="Calibri" panose="020F0502020204030204" pitchFamily="34" charset="0"/>
                <a:cs typeface="Times New Roman" panose="02020603050405020304" pitchFamily="18" charset="0"/>
              </a:rPr>
              <a:t>επιρροή στην ανάπτυξη του παιδιού</a:t>
            </a:r>
          </a:p>
          <a:p>
            <a:pPr marL="0" indent="0" algn="just">
              <a:lnSpc>
                <a:spcPct val="107000"/>
              </a:lnSpc>
              <a:spcAft>
                <a:spcPts val="800"/>
              </a:spcAft>
              <a:buNone/>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800" dirty="0">
                <a:latin typeface="Georgia" panose="02040502050405020303" pitchFamily="18" charset="0"/>
                <a:ea typeface="Calibri" panose="020F0502020204030204" pitchFamily="34" charset="0"/>
                <a:cs typeface="Times New Roman" panose="02020603050405020304" pitchFamily="18" charset="0"/>
              </a:rPr>
              <a:t>Σημασία έχει και η χρονική στιγμή που συμβαίνει μία αλλαγή (</a:t>
            </a:r>
            <a:r>
              <a:rPr lang="el-GR" sz="2800" dirty="0" err="1">
                <a:latin typeface="Georgia" panose="02040502050405020303" pitchFamily="18" charset="0"/>
                <a:ea typeface="Calibri" panose="020F0502020204030204" pitchFamily="34" charset="0"/>
                <a:cs typeface="Times New Roman" panose="02020603050405020304" pitchFamily="18" charset="0"/>
              </a:rPr>
              <a:t>χρονοσύστημα</a:t>
            </a:r>
            <a:r>
              <a:rPr lang="el-GR" sz="2800" dirty="0">
                <a:latin typeface="Georgia" panose="02040502050405020303" pitchFamily="18" charset="0"/>
                <a:ea typeface="Calibri" panose="020F0502020204030204" pitchFamily="34" charset="0"/>
                <a:cs typeface="Times New Roman" panose="02020603050405020304" pitchFamily="18" charset="0"/>
              </a:rPr>
              <a:t>). Η ηλικία του αναπτυσσόμενου ατόμου έχει μεγάλη σημασία στον τρόπο που θα αντιμετωπίσει διάφορες καταστάσεις (π.χ. διαφορετική αντιμετώπιση διαζυγίου γονέα στην παιδική ηλικία από την εφηβεία)</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Δεξιό βέλος 3"/>
          <p:cNvSpPr/>
          <p:nvPr/>
        </p:nvSpPr>
        <p:spPr>
          <a:xfrm>
            <a:off x="5457825" y="1990726"/>
            <a:ext cx="31432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3829050" y="2324101"/>
            <a:ext cx="31432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2"/>
          <a:stretch>
            <a:fillRect/>
          </a:stretch>
        </p:blipFill>
        <p:spPr>
          <a:xfrm>
            <a:off x="731139" y="2657476"/>
            <a:ext cx="335309" cy="286537"/>
          </a:xfrm>
          <a:prstGeom prst="rect">
            <a:avLst/>
          </a:prstGeom>
        </p:spPr>
      </p:pic>
    </p:spTree>
    <p:extLst>
      <p:ext uri="{BB962C8B-B14F-4D97-AF65-F5344CB8AC3E}">
        <p14:creationId xmlns:p14="http://schemas.microsoft.com/office/powerpoint/2010/main" val="2515100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914400"/>
            <a:ext cx="2362200" cy="828675"/>
          </a:xfrm>
        </p:spPr>
        <p:txBody>
          <a:bodyPr/>
          <a:lstStyle/>
          <a:p>
            <a:r>
              <a:rPr lang="el-GR" dirty="0" smtClean="0"/>
              <a:t>Στάδια ψυχοσεξουαλικής ανάπτυξης</a:t>
            </a:r>
            <a:endParaRPr lang="el-GR" dirty="0"/>
          </a:p>
        </p:txBody>
      </p:sp>
      <p:sp>
        <p:nvSpPr>
          <p:cNvPr id="3" name="Θέση κειμένου 2"/>
          <p:cNvSpPr>
            <a:spLocks noGrp="1"/>
          </p:cNvSpPr>
          <p:nvPr>
            <p:ph type="body" idx="2"/>
          </p:nvPr>
        </p:nvSpPr>
        <p:spPr>
          <a:xfrm>
            <a:off x="271462" y="1743075"/>
            <a:ext cx="2581275" cy="4600575"/>
          </a:xfrm>
        </p:spPr>
        <p:txBody>
          <a:bodyPr>
            <a:noAutofit/>
          </a:bodyPr>
          <a:lstStyle/>
          <a:p>
            <a:pPr marL="285750" indent="-285750" algn="just">
              <a:spcAft>
                <a:spcPts val="0"/>
              </a:spcAft>
              <a:buClr>
                <a:schemeClr val="bg1"/>
              </a:buClr>
              <a:buFont typeface="Arial" panose="020B0604020202020204" pitchFamily="34" charset="0"/>
              <a:buChar char="•"/>
            </a:pPr>
            <a:r>
              <a:rPr lang="el-GR" sz="1700" kern="150" dirty="0" smtClean="0">
                <a:ea typeface="Times New Roman" panose="02020603050405020304" pitchFamily="18" charset="0"/>
              </a:rPr>
              <a:t>Σε κάθε στάδιο επιλέγεται διαφορετική </a:t>
            </a:r>
            <a:r>
              <a:rPr lang="el-GR" sz="1700" kern="150" dirty="0">
                <a:ea typeface="Times New Roman" panose="02020603050405020304" pitchFamily="18" charset="0"/>
              </a:rPr>
              <a:t>περιοχή του σώματος για τη μείωση της ψυχικής έντασης. </a:t>
            </a:r>
            <a:endParaRPr lang="el-GR" sz="1700" kern="150" dirty="0" smtClean="0">
              <a:ea typeface="Times New Roman" panose="02020603050405020304" pitchFamily="18" charset="0"/>
            </a:endParaRPr>
          </a:p>
          <a:p>
            <a:pPr algn="just">
              <a:spcAft>
                <a:spcPts val="0"/>
              </a:spcAft>
              <a:buClr>
                <a:schemeClr val="bg1"/>
              </a:buClr>
            </a:pPr>
            <a:endParaRPr lang="el-GR" sz="1700" kern="150" dirty="0" smtClean="0">
              <a:ea typeface="Times New Roman" panose="02020603050405020304" pitchFamily="18" charset="0"/>
            </a:endParaRPr>
          </a:p>
          <a:p>
            <a:pPr marL="285750" indent="-285750" algn="just">
              <a:spcAft>
                <a:spcPts val="0"/>
              </a:spcAft>
              <a:buClr>
                <a:schemeClr val="bg1"/>
              </a:buClr>
              <a:buFont typeface="Arial" panose="020B0604020202020204" pitchFamily="34" charset="0"/>
              <a:buChar char="•"/>
            </a:pPr>
            <a:r>
              <a:rPr lang="el-GR" sz="1700" kern="150" dirty="0" smtClean="0">
                <a:ea typeface="Times New Roman" panose="02020603050405020304" pitchFamily="18" charset="0"/>
              </a:rPr>
              <a:t>Η μη ή ανεπαρκής ικανοποίηση της βιολογικής ορμής σε </a:t>
            </a:r>
            <a:r>
              <a:rPr lang="el-GR" sz="1700" kern="150" dirty="0">
                <a:ea typeface="Times New Roman" panose="02020603050405020304" pitchFamily="18" charset="0"/>
              </a:rPr>
              <a:t>ένα στάδιο </a:t>
            </a:r>
            <a:r>
              <a:rPr lang="el-GR" sz="1700" kern="150" dirty="0" smtClean="0">
                <a:ea typeface="Times New Roman" panose="02020603050405020304" pitchFamily="18" charset="0"/>
              </a:rPr>
              <a:t>οδηγεί σε ‘καθήλωση’.</a:t>
            </a:r>
          </a:p>
          <a:p>
            <a:pPr algn="just">
              <a:spcAft>
                <a:spcPts val="0"/>
              </a:spcAft>
              <a:buClr>
                <a:schemeClr val="bg1"/>
              </a:buClr>
            </a:pPr>
            <a:endParaRPr lang="el-GR" sz="1700" kern="150" dirty="0" smtClean="0">
              <a:ea typeface="Times New Roman" panose="02020603050405020304" pitchFamily="18" charset="0"/>
            </a:endParaRPr>
          </a:p>
          <a:p>
            <a:pPr marL="285750" indent="-285750" algn="just">
              <a:spcAft>
                <a:spcPts val="0"/>
              </a:spcAft>
              <a:buClr>
                <a:schemeClr val="bg1"/>
              </a:buClr>
              <a:buFont typeface="Arial" panose="020B0604020202020204" pitchFamily="34" charset="0"/>
              <a:buChar char="•"/>
            </a:pPr>
            <a:r>
              <a:rPr lang="el-GR" sz="1700" kern="150" dirty="0" smtClean="0">
                <a:ea typeface="Times New Roman" panose="02020603050405020304" pitchFamily="18" charset="0"/>
              </a:rPr>
              <a:t>Θεμελίωση </a:t>
            </a:r>
            <a:r>
              <a:rPr lang="el-GR" sz="1700" kern="150" dirty="0">
                <a:ea typeface="Times New Roman" panose="02020603050405020304" pitchFamily="18" charset="0"/>
              </a:rPr>
              <a:t>των βασικών χαρακτηριστικών της προσωπικότητας.</a:t>
            </a:r>
          </a:p>
          <a:p>
            <a:pPr algn="just"/>
            <a:endParaRPr lang="el-GR" sz="1500" dirty="0"/>
          </a:p>
        </p:txBody>
      </p:sp>
      <p:sp>
        <p:nvSpPr>
          <p:cNvPr id="4" name="Θέση περιεχομένου 3"/>
          <p:cNvSpPr>
            <a:spLocks noGrp="1"/>
          </p:cNvSpPr>
          <p:nvPr>
            <p:ph sz="quarter" idx="1"/>
          </p:nvPr>
        </p:nvSpPr>
        <p:spPr>
          <a:xfrm>
            <a:off x="3124200" y="685800"/>
            <a:ext cx="5638800" cy="5657850"/>
          </a:xfrm>
        </p:spPr>
        <p:txBody>
          <a:bodyPr>
            <a:normAutofit fontScale="85000" lnSpcReduction="10000"/>
          </a:bodyPr>
          <a:lstStyle/>
          <a:p>
            <a:pPr algn="just"/>
            <a:r>
              <a:rPr lang="el-GR" sz="1800" dirty="0"/>
              <a:t>Στοματικό Στάδιο (γέννηση-18 μήνες</a:t>
            </a:r>
            <a:r>
              <a:rPr lang="el-GR" sz="1800" dirty="0" smtClean="0"/>
              <a:t>): Η </a:t>
            </a:r>
            <a:r>
              <a:rPr lang="el-GR" sz="1800" dirty="0"/>
              <a:t>κύρια πηγή ευχαρίστησης προέρχεται από το στόμα και στοματικές συμπεριφορές (πιπίλισμα, δάγκωμα</a:t>
            </a:r>
            <a:r>
              <a:rPr lang="el-GR" sz="1800" dirty="0" smtClean="0"/>
              <a:t>).</a:t>
            </a:r>
          </a:p>
          <a:p>
            <a:pPr marL="0" indent="0" algn="just">
              <a:buNone/>
            </a:pPr>
            <a:endParaRPr lang="el-GR" sz="1800" dirty="0" smtClean="0"/>
          </a:p>
          <a:p>
            <a:pPr algn="just"/>
            <a:r>
              <a:rPr lang="el-GR" sz="1800" dirty="0"/>
              <a:t>Πρωκτικό Στάδιο (18-36 μήνες</a:t>
            </a:r>
            <a:r>
              <a:rPr lang="el-GR" sz="1800" dirty="0" smtClean="0"/>
              <a:t>): Ο </a:t>
            </a:r>
            <a:r>
              <a:rPr lang="el-GR" sz="1800" dirty="0"/>
              <a:t>πρωκτός αποτελεί την εστία της ψυχικής έντασης και ικανοποίησης- έλεγχος σφιγκτήρων</a:t>
            </a:r>
            <a:r>
              <a:rPr lang="el-GR" sz="1800" dirty="0" smtClean="0"/>
              <a:t>.</a:t>
            </a:r>
          </a:p>
          <a:p>
            <a:pPr marL="0" indent="0" algn="just">
              <a:buNone/>
            </a:pPr>
            <a:endParaRPr lang="el-GR" sz="1800" dirty="0" smtClean="0"/>
          </a:p>
          <a:p>
            <a:pPr algn="just"/>
            <a:r>
              <a:rPr lang="el-GR" sz="1800" dirty="0"/>
              <a:t>Φαλλικό Στάδιο (3-5 έτη</a:t>
            </a:r>
            <a:r>
              <a:rPr lang="el-GR" sz="1800" dirty="0" smtClean="0"/>
              <a:t>): Οιδιπόδειο </a:t>
            </a:r>
            <a:r>
              <a:rPr lang="el-GR" sz="1800" dirty="0"/>
              <a:t>Σύμπλεγμα (Σύμπλεγμα της Ηλέκτρας για τα κορίτσια): το παιδί αρχίζει να νιώθει μια νέα μορφή αγάπης προς το γονιό του αντίθετου φύλου και θεωρεί αντίζηλό του το γονιό του ιδίου φύλου. Ταυτόχρονα νιώθει ενοχές και φόβο για τις αιμομικτικές του διαθέσεις.  Τα αγόρια παρουσιάζουν άγχος ευνουχισμού, ενώ αντίστοιχα τα κορίτσια φθόνο του πέους. Η λύση βρίσκεται στην ταύτιση του παιδιού προς το γονέα του ιδίου φύλου</a:t>
            </a:r>
            <a:r>
              <a:rPr lang="el-GR" sz="1800" dirty="0" smtClean="0"/>
              <a:t>.</a:t>
            </a:r>
          </a:p>
          <a:p>
            <a:pPr marL="0" indent="0" algn="just">
              <a:buNone/>
            </a:pPr>
            <a:endParaRPr lang="el-GR" sz="1800" dirty="0" smtClean="0"/>
          </a:p>
          <a:p>
            <a:pPr algn="just"/>
            <a:r>
              <a:rPr lang="el-GR" sz="1800" dirty="0"/>
              <a:t>Στάδιο της λανθάνουσας σεξουαλικότητας (6 έτη- εφηβεία</a:t>
            </a:r>
            <a:r>
              <a:rPr lang="el-GR" sz="1800" dirty="0" smtClean="0"/>
              <a:t>): Το </a:t>
            </a:r>
            <a:r>
              <a:rPr lang="el-GR" sz="1800" dirty="0"/>
              <a:t>παιδί στρέφεται σε εξωτερικές- κοινωνικές σχέσεις. Είναι μία ήσυχη περίοδος όπου το παιδί μετουσιώνει τις σεξουαλικές του </a:t>
            </a:r>
            <a:r>
              <a:rPr lang="el-GR" sz="1800" dirty="0" err="1"/>
              <a:t>ενορμήσεις</a:t>
            </a:r>
            <a:r>
              <a:rPr lang="el-GR" sz="1800" dirty="0"/>
              <a:t> σε σχολικές δραστηριότητες, αθλήματα, </a:t>
            </a:r>
            <a:r>
              <a:rPr lang="el-GR" sz="1800" dirty="0" smtClean="0"/>
              <a:t>χόμπι.</a:t>
            </a:r>
          </a:p>
          <a:p>
            <a:pPr marL="0" indent="0" algn="just">
              <a:buNone/>
            </a:pPr>
            <a:endParaRPr lang="el-GR" sz="1800" dirty="0"/>
          </a:p>
          <a:p>
            <a:pPr algn="just"/>
            <a:r>
              <a:rPr lang="el-GR" sz="1800" dirty="0"/>
              <a:t>Στάδιο της ετερόφυλης σεξουαλικότητας (εφηβεία</a:t>
            </a:r>
            <a:r>
              <a:rPr lang="el-GR" sz="1800" dirty="0" smtClean="0"/>
              <a:t>): το </a:t>
            </a:r>
            <a:r>
              <a:rPr lang="el-GR" sz="1800" dirty="0"/>
              <a:t>άτομο στρέφεται προς τα μέλη του αντίθετου φύλου.</a:t>
            </a:r>
          </a:p>
          <a:p>
            <a:endParaRPr lang="el-GR" sz="1800" dirty="0"/>
          </a:p>
          <a:p>
            <a:endParaRPr lang="el-GR" sz="1800" dirty="0" smtClean="0"/>
          </a:p>
          <a:p>
            <a:endParaRPr lang="el-GR" sz="1800" dirty="0"/>
          </a:p>
          <a:p>
            <a:endParaRPr lang="el-GR" sz="1800" dirty="0"/>
          </a:p>
          <a:p>
            <a:endParaRPr lang="el-GR" sz="1800" dirty="0"/>
          </a:p>
        </p:txBody>
      </p:sp>
    </p:spTree>
    <p:extLst>
      <p:ext uri="{BB962C8B-B14F-4D97-AF65-F5344CB8AC3E}">
        <p14:creationId xmlns:p14="http://schemas.microsoft.com/office/powerpoint/2010/main" val="2479793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301752" y="1524000"/>
            <a:ext cx="4040188" cy="476250"/>
          </a:xfrm>
        </p:spPr>
        <p:txBody>
          <a:bodyPr/>
          <a:lstStyle/>
          <a:p>
            <a:endParaRPr lang="el-GR" dirty="0" smtClean="0"/>
          </a:p>
          <a:p>
            <a:r>
              <a:rPr lang="el-GR" dirty="0" smtClean="0"/>
              <a:t>Ψυχοσεξουαλική θεωρία</a:t>
            </a:r>
            <a:endParaRPr lang="el-GR" dirty="0"/>
          </a:p>
          <a:p>
            <a:endParaRPr lang="el-GR" dirty="0"/>
          </a:p>
        </p:txBody>
      </p:sp>
      <p:sp>
        <p:nvSpPr>
          <p:cNvPr id="3" name="Θέση κειμένου 2"/>
          <p:cNvSpPr>
            <a:spLocks noGrp="1"/>
          </p:cNvSpPr>
          <p:nvPr>
            <p:ph type="body" sz="half" idx="3"/>
          </p:nvPr>
        </p:nvSpPr>
        <p:spPr>
          <a:xfrm>
            <a:off x="4791330" y="1524000"/>
            <a:ext cx="4041775" cy="476250"/>
          </a:xfrm>
        </p:spPr>
        <p:txBody>
          <a:bodyPr/>
          <a:lstStyle/>
          <a:p>
            <a:r>
              <a:rPr lang="el-GR" dirty="0" smtClean="0"/>
              <a:t>Ψυχοκοινωνική θεωρία</a:t>
            </a:r>
            <a:endParaRPr lang="el-GR" dirty="0"/>
          </a:p>
        </p:txBody>
      </p:sp>
      <p:sp>
        <p:nvSpPr>
          <p:cNvPr id="4" name="Θέση περιεχομένου 3"/>
          <p:cNvSpPr>
            <a:spLocks noGrp="1"/>
          </p:cNvSpPr>
          <p:nvPr>
            <p:ph sz="quarter" idx="2"/>
          </p:nvPr>
        </p:nvSpPr>
        <p:spPr>
          <a:xfrm>
            <a:off x="301752" y="2255520"/>
            <a:ext cx="4041648" cy="4354830"/>
          </a:xfrm>
        </p:spPr>
        <p:txBody>
          <a:bodyPr>
            <a:normAutofit lnSpcReduction="10000"/>
          </a:bodyPr>
          <a:lstStyle/>
          <a:p>
            <a:pPr algn="just"/>
            <a:r>
              <a:rPr lang="el-GR" sz="2200" dirty="0" smtClean="0"/>
              <a:t>Η </a:t>
            </a:r>
            <a:r>
              <a:rPr lang="el-GR" sz="2200" dirty="0"/>
              <a:t>προσωπικότητα του παιδιού καθορίζεται και παγιώνεται τα πρώτα έξι χρόνια της ζωής </a:t>
            </a:r>
            <a:r>
              <a:rPr lang="el-GR" sz="2200" dirty="0" smtClean="0"/>
              <a:t>του</a:t>
            </a:r>
          </a:p>
          <a:p>
            <a:pPr marL="0" indent="0" algn="just">
              <a:buNone/>
            </a:pPr>
            <a:endParaRPr lang="el-GR" sz="2200" dirty="0"/>
          </a:p>
          <a:p>
            <a:pPr algn="just"/>
            <a:r>
              <a:rPr lang="el-GR" sz="2200" dirty="0"/>
              <a:t>Αναγνωρίστηκαν οι μακροπρόθεσμες επιδράσεις της παιδικής ηλικίας </a:t>
            </a:r>
            <a:endParaRPr lang="el-GR" sz="2200" dirty="0" smtClean="0"/>
          </a:p>
          <a:p>
            <a:pPr marL="0" indent="0" algn="just">
              <a:buNone/>
            </a:pPr>
            <a:endParaRPr lang="el-GR" sz="2200" dirty="0" smtClean="0"/>
          </a:p>
          <a:p>
            <a:pPr algn="just"/>
            <a:r>
              <a:rPr lang="el-GR" sz="2200" dirty="0"/>
              <a:t>Υ</a:t>
            </a:r>
            <a:r>
              <a:rPr lang="el-GR" sz="2200" dirty="0" smtClean="0"/>
              <a:t>πογραμμίστηκε </a:t>
            </a:r>
            <a:r>
              <a:rPr lang="el-GR" sz="2200" dirty="0"/>
              <a:t>η επιρροή της πρώιμης σχέσης γονέα- παιδιού</a:t>
            </a:r>
          </a:p>
          <a:p>
            <a:endParaRPr lang="el-GR" dirty="0"/>
          </a:p>
        </p:txBody>
      </p:sp>
      <p:sp>
        <p:nvSpPr>
          <p:cNvPr id="5" name="Θέση περιεχομένου 4"/>
          <p:cNvSpPr>
            <a:spLocks noGrp="1"/>
          </p:cNvSpPr>
          <p:nvPr>
            <p:ph sz="quarter" idx="4"/>
          </p:nvPr>
        </p:nvSpPr>
        <p:spPr>
          <a:xfrm>
            <a:off x="4800600" y="2255520"/>
            <a:ext cx="4038600" cy="4354830"/>
          </a:xfrm>
        </p:spPr>
        <p:txBody>
          <a:bodyPr>
            <a:normAutofit/>
          </a:bodyPr>
          <a:lstStyle/>
          <a:p>
            <a:r>
              <a:rPr lang="el-GR" sz="2000" dirty="0" smtClean="0"/>
              <a:t>Τα στάδια καλύπτουν ολόκληρο τον κύκλο της ζωής</a:t>
            </a:r>
          </a:p>
          <a:p>
            <a:pPr marL="0" indent="0">
              <a:buNone/>
            </a:pPr>
            <a:endParaRPr lang="el-GR" sz="2000" dirty="0" smtClean="0"/>
          </a:p>
          <a:p>
            <a:r>
              <a:rPr lang="el-GR" sz="2000" dirty="0" smtClean="0"/>
              <a:t>Τονίστηκε ο ψυχοκοινωνικός παράγοντας και η σημασία των κινήτρων για την ανάπτυξη της προσωπικότητας</a:t>
            </a:r>
          </a:p>
          <a:p>
            <a:pPr marL="0" indent="0">
              <a:buNone/>
            </a:pPr>
            <a:endParaRPr lang="el-GR" sz="2000" dirty="0" smtClean="0"/>
          </a:p>
          <a:p>
            <a:r>
              <a:rPr lang="el-GR" sz="2000" dirty="0" smtClean="0"/>
              <a:t>Η κανονική ανάπτυξη πρέπει να γίνει κατανοητή σε σχέση με τις συνθήκες ζωής σε κάθε πολιτισμό</a:t>
            </a:r>
          </a:p>
          <a:p>
            <a:endParaRPr lang="el-GR" sz="2000" dirty="0"/>
          </a:p>
        </p:txBody>
      </p:sp>
      <p:sp>
        <p:nvSpPr>
          <p:cNvPr id="6" name="Τίτλος 5"/>
          <p:cNvSpPr>
            <a:spLocks noGrp="1"/>
          </p:cNvSpPr>
          <p:nvPr>
            <p:ph type="title"/>
          </p:nvPr>
        </p:nvSpPr>
        <p:spPr/>
        <p:txBody>
          <a:bodyPr/>
          <a:lstStyle/>
          <a:p>
            <a:endParaRPr lang="el-GR" dirty="0"/>
          </a:p>
        </p:txBody>
      </p:sp>
    </p:spTree>
    <p:extLst>
      <p:ext uri="{BB962C8B-B14F-4D97-AF65-F5344CB8AC3E}">
        <p14:creationId xmlns:p14="http://schemas.microsoft.com/office/powerpoint/2010/main" val="107901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val="2043517924"/>
              </p:ext>
            </p:extLst>
          </p:nvPr>
        </p:nvGraphicFramePr>
        <p:xfrm>
          <a:off x="142874" y="228601"/>
          <a:ext cx="8839201" cy="6515100"/>
        </p:xfrm>
        <a:graphic>
          <a:graphicData uri="http://schemas.openxmlformats.org/drawingml/2006/table">
            <a:tbl>
              <a:tblPr firstRow="1" bandRow="1">
                <a:tableStyleId>{F5AB1C69-6EDB-4FF4-983F-18BD219EF322}</a:tableStyleId>
              </a:tblPr>
              <a:tblGrid>
                <a:gridCol w="2946400"/>
                <a:gridCol w="1106318"/>
                <a:gridCol w="4786483"/>
              </a:tblGrid>
              <a:tr h="387813">
                <a:tc>
                  <a:txBody>
                    <a:bodyPr/>
                    <a:lstStyle/>
                    <a:p>
                      <a:pPr algn="ctr"/>
                      <a:r>
                        <a:rPr lang="el-GR" dirty="0" smtClean="0"/>
                        <a:t>Ψυχοκοινωνικό στάδιο</a:t>
                      </a:r>
                      <a:endParaRPr lang="el-GR" dirty="0"/>
                    </a:p>
                  </a:txBody>
                  <a:tcPr/>
                </a:tc>
                <a:tc>
                  <a:txBody>
                    <a:bodyPr/>
                    <a:lstStyle/>
                    <a:p>
                      <a:pPr algn="ctr"/>
                      <a:r>
                        <a:rPr lang="el-GR" dirty="0" smtClean="0"/>
                        <a:t>Ηλικία</a:t>
                      </a:r>
                      <a:endParaRPr lang="el-GR" dirty="0"/>
                    </a:p>
                  </a:txBody>
                  <a:tcPr/>
                </a:tc>
                <a:tc>
                  <a:txBody>
                    <a:bodyPr/>
                    <a:lstStyle/>
                    <a:p>
                      <a:r>
                        <a:rPr lang="el-GR" dirty="0" smtClean="0"/>
                        <a:t>Περιγραφή</a:t>
                      </a:r>
                      <a:endParaRPr lang="el-GR" dirty="0"/>
                    </a:p>
                  </a:txBody>
                  <a:tcPr/>
                </a:tc>
              </a:tr>
              <a:tr h="1242983">
                <a:tc>
                  <a:txBody>
                    <a:bodyPr/>
                    <a:lstStyle/>
                    <a:p>
                      <a:pPr algn="ctr"/>
                      <a:r>
                        <a:rPr lang="el-GR" dirty="0" smtClean="0"/>
                        <a:t>Θεμελιώδης εμπιστοσύνη ≠ Δυσπιστία</a:t>
                      </a:r>
                      <a:endParaRPr lang="el-GR" dirty="0"/>
                    </a:p>
                  </a:txBody>
                  <a:tcPr/>
                </a:tc>
                <a:tc>
                  <a:txBody>
                    <a:bodyPr/>
                    <a:lstStyle/>
                    <a:p>
                      <a:pPr algn="ctr"/>
                      <a:r>
                        <a:rPr lang="el-GR" dirty="0" smtClean="0"/>
                        <a:t>1</a:t>
                      </a:r>
                      <a:endParaRPr lang="el-GR" dirty="0"/>
                    </a:p>
                  </a:txBody>
                  <a:tcPr/>
                </a:tc>
                <a:tc>
                  <a:txBody>
                    <a:bodyPr/>
                    <a:lstStyle/>
                    <a:p>
                      <a:pPr algn="just"/>
                      <a:r>
                        <a:rPr lang="el-GR" dirty="0" smtClean="0"/>
                        <a:t>Όταν</a:t>
                      </a:r>
                      <a:r>
                        <a:rPr lang="el-GR" baseline="0" dirty="0" smtClean="0"/>
                        <a:t> τα βρέφη λαμβάνουν φροντίδα και ανταπόκριση, αποκτούν αίσθηση εμπιστοσύνης. Σε περίπτωση παραμέλησης προκύπτει δυσπιστία.</a:t>
                      </a:r>
                      <a:endParaRPr lang="el-GR" dirty="0"/>
                    </a:p>
                  </a:txBody>
                  <a:tcPr/>
                </a:tc>
              </a:tr>
              <a:tr h="1527378">
                <a:tc>
                  <a:txBody>
                    <a:bodyPr/>
                    <a:lstStyle/>
                    <a:p>
                      <a:pPr algn="ctr"/>
                      <a:r>
                        <a:rPr lang="el-GR" dirty="0" smtClean="0"/>
                        <a:t>Αυτονομία </a:t>
                      </a:r>
                      <a:r>
                        <a:rPr kumimoji="0" lang="el-GR" sz="1800" u="none" strike="noStrike" kern="1200" cap="none" spc="0" normalizeH="0" baseline="0" noProof="0" dirty="0" smtClean="0">
                          <a:ln>
                            <a:noFill/>
                          </a:ln>
                          <a:effectLst/>
                          <a:uLnTx/>
                          <a:uFillTx/>
                        </a:rPr>
                        <a:t>≠ Ντροπή/ Αμφισβήτηση</a:t>
                      </a:r>
                      <a:endParaRPr lang="el-GR" dirty="0"/>
                    </a:p>
                  </a:txBody>
                  <a:tcPr/>
                </a:tc>
                <a:tc>
                  <a:txBody>
                    <a:bodyPr/>
                    <a:lstStyle/>
                    <a:p>
                      <a:pPr algn="ctr"/>
                      <a:r>
                        <a:rPr lang="el-GR" dirty="0" smtClean="0"/>
                        <a:t>2-3</a:t>
                      </a:r>
                      <a:endParaRPr lang="el-GR" dirty="0"/>
                    </a:p>
                  </a:txBody>
                  <a:tcPr/>
                </a:tc>
                <a:tc>
                  <a:txBody>
                    <a:bodyPr/>
                    <a:lstStyle/>
                    <a:p>
                      <a:pPr algn="just"/>
                      <a:r>
                        <a:rPr lang="el-GR" dirty="0" smtClean="0"/>
                        <a:t>Οι γονείς επιτρέπουν στα παιδιά να επιλέξουν</a:t>
                      </a:r>
                      <a:r>
                        <a:rPr lang="el-GR" baseline="0" dirty="0" smtClean="0"/>
                        <a:t> ελεύθερα και να </a:t>
                      </a:r>
                      <a:r>
                        <a:rPr lang="el-GR" dirty="0" smtClean="0"/>
                        <a:t>χρησιμοποιήσουν τις δεξιότητές τους. η παρεμπόδιση των αναπτυξιακών προσπαθειών του παιδιού οδηγεί σε ντροπή.</a:t>
                      </a:r>
                      <a:endParaRPr lang="el-GR" dirty="0"/>
                    </a:p>
                  </a:txBody>
                  <a:tcPr/>
                </a:tc>
              </a:tr>
              <a:tr h="2100144">
                <a:tc>
                  <a:txBody>
                    <a:bodyPr/>
                    <a:lstStyle/>
                    <a:p>
                      <a:pPr algn="ctr"/>
                      <a:r>
                        <a:rPr lang="el-GR" dirty="0" smtClean="0"/>
                        <a:t>Πρωτοβουλία </a:t>
                      </a:r>
                      <a:r>
                        <a:rPr kumimoji="0" lang="el-GR" sz="1800" u="none" strike="noStrike" kern="1200" cap="none" spc="0" normalizeH="0" baseline="0" noProof="0" dirty="0" smtClean="0">
                          <a:ln>
                            <a:noFill/>
                          </a:ln>
                          <a:effectLst/>
                          <a:uLnTx/>
                          <a:uFillTx/>
                        </a:rPr>
                        <a:t>≠ Ενοχή</a:t>
                      </a:r>
                      <a:endParaRPr lang="el-GR" dirty="0"/>
                    </a:p>
                  </a:txBody>
                  <a:tcPr/>
                </a:tc>
                <a:tc>
                  <a:txBody>
                    <a:bodyPr/>
                    <a:lstStyle/>
                    <a:p>
                      <a:pPr algn="ctr"/>
                      <a:r>
                        <a:rPr lang="el-GR" dirty="0" smtClean="0"/>
                        <a:t>4-5</a:t>
                      </a:r>
                      <a:endParaRPr lang="el-GR" dirty="0"/>
                    </a:p>
                  </a:txBody>
                  <a:tcPr/>
                </a:tc>
                <a:tc>
                  <a:txBody>
                    <a:bodyPr/>
                    <a:lstStyle/>
                    <a:p>
                      <a:pPr algn="just"/>
                      <a:r>
                        <a:rPr lang="el-GR" dirty="0" smtClean="0"/>
                        <a:t>Η προσπάθεια του παιδιού να πάρει πρωτοβουλίες σε πράγματα που το αφορούν</a:t>
                      </a:r>
                      <a:r>
                        <a:rPr lang="el-GR" baseline="0" dirty="0" smtClean="0"/>
                        <a:t> έρχεται μ</a:t>
                      </a:r>
                      <a:r>
                        <a:rPr lang="el-GR" dirty="0" smtClean="0"/>
                        <a:t>ερικές φορές έρχεται σε σύγκρουση με  τις επιθυμίες ή τους κανόνες των γονέων με αποτέλεσμα να αισθάνεται ένοχο. Προκειμένου</a:t>
                      </a:r>
                      <a:r>
                        <a:rPr lang="el-GR" baseline="0" dirty="0" smtClean="0"/>
                        <a:t> να επιλυθεί</a:t>
                      </a:r>
                      <a:r>
                        <a:rPr lang="el-GR" dirty="0" smtClean="0"/>
                        <a:t> αυτή η κρίση</a:t>
                      </a:r>
                      <a:r>
                        <a:rPr lang="el-GR" baseline="0" dirty="0" smtClean="0"/>
                        <a:t> </a:t>
                      </a:r>
                      <a:r>
                        <a:rPr lang="el-GR" dirty="0" smtClean="0"/>
                        <a:t>απαιτείται ισορροπία. </a:t>
                      </a:r>
                      <a:endParaRPr lang="el-GR" dirty="0"/>
                    </a:p>
                  </a:txBody>
                  <a:tcPr/>
                </a:tc>
              </a:tr>
              <a:tr h="1256782">
                <a:tc>
                  <a:txBody>
                    <a:bodyPr/>
                    <a:lstStyle/>
                    <a:p>
                      <a:pPr algn="ctr"/>
                      <a:r>
                        <a:rPr lang="el-GR" dirty="0" smtClean="0"/>
                        <a:t>Φιλοπονία </a:t>
                      </a:r>
                      <a:r>
                        <a:rPr kumimoji="0" lang="el-GR" sz="1800" u="none" strike="noStrike" kern="1200" cap="none" spc="0" normalizeH="0" baseline="0" noProof="0" dirty="0" smtClean="0">
                          <a:ln>
                            <a:noFill/>
                          </a:ln>
                          <a:effectLst/>
                          <a:uLnTx/>
                          <a:uFillTx/>
                        </a:rPr>
                        <a:t>≠ Κατωτερότητα</a:t>
                      </a:r>
                      <a:endParaRPr lang="el-GR" dirty="0"/>
                    </a:p>
                  </a:txBody>
                  <a:tcPr/>
                </a:tc>
                <a:tc>
                  <a:txBody>
                    <a:bodyPr/>
                    <a:lstStyle/>
                    <a:p>
                      <a:pPr algn="ctr"/>
                      <a:r>
                        <a:rPr lang="el-GR" dirty="0" smtClean="0"/>
                        <a:t>6-11</a:t>
                      </a:r>
                      <a:endParaRPr lang="el-GR" dirty="0"/>
                    </a:p>
                  </a:txBody>
                  <a:tcPr/>
                </a:tc>
                <a:tc>
                  <a:txBody>
                    <a:bodyPr/>
                    <a:lstStyle/>
                    <a:p>
                      <a:pPr algn="just"/>
                      <a:r>
                        <a:rPr lang="el-GR" dirty="0" smtClean="0"/>
                        <a:t>Το παιδί συγκρίνεται με τους</a:t>
                      </a:r>
                      <a:r>
                        <a:rPr lang="el-GR" baseline="0" dirty="0" smtClean="0"/>
                        <a:t> άλλους. Αν τα καταφέρει, αισθάνεται </a:t>
                      </a:r>
                      <a:r>
                        <a:rPr lang="el-GR" baseline="0" dirty="0" err="1" smtClean="0"/>
                        <a:t>αυτοεπιβεβαίωση</a:t>
                      </a:r>
                      <a:r>
                        <a:rPr lang="el-GR" baseline="0" dirty="0" smtClean="0"/>
                        <a:t>. Στην αντίθετη περίπτωση οδηγείται σε αίσθημα κατωτερότητας.</a:t>
                      </a:r>
                      <a:endParaRPr lang="el-GR" dirty="0"/>
                    </a:p>
                  </a:txBody>
                  <a:tcPr/>
                </a:tc>
              </a:tr>
            </a:tbl>
          </a:graphicData>
        </a:graphic>
      </p:graphicFrame>
    </p:spTree>
    <p:extLst>
      <p:ext uri="{BB962C8B-B14F-4D97-AF65-F5344CB8AC3E}">
        <p14:creationId xmlns:p14="http://schemas.microsoft.com/office/powerpoint/2010/main" val="2230953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772074969"/>
              </p:ext>
            </p:extLst>
          </p:nvPr>
        </p:nvGraphicFramePr>
        <p:xfrm>
          <a:off x="1" y="1"/>
          <a:ext cx="9140826" cy="6823541"/>
        </p:xfrm>
        <a:graphic>
          <a:graphicData uri="http://schemas.openxmlformats.org/drawingml/2006/table">
            <a:tbl>
              <a:tblPr firstRow="1" bandRow="1">
                <a:tableStyleId>{F5AB1C69-6EDB-4FF4-983F-18BD219EF322}</a:tableStyleId>
              </a:tblPr>
              <a:tblGrid>
                <a:gridCol w="2914649"/>
                <a:gridCol w="1200150"/>
                <a:gridCol w="5026027"/>
              </a:tblGrid>
              <a:tr h="400853">
                <a:tc>
                  <a:txBody>
                    <a:bodyPr/>
                    <a:lstStyle/>
                    <a:p>
                      <a:pPr algn="ctr"/>
                      <a:r>
                        <a:rPr lang="el-GR" dirty="0" smtClean="0"/>
                        <a:t>Ψυχοκοινωνικό στάδιο</a:t>
                      </a:r>
                      <a:endParaRPr lang="el-GR" dirty="0"/>
                    </a:p>
                  </a:txBody>
                  <a:tcPr/>
                </a:tc>
                <a:tc>
                  <a:txBody>
                    <a:bodyPr/>
                    <a:lstStyle/>
                    <a:p>
                      <a:pPr algn="ctr"/>
                      <a:r>
                        <a:rPr lang="el-GR" dirty="0" smtClean="0"/>
                        <a:t>Ηλικία</a:t>
                      </a:r>
                      <a:endParaRPr lang="el-GR" dirty="0"/>
                    </a:p>
                  </a:txBody>
                  <a:tcPr/>
                </a:tc>
                <a:tc>
                  <a:txBody>
                    <a:bodyPr/>
                    <a:lstStyle/>
                    <a:p>
                      <a:r>
                        <a:rPr lang="el-GR" dirty="0" smtClean="0"/>
                        <a:t>Περιγραφή</a:t>
                      </a:r>
                      <a:endParaRPr lang="el-GR" dirty="0"/>
                    </a:p>
                  </a:txBody>
                  <a:tcPr/>
                </a:tc>
              </a:tr>
              <a:tr h="1970871">
                <a:tc>
                  <a:txBody>
                    <a:bodyPr/>
                    <a:lstStyle/>
                    <a:p>
                      <a:pPr algn="ctr"/>
                      <a:r>
                        <a:rPr lang="el-GR" dirty="0" smtClean="0"/>
                        <a:t>Ταυτότητα ≠ Σύγχυση ρόλων</a:t>
                      </a:r>
                      <a:endParaRPr lang="el-GR" dirty="0"/>
                    </a:p>
                  </a:txBody>
                  <a:tcPr/>
                </a:tc>
                <a:tc>
                  <a:txBody>
                    <a:bodyPr/>
                    <a:lstStyle/>
                    <a:p>
                      <a:pPr algn="ctr"/>
                      <a:r>
                        <a:rPr lang="el-GR" dirty="0" smtClean="0"/>
                        <a:t>Εφηβεία</a:t>
                      </a:r>
                      <a:endParaRPr lang="el-GR" dirty="0"/>
                    </a:p>
                  </a:txBody>
                  <a:tcPr/>
                </a:tc>
                <a:tc>
                  <a:txBody>
                    <a:bodyPr/>
                    <a:lstStyle/>
                    <a:p>
                      <a:pPr algn="just">
                        <a:spcAft>
                          <a:spcPts val="0"/>
                        </a:spcAft>
                      </a:pPr>
                      <a:r>
                        <a:rPr lang="el-GR" sz="1800" dirty="0" smtClean="0">
                          <a:solidFill>
                            <a:schemeClr val="tx1"/>
                          </a:solidFill>
                          <a:effectLst/>
                          <a:latin typeface="+mn-lt"/>
                          <a:ea typeface="SimSun" panose="02010600030101010101" pitchFamily="2" charset="-122"/>
                        </a:rPr>
                        <a:t>Ο έφηβος καλείται να απαντήσει στο ερώτημα «</a:t>
                      </a:r>
                      <a:r>
                        <a:rPr lang="el-GR" sz="1800" i="1" dirty="0" smtClean="0">
                          <a:solidFill>
                            <a:schemeClr val="tx1"/>
                          </a:solidFill>
                          <a:effectLst/>
                          <a:latin typeface="+mn-lt"/>
                          <a:ea typeface="SimSun" panose="02010600030101010101" pitchFamily="2" charset="-122"/>
                        </a:rPr>
                        <a:t>ποιος είμαι</a:t>
                      </a:r>
                      <a:r>
                        <a:rPr lang="el-GR" sz="1800" dirty="0" smtClean="0">
                          <a:solidFill>
                            <a:schemeClr val="tx1"/>
                          </a:solidFill>
                          <a:effectLst/>
                          <a:latin typeface="+mn-lt"/>
                          <a:ea typeface="SimSun" panose="02010600030101010101" pitchFamily="2" charset="-122"/>
                        </a:rPr>
                        <a:t>;».</a:t>
                      </a:r>
                      <a:r>
                        <a:rPr lang="el-GR" sz="1800" baseline="0" dirty="0" smtClean="0">
                          <a:solidFill>
                            <a:schemeClr val="tx1"/>
                          </a:solidFill>
                          <a:effectLst/>
                          <a:latin typeface="+mn-lt"/>
                          <a:ea typeface="SimSun" panose="02010600030101010101" pitchFamily="2" charset="-122"/>
                        </a:rPr>
                        <a:t> </a:t>
                      </a:r>
                      <a:r>
                        <a:rPr lang="el-GR" sz="1800" dirty="0" smtClean="0">
                          <a:solidFill>
                            <a:schemeClr val="tx1"/>
                          </a:solidFill>
                          <a:effectLst/>
                          <a:latin typeface="+mn-lt"/>
                          <a:ea typeface="SimSun" panose="02010600030101010101" pitchFamily="2" charset="-122"/>
                        </a:rPr>
                        <a:t>Αν καταφέρει προς το τέλος αυτού του σταδίου να απαντήσει επαρκώς σε αυτό το ερώτημα, νιώθει το αίσθημα της ταυτότητάς του. Αν όχι, τότε επικρατεί μπέρδεμα σε σχέση με τους ρόλους που θα χρειαστεί να παίξει ως ενήλικας. </a:t>
                      </a:r>
                    </a:p>
                  </a:txBody>
                  <a:tcPr/>
                </a:tc>
              </a:tr>
              <a:tr h="1578737">
                <a:tc>
                  <a:txBody>
                    <a:bodyPr/>
                    <a:lstStyle/>
                    <a:p>
                      <a:pPr algn="ctr"/>
                      <a:r>
                        <a:rPr kumimoji="0" lang="el-GR" sz="1800" b="0" i="0" u="none" strike="noStrike" kern="1200" cap="none" spc="0" normalizeH="0" baseline="0" noProof="0" dirty="0" smtClean="0">
                          <a:ln>
                            <a:noFill/>
                          </a:ln>
                          <a:solidFill>
                            <a:schemeClr val="dk1"/>
                          </a:solidFill>
                          <a:effectLst/>
                          <a:uLnTx/>
                          <a:uFillTx/>
                          <a:latin typeface="+mn-lt"/>
                          <a:ea typeface="+mn-ea"/>
                          <a:cs typeface="+mn-cs"/>
                        </a:rPr>
                        <a:t>Οικειότητα</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 Απομόνωση</a:t>
                      </a:r>
                      <a:endParaRPr lang="el-GR" dirty="0"/>
                    </a:p>
                  </a:txBody>
                  <a:tcPr/>
                </a:tc>
                <a:tc>
                  <a:txBody>
                    <a:bodyPr/>
                    <a:lstStyle/>
                    <a:p>
                      <a:pPr algn="ctr"/>
                      <a:r>
                        <a:rPr lang="el-GR" dirty="0" smtClean="0"/>
                        <a:t>Πρώιμη</a:t>
                      </a:r>
                      <a:r>
                        <a:rPr lang="el-GR" baseline="0" dirty="0" smtClean="0"/>
                        <a:t> ενήλικη ζωή</a:t>
                      </a:r>
                      <a:endParaRPr lang="el-GR" dirty="0"/>
                    </a:p>
                  </a:txBody>
                  <a:tcPr/>
                </a:tc>
                <a:tc>
                  <a:txBody>
                    <a:bodyPr/>
                    <a:lstStyle/>
                    <a:p>
                      <a:pPr marL="0" lvl="0" indent="0" algn="just">
                        <a:spcAft>
                          <a:spcPts val="0"/>
                        </a:spcAft>
                        <a:buFont typeface="Symbol" panose="05050102010706020507" pitchFamily="18" charset="2"/>
                        <a:buNone/>
                        <a:tabLst>
                          <a:tab pos="457200" algn="l"/>
                        </a:tabLst>
                      </a:pPr>
                      <a:r>
                        <a:rPr lang="el-GR" sz="1800" dirty="0" smtClean="0">
                          <a:effectLst/>
                          <a:latin typeface="+mn-lt"/>
                          <a:ea typeface="SimSun" panose="02010600030101010101" pitchFamily="2" charset="-122"/>
                        </a:rPr>
                        <a:t>Η</a:t>
                      </a:r>
                      <a:r>
                        <a:rPr lang="el-GR" sz="1800" baseline="0" dirty="0" smtClean="0">
                          <a:effectLst/>
                          <a:latin typeface="+mn-lt"/>
                          <a:ea typeface="SimSun" panose="02010600030101010101" pitchFamily="2" charset="-122"/>
                        </a:rPr>
                        <a:t> σημασία της </a:t>
                      </a:r>
                      <a:r>
                        <a:rPr lang="el-GR" sz="1800" dirty="0" smtClean="0">
                          <a:effectLst/>
                          <a:latin typeface="+mn-lt"/>
                          <a:ea typeface="SimSun" panose="02010600030101010101" pitchFamily="2" charset="-122"/>
                        </a:rPr>
                        <a:t>δημιουργίας στενών κοινωνικών, αισθηματικών ή ερωτικών σχέσεων είναι το κλειδί σε αυτό το στάδιο. Η απουσία των παραπάνω μπορεί να οδηγήσει στην απομόνωση.</a:t>
                      </a:r>
                    </a:p>
                  </a:txBody>
                  <a:tcPr/>
                </a:tc>
              </a:tr>
              <a:tr h="1533229">
                <a:tc>
                  <a:txBody>
                    <a:bodyPr/>
                    <a:lstStyle/>
                    <a:p>
                      <a:pPr algn="ctr"/>
                      <a:r>
                        <a:rPr lang="el-GR" dirty="0" smtClean="0"/>
                        <a:t>Παραγωγικότητα</a:t>
                      </a:r>
                      <a:r>
                        <a:rPr lang="el-GR" baseline="0" dirty="0" smtClean="0"/>
                        <a:t>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 Αδράνεια</a:t>
                      </a:r>
                      <a:endParaRPr lang="el-GR" dirty="0"/>
                    </a:p>
                  </a:txBody>
                  <a:tcPr/>
                </a:tc>
                <a:tc>
                  <a:txBody>
                    <a:bodyPr/>
                    <a:lstStyle/>
                    <a:p>
                      <a:pPr algn="ctr"/>
                      <a:r>
                        <a:rPr lang="el-GR" dirty="0" smtClean="0"/>
                        <a:t>Ενήλικη</a:t>
                      </a:r>
                      <a:r>
                        <a:rPr lang="el-GR" baseline="0" dirty="0" smtClean="0"/>
                        <a:t> ζωή</a:t>
                      </a:r>
                      <a:endParaRPr lang="el-GR" dirty="0"/>
                    </a:p>
                  </a:txBody>
                  <a:tcPr/>
                </a:tc>
                <a:tc>
                  <a:txBody>
                    <a:bodyPr/>
                    <a:lstStyle/>
                    <a:p>
                      <a:pPr algn="just"/>
                      <a:r>
                        <a:rPr lang="el-GR" dirty="0" smtClean="0"/>
                        <a:t>Το άτομο αισθάνεται την ανάγκη να προσφέρει στη δουλειά του, στην οικογένειά του</a:t>
                      </a:r>
                      <a:r>
                        <a:rPr lang="el-GR" baseline="0" dirty="0" smtClean="0"/>
                        <a:t> ή</a:t>
                      </a:r>
                      <a:r>
                        <a:rPr lang="el-GR" dirty="0" smtClean="0"/>
                        <a:t> σε άλλους ανθρώπους. Όταν αυτό δεν επιτυγχάνεται,</a:t>
                      </a:r>
                      <a:r>
                        <a:rPr lang="el-GR" baseline="0" dirty="0" smtClean="0"/>
                        <a:t> </a:t>
                      </a:r>
                      <a:r>
                        <a:rPr lang="el-GR" dirty="0" smtClean="0"/>
                        <a:t>τότε το άτομο αισθάνεται στάσιμο και δε βρίσκει</a:t>
                      </a:r>
                      <a:r>
                        <a:rPr lang="el-GR" baseline="0" dirty="0" smtClean="0"/>
                        <a:t> νόημα</a:t>
                      </a:r>
                      <a:r>
                        <a:rPr lang="el-GR" dirty="0" smtClean="0"/>
                        <a:t>.</a:t>
                      </a:r>
                    </a:p>
                  </a:txBody>
                  <a:tcPr/>
                </a:tc>
              </a:tr>
              <a:tr h="1299042">
                <a:tc>
                  <a:txBody>
                    <a:bodyPr/>
                    <a:lstStyle/>
                    <a:p>
                      <a:pPr algn="ctr"/>
                      <a:r>
                        <a:rPr lang="el-GR" dirty="0" smtClean="0"/>
                        <a:t>Πληρότητα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 Απελπισία</a:t>
                      </a:r>
                      <a:endParaRPr lang="el-GR" dirty="0"/>
                    </a:p>
                  </a:txBody>
                  <a:tcPr/>
                </a:tc>
                <a:tc>
                  <a:txBody>
                    <a:bodyPr/>
                    <a:lstStyle/>
                    <a:p>
                      <a:pPr algn="ctr"/>
                      <a:r>
                        <a:rPr lang="el-GR" smtClean="0"/>
                        <a:t>Γήρας</a:t>
                      </a:r>
                      <a:endParaRPr lang="el-GR" dirty="0"/>
                    </a:p>
                  </a:txBody>
                  <a:tcPr/>
                </a:tc>
                <a:tc>
                  <a:txBody>
                    <a:bodyPr/>
                    <a:lstStyle/>
                    <a:p>
                      <a:pPr algn="just"/>
                      <a:r>
                        <a:rPr lang="el-GR" dirty="0" smtClean="0"/>
                        <a:t>Το άτομο κοιτώντας τη ζωή του τη βλέπει είτε ως παραγωγική και πλούσια, είτε ως ανεκπλήρωτη και κενή. </a:t>
                      </a:r>
                      <a:endParaRPr lang="el-GR" dirty="0"/>
                    </a:p>
                  </a:txBody>
                  <a:tcPr/>
                </a:tc>
              </a:tr>
            </a:tbl>
          </a:graphicData>
        </a:graphic>
      </p:graphicFrame>
    </p:spTree>
    <p:extLst>
      <p:ext uri="{BB962C8B-B14F-4D97-AF65-F5344CB8AC3E}">
        <p14:creationId xmlns:p14="http://schemas.microsoft.com/office/powerpoint/2010/main" val="125507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err="1" smtClean="0"/>
              <a:t>Κλασικη</a:t>
            </a:r>
            <a:r>
              <a:rPr lang="el-GR" dirty="0" smtClean="0"/>
              <a:t> </a:t>
            </a:r>
            <a:r>
              <a:rPr lang="el-GR" dirty="0" err="1" smtClean="0"/>
              <a:t>εξαρτημενη</a:t>
            </a:r>
            <a:r>
              <a:rPr lang="el-GR" dirty="0" smtClean="0"/>
              <a:t> </a:t>
            </a:r>
            <a:r>
              <a:rPr lang="el-GR" dirty="0" err="1" smtClean="0"/>
              <a:t>μαθηση</a:t>
            </a:r>
            <a:endParaRPr lang="el-GR" dirty="0" smtClean="0"/>
          </a:p>
          <a:p>
            <a:r>
              <a:rPr lang="el-GR" dirty="0" err="1" smtClean="0"/>
              <a:t>Συντελεστικη</a:t>
            </a:r>
            <a:r>
              <a:rPr lang="el-GR" dirty="0" smtClean="0"/>
              <a:t> </a:t>
            </a:r>
            <a:r>
              <a:rPr lang="el-GR" dirty="0" err="1" smtClean="0"/>
              <a:t>μαθηση</a:t>
            </a:r>
            <a:r>
              <a:rPr lang="el-GR" dirty="0" smtClean="0"/>
              <a:t> </a:t>
            </a:r>
          </a:p>
          <a:p>
            <a:r>
              <a:rPr lang="el-GR" dirty="0" err="1" smtClean="0"/>
              <a:t>μιμηση</a:t>
            </a:r>
            <a:endParaRPr lang="el-GR" dirty="0"/>
          </a:p>
        </p:txBody>
      </p:sp>
      <p:sp>
        <p:nvSpPr>
          <p:cNvPr id="3" name="Τίτλος 2"/>
          <p:cNvSpPr>
            <a:spLocks noGrp="1"/>
          </p:cNvSpPr>
          <p:nvPr>
            <p:ph type="title"/>
          </p:nvPr>
        </p:nvSpPr>
        <p:spPr/>
        <p:txBody>
          <a:bodyPr/>
          <a:lstStyle/>
          <a:p>
            <a:r>
              <a:rPr lang="el-GR" dirty="0" smtClean="0"/>
              <a:t>Η προσέγγιση περιβάλλοντος-μάθησης</a:t>
            </a:r>
            <a:endParaRPr lang="el-GR" dirty="0"/>
          </a:p>
        </p:txBody>
      </p:sp>
    </p:spTree>
    <p:extLst>
      <p:ext uri="{BB962C8B-B14F-4D97-AF65-F5344CB8AC3E}">
        <p14:creationId xmlns:p14="http://schemas.microsoft.com/office/powerpoint/2010/main" val="229684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Κλασική εξαρτημένη μάθηση</a:t>
            </a:r>
            <a:endParaRPr lang="el-GR" dirty="0"/>
          </a:p>
        </p:txBody>
      </p:sp>
      <p:sp>
        <p:nvSpPr>
          <p:cNvPr id="3" name="Θέση περιεχομένου 2"/>
          <p:cNvSpPr>
            <a:spLocks noGrp="1"/>
          </p:cNvSpPr>
          <p:nvPr>
            <p:ph sz="quarter" idx="1"/>
          </p:nvPr>
        </p:nvSpPr>
        <p:spPr>
          <a:xfrm>
            <a:off x="190500" y="1527047"/>
            <a:ext cx="8615172" cy="4883277"/>
          </a:xfrm>
        </p:spPr>
        <p:txBody>
          <a:bodyPr>
            <a:normAutofit fontScale="85000" lnSpcReduction="20000"/>
          </a:bodyPr>
          <a:lstStyle/>
          <a:p>
            <a:pPr algn="just"/>
            <a:r>
              <a:rPr lang="el-GR" dirty="0" smtClean="0"/>
              <a:t>Η διαδικασία με την οποία ένας οργανισμός μαθαίνει ποια γεγονότα στο περιβάλλον του συνδέονται μεταξύ τους.</a:t>
            </a:r>
          </a:p>
          <a:p>
            <a:pPr algn="just"/>
            <a:r>
              <a:rPr lang="el-GR" dirty="0" smtClean="0"/>
              <a:t>Σκύλος του </a:t>
            </a:r>
            <a:r>
              <a:rPr lang="en-US" dirty="0" smtClean="0"/>
              <a:t>Pavlov</a:t>
            </a:r>
            <a:endParaRPr lang="ru-RU" dirty="0" smtClean="0"/>
          </a:p>
          <a:p>
            <a:pPr algn="just"/>
            <a:r>
              <a:rPr lang="el-GR" u="sng" dirty="0" smtClean="0"/>
              <a:t>Εξαρτημένο ερέθισμα</a:t>
            </a:r>
            <a:r>
              <a:rPr lang="el-GR" dirty="0" smtClean="0"/>
              <a:t>: το ερέθισμα που δεν προκαλεί κάποια συγκεκριμένη απάντηση παρά μόνο μετά από εξάσκηση (π.χ. ήχος)</a:t>
            </a:r>
          </a:p>
          <a:p>
            <a:pPr algn="just"/>
            <a:r>
              <a:rPr lang="el-GR" u="sng" dirty="0" smtClean="0"/>
              <a:t>Ανεξάρτητο ερέθισμα</a:t>
            </a:r>
            <a:r>
              <a:rPr lang="el-GR" dirty="0" smtClean="0"/>
              <a:t>: το </a:t>
            </a:r>
            <a:r>
              <a:rPr lang="el-GR" dirty="0">
                <a:solidFill>
                  <a:prstClr val="black"/>
                </a:solidFill>
              </a:rPr>
              <a:t>ερέθισμα που </a:t>
            </a:r>
            <a:r>
              <a:rPr lang="el-GR" dirty="0" smtClean="0">
                <a:solidFill>
                  <a:prstClr val="black"/>
                </a:solidFill>
              </a:rPr>
              <a:t>προκαλεί αναπόφευκτα κάποια </a:t>
            </a:r>
            <a:r>
              <a:rPr lang="el-GR" dirty="0">
                <a:solidFill>
                  <a:prstClr val="black"/>
                </a:solidFill>
              </a:rPr>
              <a:t>συγκεκριμένη απάντηση </a:t>
            </a:r>
            <a:r>
              <a:rPr lang="el-GR" dirty="0" smtClean="0">
                <a:solidFill>
                  <a:prstClr val="black"/>
                </a:solidFill>
              </a:rPr>
              <a:t>(π.χ. φαγητό)</a:t>
            </a:r>
          </a:p>
          <a:p>
            <a:pPr algn="just"/>
            <a:r>
              <a:rPr lang="el-GR" u="sng" dirty="0" smtClean="0">
                <a:solidFill>
                  <a:prstClr val="black"/>
                </a:solidFill>
              </a:rPr>
              <a:t>Ανεξάρτητα απάντηση</a:t>
            </a:r>
            <a:r>
              <a:rPr lang="el-GR" dirty="0" smtClean="0">
                <a:solidFill>
                  <a:prstClr val="black"/>
                </a:solidFill>
              </a:rPr>
              <a:t>: μία απάντηση που πραγματοποιείται όποτε παρουσιάζεται ένα συγκεκριμένο ερέθισμα (σιελόρροια λόγω φαγητού)</a:t>
            </a:r>
          </a:p>
          <a:p>
            <a:pPr algn="just"/>
            <a:r>
              <a:rPr lang="el-GR" u="sng" dirty="0" smtClean="0">
                <a:solidFill>
                  <a:prstClr val="black"/>
                </a:solidFill>
              </a:rPr>
              <a:t>Εξαρτημένη απάντηση</a:t>
            </a:r>
            <a:r>
              <a:rPr lang="el-GR" dirty="0" smtClean="0">
                <a:solidFill>
                  <a:prstClr val="black"/>
                </a:solidFill>
              </a:rPr>
              <a:t>: μία απάντηση που ακολουθεί ένα προηγουμένως ουδέτερο ερέθισμα ως αποτέλεσμα της σύνδεσης του ουδέτερου ερεθίσματος με ένα ανεξάρτητο ερέθισμα (σιελόρροια έπειτα από ήχο)</a:t>
            </a:r>
          </a:p>
          <a:p>
            <a:pPr algn="just"/>
            <a:endParaRPr lang="el-GR" dirty="0"/>
          </a:p>
        </p:txBody>
      </p:sp>
    </p:spTree>
    <p:extLst>
      <p:ext uri="{BB962C8B-B14F-4D97-AF65-F5344CB8AC3E}">
        <p14:creationId xmlns:p14="http://schemas.microsoft.com/office/powerpoint/2010/main" val="151715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a:xfrm>
            <a:off x="301752" y="1527047"/>
            <a:ext cx="8503920" cy="4883277"/>
          </a:xfrm>
        </p:spPr>
        <p:txBody>
          <a:bodyPr>
            <a:normAutofit fontScale="77500" lnSpcReduction="20000"/>
          </a:bodyPr>
          <a:lstStyle/>
          <a:p>
            <a:pPr algn="just">
              <a:spcAft>
                <a:spcPts val="0"/>
              </a:spcAft>
            </a:pPr>
            <a:r>
              <a:rPr lang="el-GR" sz="2600" b="1" kern="150" dirty="0">
                <a:ea typeface="Times New Roman" panose="02020603050405020304" pitchFamily="18" charset="0"/>
              </a:rPr>
              <a:t>Πριν από την εξάρτηση:</a:t>
            </a:r>
            <a:endParaRPr lang="el-GR" sz="2600" kern="150" dirty="0">
              <a:ea typeface="Times New Roman" panose="02020603050405020304" pitchFamily="18" charset="0"/>
            </a:endParaRPr>
          </a:p>
          <a:p>
            <a:pPr marL="0" indent="0" algn="just">
              <a:spcAft>
                <a:spcPts val="0"/>
              </a:spcAft>
              <a:buNone/>
            </a:pPr>
            <a:r>
              <a:rPr lang="el-GR" sz="2600" kern="150" dirty="0" smtClean="0">
                <a:ea typeface="Times New Roman" panose="02020603050405020304" pitchFamily="18" charset="0"/>
              </a:rPr>
              <a:t>Ανεξάρτητο ερέθισμα 	→	ανεξάρτητη αντίδραση 	</a:t>
            </a:r>
          </a:p>
          <a:p>
            <a:pPr marL="0" indent="0" algn="just">
              <a:spcAft>
                <a:spcPts val="0"/>
              </a:spcAft>
              <a:buNone/>
            </a:pPr>
            <a:r>
              <a:rPr lang="el-GR" sz="2600" kern="150" dirty="0" smtClean="0">
                <a:ea typeface="Times New Roman" panose="02020603050405020304" pitchFamily="18" charset="0"/>
              </a:rPr>
              <a:t>            (</a:t>
            </a:r>
            <a:r>
              <a:rPr lang="el-GR" sz="2600" kern="150" dirty="0">
                <a:ea typeface="Times New Roman" panose="02020603050405020304" pitchFamily="18" charset="0"/>
              </a:rPr>
              <a:t>τροφή) 	 </a:t>
            </a:r>
            <a:r>
              <a:rPr lang="el-GR" sz="2600" kern="150" dirty="0" smtClean="0">
                <a:ea typeface="Times New Roman" panose="02020603050405020304" pitchFamily="18" charset="0"/>
              </a:rPr>
              <a:t> 		(</a:t>
            </a:r>
            <a:r>
              <a:rPr lang="el-GR" sz="2600" kern="150" dirty="0">
                <a:ea typeface="Times New Roman" panose="02020603050405020304" pitchFamily="18" charset="0"/>
              </a:rPr>
              <a:t>έκκριση σάλιου)</a:t>
            </a:r>
          </a:p>
          <a:p>
            <a:pPr marL="0" indent="0" algn="just">
              <a:spcAft>
                <a:spcPts val="0"/>
              </a:spcAft>
              <a:buNone/>
            </a:pPr>
            <a:r>
              <a:rPr lang="el-GR" sz="2600" kern="150" dirty="0">
                <a:ea typeface="Times New Roman" panose="02020603050405020304" pitchFamily="18" charset="0"/>
              </a:rPr>
              <a:t>Ουδέτερο ερέθισμα </a:t>
            </a:r>
            <a:r>
              <a:rPr lang="el-GR" sz="2600" kern="150" dirty="0" smtClean="0">
                <a:ea typeface="Times New Roman" panose="02020603050405020304" pitchFamily="18" charset="0"/>
              </a:rPr>
              <a:t>	</a:t>
            </a:r>
            <a:r>
              <a:rPr lang="el-GR" sz="2600" kern="150" dirty="0">
                <a:ea typeface="Times New Roman" panose="02020603050405020304" pitchFamily="18" charset="0"/>
              </a:rPr>
              <a:t>→</a:t>
            </a:r>
            <a:r>
              <a:rPr lang="el-GR" sz="2600" kern="150" dirty="0" smtClean="0">
                <a:ea typeface="Times New Roman" panose="02020603050405020304" pitchFamily="18" charset="0"/>
              </a:rPr>
              <a:t>	άσχετη </a:t>
            </a:r>
            <a:r>
              <a:rPr lang="el-GR" sz="2600" kern="150" dirty="0">
                <a:ea typeface="Times New Roman" panose="02020603050405020304" pitchFamily="18" charset="0"/>
              </a:rPr>
              <a:t>αντίδραση </a:t>
            </a:r>
            <a:r>
              <a:rPr lang="el-GR" sz="2600" kern="150" dirty="0" smtClean="0">
                <a:ea typeface="Times New Roman" panose="02020603050405020304" pitchFamily="18" charset="0"/>
              </a:rPr>
              <a:t>		</a:t>
            </a:r>
          </a:p>
          <a:p>
            <a:pPr marL="0" indent="0" algn="just">
              <a:spcAft>
                <a:spcPts val="0"/>
              </a:spcAft>
              <a:buNone/>
            </a:pPr>
            <a:r>
              <a:rPr lang="el-GR" sz="2600" kern="150" dirty="0" smtClean="0">
                <a:ea typeface="Times New Roman" panose="02020603050405020304" pitchFamily="18" charset="0"/>
              </a:rPr>
              <a:t>	(</a:t>
            </a:r>
            <a:r>
              <a:rPr lang="el-GR" sz="2600" kern="150" dirty="0">
                <a:ea typeface="Times New Roman" panose="02020603050405020304" pitchFamily="18" charset="0"/>
              </a:rPr>
              <a:t>ήχος) </a:t>
            </a:r>
            <a:r>
              <a:rPr lang="el-GR" sz="2600" kern="150" dirty="0" smtClean="0">
                <a:ea typeface="Times New Roman" panose="02020603050405020304" pitchFamily="18" charset="0"/>
              </a:rPr>
              <a:t>	   	  	(</a:t>
            </a:r>
            <a:r>
              <a:rPr lang="el-GR" sz="2600" kern="150" dirty="0">
                <a:ea typeface="Times New Roman" panose="02020603050405020304" pitchFamily="18" charset="0"/>
              </a:rPr>
              <a:t>στροφή κεφαλής</a:t>
            </a:r>
            <a:r>
              <a:rPr lang="el-GR" sz="2600" kern="150" dirty="0" smtClean="0">
                <a:ea typeface="Times New Roman" panose="02020603050405020304" pitchFamily="18" charset="0"/>
              </a:rPr>
              <a:t>)</a:t>
            </a:r>
          </a:p>
          <a:p>
            <a:pPr marL="0" indent="0" algn="just">
              <a:spcAft>
                <a:spcPts val="0"/>
              </a:spcAft>
              <a:buNone/>
            </a:pPr>
            <a:endParaRPr lang="el-GR" sz="2600" kern="150" dirty="0">
              <a:ea typeface="Times New Roman" panose="02020603050405020304" pitchFamily="18" charset="0"/>
            </a:endParaRPr>
          </a:p>
          <a:p>
            <a:pPr algn="just">
              <a:spcAft>
                <a:spcPts val="0"/>
              </a:spcAft>
            </a:pPr>
            <a:r>
              <a:rPr lang="el-GR" sz="2600" b="1" kern="150" dirty="0">
                <a:ea typeface="Times New Roman" panose="02020603050405020304" pitchFamily="18" charset="0"/>
              </a:rPr>
              <a:t>Κατά την εξάρτηση</a:t>
            </a:r>
            <a:r>
              <a:rPr lang="el-GR" sz="2600" kern="150" dirty="0">
                <a:ea typeface="Times New Roman" panose="02020603050405020304" pitchFamily="18" charset="0"/>
              </a:rPr>
              <a:t>:</a:t>
            </a:r>
          </a:p>
          <a:p>
            <a:pPr marL="0" indent="0" algn="just">
              <a:spcAft>
                <a:spcPts val="0"/>
              </a:spcAft>
              <a:buNone/>
            </a:pPr>
            <a:r>
              <a:rPr lang="el-GR" sz="2600" kern="150" dirty="0" smtClean="0">
                <a:ea typeface="Times New Roman" panose="02020603050405020304" pitchFamily="18" charset="0"/>
              </a:rPr>
              <a:t>Ανεξάρτητο ερέθισμα 	→ 	</a:t>
            </a:r>
            <a:r>
              <a:rPr lang="el-GR" sz="2600" kern="150" dirty="0" smtClean="0">
                <a:ea typeface="Times New Roman" panose="02020603050405020304" pitchFamily="18" charset="0"/>
              </a:rPr>
              <a:t>ανεξάρτητη αντίδραση</a:t>
            </a:r>
            <a:endParaRPr lang="el-GR" sz="2600" kern="150" dirty="0" smtClean="0">
              <a:ea typeface="Times New Roman" panose="02020603050405020304" pitchFamily="18" charset="0"/>
            </a:endParaRPr>
          </a:p>
          <a:p>
            <a:pPr marL="0" indent="0" algn="just">
              <a:spcAft>
                <a:spcPts val="0"/>
              </a:spcAft>
              <a:buNone/>
            </a:pPr>
            <a:r>
              <a:rPr lang="el-GR" sz="2600" kern="150" dirty="0" smtClean="0">
                <a:ea typeface="Times New Roman" panose="02020603050405020304" pitchFamily="18" charset="0"/>
              </a:rPr>
              <a:t>	(θέα </a:t>
            </a:r>
            <a:r>
              <a:rPr lang="el-GR" sz="2600" kern="150" dirty="0">
                <a:ea typeface="Times New Roman" panose="02020603050405020304" pitchFamily="18" charset="0"/>
              </a:rPr>
              <a:t>τροφής) </a:t>
            </a:r>
            <a:r>
              <a:rPr lang="el-GR" sz="2600" kern="150" dirty="0" smtClean="0">
                <a:ea typeface="Times New Roman" panose="02020603050405020304" pitchFamily="18" charset="0"/>
              </a:rPr>
              <a:t>		(</a:t>
            </a:r>
            <a:r>
              <a:rPr lang="el-GR" sz="2600" kern="150" dirty="0">
                <a:ea typeface="Times New Roman" panose="02020603050405020304" pitchFamily="18" charset="0"/>
              </a:rPr>
              <a:t>έκκριση σάλιου)</a:t>
            </a:r>
          </a:p>
          <a:p>
            <a:pPr marL="0" indent="0" algn="just">
              <a:spcAft>
                <a:spcPts val="0"/>
              </a:spcAft>
              <a:buNone/>
            </a:pPr>
            <a:r>
              <a:rPr lang="el-GR" sz="2600" kern="150" dirty="0">
                <a:ea typeface="Times New Roman" panose="02020603050405020304" pitchFamily="18" charset="0"/>
              </a:rPr>
              <a:t>Ουδέτερο ερέθισμα </a:t>
            </a:r>
            <a:r>
              <a:rPr lang="el-GR" sz="2600" kern="150" dirty="0" smtClean="0">
                <a:ea typeface="Times New Roman" panose="02020603050405020304" pitchFamily="18" charset="0"/>
              </a:rPr>
              <a:t>	→ 	(</a:t>
            </a:r>
            <a:r>
              <a:rPr lang="el-GR" sz="2600" kern="150" dirty="0">
                <a:ea typeface="Times New Roman" panose="02020603050405020304" pitchFamily="18" charset="0"/>
              </a:rPr>
              <a:t>έκκριση σάλιου</a:t>
            </a:r>
            <a:r>
              <a:rPr lang="el-GR" sz="2600" kern="150" dirty="0" smtClean="0">
                <a:ea typeface="Times New Roman" panose="02020603050405020304" pitchFamily="18" charset="0"/>
              </a:rPr>
              <a:t>)</a:t>
            </a:r>
          </a:p>
          <a:p>
            <a:pPr marL="0" indent="0" algn="just">
              <a:spcAft>
                <a:spcPts val="0"/>
              </a:spcAft>
              <a:buNone/>
            </a:pPr>
            <a:r>
              <a:rPr lang="el-GR" sz="2600" kern="150" dirty="0" smtClean="0">
                <a:ea typeface="Times New Roman" panose="02020603050405020304" pitchFamily="18" charset="0"/>
              </a:rPr>
              <a:t>	(</a:t>
            </a:r>
            <a:r>
              <a:rPr lang="el-GR" sz="2600" kern="150" dirty="0">
                <a:ea typeface="Times New Roman" panose="02020603050405020304" pitchFamily="18" charset="0"/>
              </a:rPr>
              <a:t>ήχος) </a:t>
            </a:r>
            <a:endParaRPr lang="el-GR" sz="2600" kern="150" dirty="0" smtClean="0">
              <a:ea typeface="Times New Roman" panose="02020603050405020304" pitchFamily="18" charset="0"/>
            </a:endParaRPr>
          </a:p>
          <a:p>
            <a:pPr marL="0" indent="0" algn="just">
              <a:spcAft>
                <a:spcPts val="0"/>
              </a:spcAft>
              <a:buNone/>
            </a:pPr>
            <a:endParaRPr lang="el-GR" sz="2600" kern="150" dirty="0">
              <a:ea typeface="Times New Roman" panose="02020603050405020304" pitchFamily="18" charset="0"/>
            </a:endParaRPr>
          </a:p>
          <a:p>
            <a:pPr algn="just">
              <a:spcAft>
                <a:spcPts val="0"/>
              </a:spcAft>
            </a:pPr>
            <a:r>
              <a:rPr lang="el-GR" sz="2600" b="1" kern="150" dirty="0">
                <a:ea typeface="Times New Roman" panose="02020603050405020304" pitchFamily="18" charset="0"/>
              </a:rPr>
              <a:t>Μετά την εξάρτηση</a:t>
            </a:r>
            <a:r>
              <a:rPr lang="el-GR" sz="2600" kern="150" dirty="0">
                <a:ea typeface="Times New Roman" panose="02020603050405020304" pitchFamily="18" charset="0"/>
              </a:rPr>
              <a:t>:</a:t>
            </a:r>
          </a:p>
          <a:p>
            <a:pPr marL="0" indent="0" algn="just">
              <a:spcAft>
                <a:spcPts val="0"/>
              </a:spcAft>
              <a:buNone/>
            </a:pPr>
            <a:r>
              <a:rPr lang="el-GR" sz="2600" kern="150" dirty="0">
                <a:ea typeface="Times New Roman" panose="02020603050405020304" pitchFamily="18" charset="0"/>
              </a:rPr>
              <a:t>Εξαρτημένο ερέθισμα </a:t>
            </a:r>
            <a:r>
              <a:rPr lang="el-GR" sz="2600" kern="150" dirty="0" smtClean="0">
                <a:ea typeface="Times New Roman" panose="02020603050405020304" pitchFamily="18" charset="0"/>
              </a:rPr>
              <a:t>	→ 	εξαρτημένη </a:t>
            </a:r>
            <a:r>
              <a:rPr lang="el-GR" sz="2600" kern="150" dirty="0">
                <a:ea typeface="Times New Roman" panose="02020603050405020304" pitchFamily="18" charset="0"/>
              </a:rPr>
              <a:t>αντίδραση </a:t>
            </a:r>
            <a:endParaRPr lang="el-GR" sz="2600" kern="150" dirty="0" smtClean="0">
              <a:ea typeface="Times New Roman" panose="02020603050405020304" pitchFamily="18" charset="0"/>
            </a:endParaRPr>
          </a:p>
          <a:p>
            <a:pPr marL="0" indent="0" algn="just">
              <a:spcAft>
                <a:spcPts val="0"/>
              </a:spcAft>
              <a:buNone/>
            </a:pPr>
            <a:r>
              <a:rPr lang="el-GR" sz="2600" kern="150" dirty="0" smtClean="0">
                <a:ea typeface="Times New Roman" panose="02020603050405020304" pitchFamily="18" charset="0"/>
              </a:rPr>
              <a:t>(</a:t>
            </a:r>
            <a:r>
              <a:rPr lang="el-GR" sz="2600" kern="150" dirty="0">
                <a:ea typeface="Times New Roman" panose="02020603050405020304" pitchFamily="18" charset="0"/>
              </a:rPr>
              <a:t>ήχος) </a:t>
            </a:r>
            <a:r>
              <a:rPr lang="el-GR" sz="2600" kern="150" dirty="0" smtClean="0">
                <a:ea typeface="Times New Roman" panose="02020603050405020304" pitchFamily="18" charset="0"/>
              </a:rPr>
              <a:t>				(</a:t>
            </a:r>
            <a:r>
              <a:rPr lang="el-GR" sz="2600" kern="150" dirty="0">
                <a:ea typeface="Times New Roman" panose="02020603050405020304" pitchFamily="18" charset="0"/>
              </a:rPr>
              <a:t>έκκριση σάλιου)</a:t>
            </a:r>
          </a:p>
          <a:p>
            <a:endParaRPr lang="el-GR" dirty="0"/>
          </a:p>
        </p:txBody>
      </p:sp>
    </p:spTree>
    <p:extLst>
      <p:ext uri="{BB962C8B-B14F-4D97-AF65-F5344CB8AC3E}">
        <p14:creationId xmlns:p14="http://schemas.microsoft.com/office/powerpoint/2010/main" val="12044037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Θέμα1" id="{E1A6600E-1A78-4414-8234-208440501367}" vid="{22FFFA7B-10A4-4151-B79E-20848DEAEF9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Θέμα1</Template>
  <TotalTime>1284</TotalTime>
  <Words>2079</Words>
  <Application>Microsoft Office PowerPoint</Application>
  <PresentationFormat>Προβολή στην οθόνη (4:3)</PresentationFormat>
  <Paragraphs>226</Paragraphs>
  <Slides>26</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26</vt:i4>
      </vt:variant>
    </vt:vector>
  </HeadingPairs>
  <TitlesOfParts>
    <vt:vector size="36" baseType="lpstr">
      <vt:lpstr>SimSun</vt:lpstr>
      <vt:lpstr>Arial</vt:lpstr>
      <vt:lpstr>Calibri</vt:lpstr>
      <vt:lpstr>Courier New</vt:lpstr>
      <vt:lpstr>Georgia</vt:lpstr>
      <vt:lpstr>Symbol</vt:lpstr>
      <vt:lpstr>Times New Roman</vt:lpstr>
      <vt:lpstr>Wingdings</vt:lpstr>
      <vt:lpstr>Wingdings 2</vt:lpstr>
      <vt:lpstr>Θέμα1</vt:lpstr>
      <vt:lpstr>Οι θεωρίες της ανάπτυξης</vt:lpstr>
      <vt:lpstr>Ψυχαναλυτική προσέγγιση</vt:lpstr>
      <vt:lpstr>Στάδια ψυχοσεξουαλικής ανάπτυξης</vt:lpstr>
      <vt:lpstr>Παρουσίαση του PowerPoint</vt:lpstr>
      <vt:lpstr>Παρουσίαση του PowerPoint</vt:lpstr>
      <vt:lpstr>Παρουσίαση του PowerPoint</vt:lpstr>
      <vt:lpstr>Η προσέγγιση περιβάλλοντος-μάθησης</vt:lpstr>
      <vt:lpstr>Κλασική εξαρτημένη μάθηση</vt:lpstr>
      <vt:lpstr>Παρουσίαση του PowerPoint</vt:lpstr>
      <vt:lpstr>Παρουσίαση του PowerPoint</vt:lpstr>
      <vt:lpstr>Συντελεστική μάθηση</vt:lpstr>
      <vt:lpstr>Παρουσίαση του PowerPoint</vt:lpstr>
      <vt:lpstr>Θεωρία της κοινωνικής μάθησης</vt:lpstr>
      <vt:lpstr>Η γνωστική εξελικτική θεωρία του Piaget</vt:lpstr>
      <vt:lpstr>Τα στάδια της γνωστικής ανάπτυξης</vt:lpstr>
      <vt:lpstr>Χαρακτηριστικά αισθητηριακών υποσταδίων</vt:lpstr>
      <vt:lpstr>Η κοινωνικοπολιτισμική θεωρία του Lev Vygotsky</vt:lpstr>
      <vt:lpstr>Βασικές έννοιες στη θεωρία του Vygotsky</vt:lpstr>
      <vt:lpstr>Μοντέλα επεξεργασία πληροφοριών</vt:lpstr>
      <vt:lpstr>Εξελικτική γνωστική νευροεπιστήμη</vt:lpstr>
      <vt:lpstr>Ηθολογία </vt:lpstr>
      <vt:lpstr>Η θεωρία των οικολογικών συστημάτων</vt:lpstr>
      <vt:lpstr>Παρουσίαση του PowerPoint</vt:lpstr>
      <vt:lpstr>Επίπεδα περιβάλλοντος (1)</vt:lpstr>
      <vt:lpstr>Επίπεδα περιβάλλοντος (2)</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θεωρίες της ανάπτυξης</dc:title>
  <dc:creator>simos giannoulis</dc:creator>
  <cp:lastModifiedBy>simos giannoulis</cp:lastModifiedBy>
  <cp:revision>80</cp:revision>
  <cp:lastPrinted>2022-10-16T09:30:54Z</cp:lastPrinted>
  <dcterms:created xsi:type="dcterms:W3CDTF">2022-10-12T16:45:14Z</dcterms:created>
  <dcterms:modified xsi:type="dcterms:W3CDTF">2022-10-31T12:58:37Z</dcterms:modified>
</cp:coreProperties>
</file>