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61" r:id="rId4"/>
    <p:sldId id="259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8" r:id="rId20"/>
    <p:sldId id="279" r:id="rId21"/>
    <p:sldId id="280" r:id="rId22"/>
    <p:sldId id="281" r:id="rId23"/>
    <p:sldId id="282" r:id="rId2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Μεσαίο στυλ 2 - Έμφαση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2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554C795-1570-4075-883D-CA9ECBDB2213}" type="datetimeFigureOut">
              <a:rPr lang="el-GR" smtClean="0"/>
              <a:t>5/3/2023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451CBDF-B78C-41E3-9052-FE9EE09BA152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C795-1570-4075-883D-CA9ECBDB2213}" type="datetimeFigureOut">
              <a:rPr lang="el-GR" smtClean="0"/>
              <a:t>5/3/2023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1CBDF-B78C-41E3-9052-FE9EE09BA15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C795-1570-4075-883D-CA9ECBDB2213}" type="datetimeFigureOut">
              <a:rPr lang="el-GR" smtClean="0"/>
              <a:t>5/3/2023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1CBDF-B78C-41E3-9052-FE9EE09BA15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554C795-1570-4075-883D-CA9ECBDB2213}" type="datetimeFigureOut">
              <a:rPr lang="el-GR" smtClean="0"/>
              <a:t>5/3/2023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451CBDF-B78C-41E3-9052-FE9EE09BA152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554C795-1570-4075-883D-CA9ECBDB2213}" type="datetimeFigureOut">
              <a:rPr lang="el-GR" smtClean="0"/>
              <a:t>5/3/2023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451CBDF-B78C-41E3-9052-FE9EE09BA152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C795-1570-4075-883D-CA9ECBDB2213}" type="datetimeFigureOut">
              <a:rPr lang="el-GR" smtClean="0"/>
              <a:t>5/3/2023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1CBDF-B78C-41E3-9052-FE9EE09BA152}" type="slidenum">
              <a:rPr lang="el-GR" smtClean="0"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C795-1570-4075-883D-CA9ECBDB2213}" type="datetimeFigureOut">
              <a:rPr lang="el-GR" smtClean="0"/>
              <a:t>5/3/2023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1CBDF-B78C-41E3-9052-FE9EE09BA152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554C795-1570-4075-883D-CA9ECBDB2213}" type="datetimeFigureOut">
              <a:rPr lang="el-GR" smtClean="0"/>
              <a:t>5/3/2023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51CBDF-B78C-41E3-9052-FE9EE09BA152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C795-1570-4075-883D-CA9ECBDB2213}" type="datetimeFigureOut">
              <a:rPr lang="el-GR" smtClean="0"/>
              <a:t>5/3/2023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1CBDF-B78C-41E3-9052-FE9EE09BA15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554C795-1570-4075-883D-CA9ECBDB2213}" type="datetimeFigureOut">
              <a:rPr lang="el-GR" smtClean="0"/>
              <a:t>5/3/2023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451CBDF-B78C-41E3-9052-FE9EE09BA152}" type="slidenum">
              <a:rPr lang="el-GR" smtClean="0"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554C795-1570-4075-883D-CA9ECBDB2213}" type="datetimeFigureOut">
              <a:rPr lang="el-GR" smtClean="0"/>
              <a:t>5/3/2023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51CBDF-B78C-41E3-9052-FE9EE09BA152}" type="slidenum">
              <a:rPr lang="el-GR" smtClean="0"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554C795-1570-4075-883D-CA9ECBDB2213}" type="datetimeFigureOut">
              <a:rPr lang="el-GR" smtClean="0"/>
              <a:t>5/3/2023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51CBDF-B78C-41E3-9052-FE9EE09BA152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HIhkM1cAv4&amp;ab_channel=Sprouts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CVO48-v9iA&amp;ab_channel=%CE%A0%CE%AD%CF%84%CF%81%CE%BF%CF%82%CE%91%CE%BD%CE%B4%CF%81%CE%B9%CF%8E%CF%84%CE%B7%CF%8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i0ekoQxAoE&amp;ab_channel=%CE%A0%CE%AD%CF%84%CF%81%CE%BF%CF%82%CE%91%CE%BD%CE%B4%CF%81%CE%B9%CF%8E%CF%84%CE%B7%CF%82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Εκπαιδευτικη</a:t>
            </a:r>
            <a:r>
              <a:rPr lang="el-GR" dirty="0" smtClean="0"/>
              <a:t> </a:t>
            </a:r>
            <a:r>
              <a:rPr lang="el-GR" dirty="0" err="1" smtClean="0"/>
              <a:t>ψυχολογια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4</a:t>
            </a:r>
            <a:r>
              <a:rPr lang="el-GR" dirty="0" smtClean="0"/>
              <a:t>. Συμπεριφοριστική προσέγγιση της μάθησης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l-GR" sz="2300" dirty="0">
                <a:solidFill>
                  <a:srgbClr val="575F6D"/>
                </a:solidFill>
              </a:rPr>
              <a:t>Αρχες της </a:t>
            </a:r>
            <a:r>
              <a:rPr lang="el-GR" sz="2300" dirty="0" err="1">
                <a:solidFill>
                  <a:srgbClr val="575F6D"/>
                </a:solidFill>
              </a:rPr>
              <a:t>μαθησης</a:t>
            </a:r>
            <a:r>
              <a:rPr lang="el-GR" sz="2300" dirty="0">
                <a:solidFill>
                  <a:srgbClr val="575F6D"/>
                </a:solidFill>
              </a:rPr>
              <a:t> </a:t>
            </a:r>
            <a:r>
              <a:rPr lang="el-GR" sz="2300" dirty="0" err="1">
                <a:solidFill>
                  <a:srgbClr val="575F6D"/>
                </a:solidFill>
              </a:rPr>
              <a:t>κατα</a:t>
            </a:r>
            <a:r>
              <a:rPr lang="el-GR" sz="2300" dirty="0">
                <a:solidFill>
                  <a:srgbClr val="575F6D"/>
                </a:solidFill>
              </a:rPr>
              <a:t> τον </a:t>
            </a:r>
            <a:r>
              <a:rPr lang="el-GR" sz="2300" dirty="0" err="1">
                <a:solidFill>
                  <a:srgbClr val="575F6D"/>
                </a:solidFill>
              </a:rPr>
              <a:t>συμπεριφορισμο</a:t>
            </a:r>
            <a:r>
              <a:rPr lang="el-GR" sz="2300" dirty="0">
                <a:solidFill>
                  <a:srgbClr val="575F6D"/>
                </a:solidFill>
              </a:rPr>
              <a:t> </a:t>
            </a:r>
            <a:r>
              <a:rPr lang="el-GR" sz="2300" dirty="0" smtClean="0">
                <a:solidFill>
                  <a:srgbClr val="575F6D"/>
                </a:solidFill>
              </a:rPr>
              <a:t>(3)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 lnSpcReduction="10000"/>
          </a:bodyPr>
          <a:lstStyle/>
          <a:p>
            <a:pPr algn="just"/>
            <a:endParaRPr lang="el-GR" dirty="0" smtClean="0"/>
          </a:p>
          <a:p>
            <a:pPr algn="just"/>
            <a:endParaRPr lang="el-GR" dirty="0"/>
          </a:p>
          <a:p>
            <a:pPr algn="just"/>
            <a:endParaRPr lang="el-GR" dirty="0" smtClean="0"/>
          </a:p>
          <a:p>
            <a:pPr algn="just"/>
            <a:endParaRPr lang="el-GR" dirty="0"/>
          </a:p>
          <a:p>
            <a:pPr algn="just"/>
            <a:endParaRPr lang="el-GR" dirty="0" smtClean="0"/>
          </a:p>
          <a:p>
            <a:pPr algn="just"/>
            <a:endParaRPr lang="el-GR" dirty="0"/>
          </a:p>
          <a:p>
            <a:pPr algn="just"/>
            <a:endParaRPr lang="el-GR" sz="2000" dirty="0" smtClean="0"/>
          </a:p>
          <a:p>
            <a:pPr algn="just"/>
            <a:endParaRPr lang="el-GR" sz="2000" dirty="0"/>
          </a:p>
          <a:p>
            <a:pPr algn="just"/>
            <a:endParaRPr lang="el-GR" sz="2000" dirty="0" smtClean="0"/>
          </a:p>
          <a:p>
            <a:pPr algn="just"/>
            <a:r>
              <a:rPr lang="el-GR" sz="2000" dirty="0" smtClean="0"/>
              <a:t>Καλό είναι η τιμωρία να αποφεύγεται ή να καταφεύγει κανείς σε αυτήν μόνο όταν έχει δοκιμαστεί και έχει αποτύχει η ενίσχυση της συμπεριφοράς. Σε κάθε περίπτωση γ τιμωρία θα πρέπει να είναι ήπια και να χρησιμοποιείται στο πλαίσιο ενός προσεκτικού σχεδίου. </a:t>
            </a:r>
            <a:endParaRPr lang="el-GR" sz="2000" dirty="0"/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376090"/>
              </p:ext>
            </p:extLst>
          </p:nvPr>
        </p:nvGraphicFramePr>
        <p:xfrm>
          <a:off x="179512" y="1124745"/>
          <a:ext cx="8568952" cy="339953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24136"/>
                <a:gridCol w="2808312"/>
                <a:gridCol w="2394266"/>
                <a:gridCol w="2142238"/>
              </a:tblGrid>
              <a:tr h="423345">
                <a:tc>
                  <a:txBody>
                    <a:bodyPr/>
                    <a:lstStyle/>
                    <a:p>
                      <a:pPr algn="ctr"/>
                      <a:r>
                        <a:rPr lang="el-GR" b="0" dirty="0" smtClean="0"/>
                        <a:t>Τύπος </a:t>
                      </a:r>
                      <a:endParaRPr lang="el-G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0" dirty="0" smtClean="0"/>
                        <a:t>Ορισμός</a:t>
                      </a:r>
                      <a:endParaRPr lang="el-G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0" dirty="0" smtClean="0"/>
                        <a:t>Αποτέλεσμα</a:t>
                      </a:r>
                      <a:endParaRPr lang="el-G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0" dirty="0" smtClean="0"/>
                        <a:t>Παράδειγμα</a:t>
                      </a:r>
                      <a:endParaRPr lang="el-GR" b="0" dirty="0"/>
                    </a:p>
                  </a:txBody>
                  <a:tcPr/>
                </a:tc>
              </a:tr>
              <a:tr h="1375872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Θετική τιμωρία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Παρουσίαση ενός δυσάρεστου ερεθίσματος </a:t>
                      </a: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μετά την εμφάνιση μίας ανεπιθύμητής συμπεριφοράς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Μειώνει την πιθανότητα της ανεπιθύμητης</a:t>
                      </a:r>
                      <a:r>
                        <a:rPr lang="el-GR" baseline="0" dirty="0" smtClean="0"/>
                        <a:t> συμπεριφοράς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Χαμηλός βαθμός σε διαγώνισμα</a:t>
                      </a:r>
                      <a:endParaRPr lang="el-GR" dirty="0"/>
                    </a:p>
                  </a:txBody>
                  <a:tcPr/>
                </a:tc>
              </a:tr>
              <a:tr h="151315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Αρνητική τιμωρία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Απομάκρυνση ενός ευχάριστου ερεθίσματος μετά την εμφάνιση μίας ανεπιθύμητής συμπεριφοράς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Μειώνει την πιθανότητα της ανεπιθύμητης συμπεριφοράς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Απαγόρευση της τηλεόρασης</a:t>
                      </a:r>
                      <a:r>
                        <a:rPr lang="el-GR" baseline="0" dirty="0" smtClean="0"/>
                        <a:t>  λόγω κακής συμπεριφοράς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088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el-GR" dirty="0" err="1" smtClean="0"/>
              <a:t>Αμεσοτητα</a:t>
            </a:r>
            <a:r>
              <a:rPr lang="el-GR" dirty="0" smtClean="0"/>
              <a:t> των </a:t>
            </a:r>
            <a:r>
              <a:rPr lang="el-GR" dirty="0" err="1" smtClean="0"/>
              <a:t>επακολουθων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/>
              <a:t>Τα επακόλουθα που εμφανίζονται αμέσως μετά τη συμπεριφορά την επηρεάζουν πολύ περισσότερο από ότι τα επακόλουθα που καθυστερούν (π.χ. άμεσος έπαινος)</a:t>
            </a:r>
          </a:p>
          <a:p>
            <a:pPr algn="just"/>
            <a:r>
              <a:rPr lang="el-GR" dirty="0" smtClean="0"/>
              <a:t>Αυτό συμβαίνει γιατί γίνεται σαφής η σύνδεση μεταξύ συμπεριφοράς και επακόλουθου. Επίσης, η αμεσότητα αυξάνει την αξία της ανατροφοδότησης</a:t>
            </a:r>
          </a:p>
          <a:p>
            <a:pPr algn="just"/>
            <a:r>
              <a:rPr lang="el-GR" dirty="0"/>
              <a:t>Η</a:t>
            </a:r>
            <a:r>
              <a:rPr lang="el-GR" dirty="0" smtClean="0"/>
              <a:t> αρχή της αμεσότητας στην τάξη είναι καίρια. Για παράδειγμα, η προσέγγιση ενός μαθητή που φέρεται ανάρμοστα είναι πιο αποτελεσματική από μία επίπληξη στο τέλος του μαθήματος. Επιπλέον, οι εκπαιδευτικοί μπορούν αν επαινέσουν τους μαθητές όταν δε φέρονται ανάρμοστα.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4581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7920880" cy="922114"/>
          </a:xfrm>
        </p:spPr>
        <p:txBody>
          <a:bodyPr>
            <a:normAutofit/>
          </a:bodyPr>
          <a:lstStyle/>
          <a:p>
            <a:r>
              <a:rPr lang="el-GR" sz="2200" dirty="0" smtClean="0"/>
              <a:t>ΜΟΡΦΟΠΟΙΗΣΗ ΣΥΜΠΕΡΙΦΟΡΑΣ – ΤΙ ΘΑ ΕΝΙΣΧΥΣΕΙ Ο ΕΚΠΑΙΔΕΥΤΙΚΟΣ;</a:t>
            </a:r>
            <a:endParaRPr lang="el-GR" sz="2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rmAutofit fontScale="92500"/>
          </a:bodyPr>
          <a:lstStyle/>
          <a:p>
            <a:pPr algn="just"/>
            <a:r>
              <a:rPr lang="el-GR" b="1" dirty="0" smtClean="0"/>
              <a:t>Μορφοποίηση</a:t>
            </a:r>
            <a:r>
              <a:rPr lang="el-GR" dirty="0" smtClean="0"/>
              <a:t>: διδασκαλία νέων δεξιοτήτων ή συμπεριφορών μέσω ενίσχυσης όλων των βημάτων που οδηγούν στην τελική συμπεριφορά</a:t>
            </a:r>
          </a:p>
          <a:p>
            <a:pPr algn="just"/>
            <a:r>
              <a:rPr lang="el-GR" dirty="0" smtClean="0"/>
              <a:t>Οι περισσότεροι μαθητές χρειάζονται ενίσχυση καθ’ όλη τη διάρκεια της εκμάθησης. Έτσι, ο εκπαιδευτικός θα διδάξει τις δεξιότητες βήμα </a:t>
            </a:r>
            <a:r>
              <a:rPr lang="el-GR" dirty="0" err="1" smtClean="0"/>
              <a:t>βήμα</a:t>
            </a:r>
            <a:r>
              <a:rPr lang="el-GR" dirty="0" smtClean="0"/>
              <a:t>. Σε κάθε φάση, οι μαθητές θα έχουν πιθανότητες να ενισχυθούν, καθώς το κριτήριο για την ενίσχυση θα είναι </a:t>
            </a:r>
            <a:r>
              <a:rPr lang="el-GR" b="1" dirty="0" smtClean="0"/>
              <a:t>εντός των δυνατοτήτων τους</a:t>
            </a:r>
            <a:r>
              <a:rPr lang="el-GR" dirty="0" smtClean="0"/>
              <a:t>.</a:t>
            </a:r>
          </a:p>
          <a:p>
            <a:pPr algn="just"/>
            <a:r>
              <a:rPr lang="el-GR" dirty="0" smtClean="0"/>
              <a:t>Είναι σημαντικό οι μαθητές να ενισχύονται για συμπεριφορές που εμπίπτουν στις τρέχουσες δυνατότητες, αλλά συγχρόνως τους ωθούν να κατακτήσουν νέες δεξιότητες.</a:t>
            </a:r>
          </a:p>
          <a:p>
            <a:pPr marL="0" indent="0" algn="just">
              <a:buNone/>
            </a:pPr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700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el-GR" dirty="0" err="1" smtClean="0"/>
              <a:t>Αποσβεση</a:t>
            </a:r>
            <a:r>
              <a:rPr lang="el-GR" dirty="0" smtClean="0"/>
              <a:t> </a:t>
            </a:r>
            <a:r>
              <a:rPr lang="el-GR" dirty="0" err="1" smtClean="0"/>
              <a:t>συμπεριφορασ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sz="2000" dirty="0"/>
              <a:t>Η επανάληψη είναι σημαντική προκειμένου να εδραιωθεί και να αυτοματοποιηθεί μία </a:t>
            </a:r>
            <a:r>
              <a:rPr lang="el-GR" sz="2000" dirty="0" smtClean="0"/>
              <a:t>συμπεριφορά. Αν </a:t>
            </a:r>
            <a:r>
              <a:rPr lang="el-GR" sz="2000" dirty="0"/>
              <a:t>η σύνδεση δεν επαναληφθεί, διατηρείται λίγο και σβήνει (</a:t>
            </a:r>
            <a:r>
              <a:rPr lang="el-GR" sz="2000" b="1" dirty="0"/>
              <a:t>απόσβεση</a:t>
            </a:r>
            <a:r>
              <a:rPr lang="el-GR" sz="2000" dirty="0" smtClean="0"/>
              <a:t>).</a:t>
            </a:r>
          </a:p>
          <a:p>
            <a:pPr algn="just"/>
            <a:r>
              <a:rPr lang="el-GR" sz="2000" dirty="0" smtClean="0"/>
              <a:t>Η επίταση της συμπεριφοράς κατά τη διαδικασία απόσβεσης, η αύξηση δηλαδή στα επίπεδα μίας συμπεριφοράς κατά τα πρώτα στάδια της απόσβεσης, έχει σημαντικά επακόλουθα για τη διαχείριση της σχολικής τάξης. </a:t>
            </a:r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r>
              <a:rPr lang="el-GR" sz="2000" i="1" dirty="0" smtClean="0"/>
              <a:t>Ας υποθέσουμε ότι επιθυμείτε να εξαλείψετε τη συνήθεια ενός παιδιού που «πετάγεται» όταν κάνετε μία ερώτηση. Αρχικά, η αγνόηση μπορεί να κάνει πιο έντονη τη συμπεριφορά του παιδιού και να θεωρήσετε ότι δεν είναι αποτελεσματική, ενώ στην πραγματικότητα η επιμονή στην αγνόηση είναι η πιο σωστή στρατηγική. Η απόφαση να υποχωρήσετε και να δώσετε τελικά τον λόγο στο παιδί είναι χειρότερη, καθώς αυξάνετε η πιθανότητα εμφάνισης της συμπεριφοράς που θέλετε να εξαλείψετε δίνοντας το μήνυμα στο παιδί ότι αν επιμείνει θα πετύχει αυτό που θέλει.</a:t>
            </a:r>
            <a:endParaRPr lang="el-GR" sz="2000" i="1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6031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 smtClean="0"/>
              <a:t>Προγραμματα</a:t>
            </a:r>
            <a:r>
              <a:rPr lang="el-GR" dirty="0" smtClean="0"/>
              <a:t> </a:t>
            </a:r>
            <a:r>
              <a:rPr lang="el-GR" dirty="0" err="1" smtClean="0"/>
              <a:t>ενισχυσης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b="0" dirty="0" smtClean="0"/>
              <a:t>Ο όρος αναφέρεται στη συχνότητα με την οποία δίνονται οι ενισχυτές, το χρονικό διάστημα μεταξύ των ευκαιριών ενίσχυσης και την </a:t>
            </a:r>
            <a:r>
              <a:rPr lang="el-GR" b="0" dirty="0" err="1" smtClean="0"/>
              <a:t>προβλεψιμότητα</a:t>
            </a:r>
            <a:r>
              <a:rPr lang="el-GR" b="0" dirty="0" smtClean="0"/>
              <a:t> της ενίσχυσης</a:t>
            </a:r>
            <a:endParaRPr lang="el-GR" b="0" dirty="0"/>
          </a:p>
        </p:txBody>
      </p:sp>
    </p:spTree>
    <p:extLst>
      <p:ext uri="{BB962C8B-B14F-4D97-AF65-F5344CB8AC3E}">
        <p14:creationId xmlns:p14="http://schemas.microsoft.com/office/powerpoint/2010/main" val="52005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el-GR" dirty="0" err="1" smtClean="0"/>
              <a:t>Προγραμμα</a:t>
            </a:r>
            <a:r>
              <a:rPr lang="el-GR" dirty="0" smtClean="0"/>
              <a:t> </a:t>
            </a:r>
            <a:r>
              <a:rPr lang="el-GR" dirty="0" err="1" smtClean="0"/>
              <a:t>σταθερησ</a:t>
            </a:r>
            <a:r>
              <a:rPr lang="el-GR" dirty="0" smtClean="0"/>
              <a:t> </a:t>
            </a:r>
            <a:r>
              <a:rPr lang="el-GR" dirty="0" err="1" smtClean="0"/>
              <a:t>αναλογιασ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/>
          </a:bodyPr>
          <a:lstStyle/>
          <a:p>
            <a:pPr algn="just"/>
            <a:r>
              <a:rPr lang="el-GR" sz="2000" dirty="0" smtClean="0"/>
              <a:t>Ένας ενισχυτής δίνεται ύστερα από ένα καθορισμένο αριθμό συμπεριφορών</a:t>
            </a:r>
          </a:p>
          <a:p>
            <a:pPr algn="just"/>
            <a:r>
              <a:rPr lang="el-GR" sz="2000" dirty="0" smtClean="0"/>
              <a:t>Μία σημαντική διαδικασία στη διδασκαλία είναι η βαθμιαία αύξηση των απαιτήσεων για την παροχή ενίσχυσης. Κάνοντας πιο αραιή την παροχή ενίσχυσης, ο μαθητής γίνεται πιο ικανός να εργάζεται αυτόνομα και να μην σταματά την επιθυμητή αυτή συμπεριφορά (αντίσταση στην απόσβεση). Η υπερβολικά συχνή ενίσχυση μπορεί να φθείρει την αξία του ενισχυτή.</a:t>
            </a:r>
          </a:p>
          <a:p>
            <a:pPr algn="just"/>
            <a:r>
              <a:rPr lang="el-GR" sz="2000" dirty="0" smtClean="0"/>
              <a:t>Αυτά τα προγράμματα είναι αποτελεσματικά για τη μακροχρόνια παρακίνηση των ατόμων- ιδιαίτερα όταν αρχικά δίνεται συνεχής ενίσχυση για να δοθεί ώθηση στο άτομο.</a:t>
            </a:r>
          </a:p>
          <a:p>
            <a:pPr algn="just"/>
            <a:r>
              <a:rPr lang="el-GR" sz="2000" dirty="0" smtClean="0"/>
              <a:t>Παραδείγματα: ενίσχυση μαθητών με την ολοκλήρωση εργασιών, επιβράβευση μετά από σωστή απάντηση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873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el-GR" dirty="0" err="1" smtClean="0"/>
              <a:t>Προγραμμα</a:t>
            </a:r>
            <a:r>
              <a:rPr lang="el-GR" dirty="0" smtClean="0"/>
              <a:t> </a:t>
            </a:r>
            <a:r>
              <a:rPr lang="el-GR" dirty="0" err="1" smtClean="0"/>
              <a:t>μεταβλητησ</a:t>
            </a:r>
            <a:r>
              <a:rPr lang="el-GR" dirty="0" smtClean="0"/>
              <a:t> </a:t>
            </a:r>
            <a:r>
              <a:rPr lang="el-GR" dirty="0" err="1" smtClean="0"/>
              <a:t>αναλογιασ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/>
          <a:lstStyle/>
          <a:p>
            <a:pPr algn="just"/>
            <a:r>
              <a:rPr lang="el-GR" dirty="0" smtClean="0"/>
              <a:t>Ο αριθμός των συμπεριφορών που απαιτείται για την παροχή ενίσχυσης δεν είναι προβλέψιμος, αν και είναι βέβαιο ότι οι συμπεριφορές κάποτε θα ενισχυθούν</a:t>
            </a:r>
          </a:p>
          <a:p>
            <a:pPr algn="just"/>
            <a:r>
              <a:rPr lang="el-GR" dirty="0" smtClean="0"/>
              <a:t>Αυτά τα προγράμματα εμφανίζουν υψηλή αντίσταση στην απόσβεση, καθώς ακόμη και αφού οι συμπεριφορές πάψουν να ενισχύονται, οι άνθρωποι πιθανόν να συνεχίσουν να προσπαθούν </a:t>
            </a:r>
          </a:p>
          <a:p>
            <a:pPr algn="just"/>
            <a:r>
              <a:rPr lang="el-GR" dirty="0" smtClean="0"/>
              <a:t>Παραδείγματα: τυχερά παιχνίδια, όταν οι μαθητές σηκώνουν το χέρι για να απαντήσουν (δεν μπορούν να ξέρουν πότε θα τους δοθεί ο λόγος)</a:t>
            </a:r>
          </a:p>
        </p:txBody>
      </p:sp>
    </p:spTree>
    <p:extLst>
      <p:ext uri="{BB962C8B-B14F-4D97-AF65-F5344CB8AC3E}">
        <p14:creationId xmlns:p14="http://schemas.microsoft.com/office/powerpoint/2010/main" val="166347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Προγραμμα</a:t>
            </a:r>
            <a:r>
              <a:rPr lang="el-GR" dirty="0" smtClean="0"/>
              <a:t> </a:t>
            </a:r>
            <a:r>
              <a:rPr lang="el-GR" dirty="0" err="1" smtClean="0"/>
              <a:t>σταθερου</a:t>
            </a:r>
            <a:r>
              <a:rPr lang="el-GR" dirty="0" smtClean="0"/>
              <a:t> </a:t>
            </a:r>
            <a:r>
              <a:rPr lang="el-GR" dirty="0" err="1" smtClean="0"/>
              <a:t>διαστηματοσ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Η ενίσχυση είναι διαθέσιμη μόνο σε ορισμένα περιοδικά χρονικά σημεία</a:t>
            </a:r>
          </a:p>
          <a:p>
            <a:r>
              <a:rPr lang="el-GR" dirty="0" smtClean="0"/>
              <a:t>Το άτομο ενδέχεται να μην κάνει τίποτα μέχρι ακριβώς τη στιγμή της ενίσχυσης, και τότε να αυξήσει την καταβαλλόμενη προσπάθεια</a:t>
            </a:r>
          </a:p>
          <a:p>
            <a:r>
              <a:rPr lang="el-GR" dirty="0" smtClean="0"/>
              <a:t>Παραδείγματα: οι τελικές εξετάσεις</a:t>
            </a:r>
          </a:p>
          <a:p>
            <a:r>
              <a:rPr lang="el-GR" dirty="0" smtClean="0"/>
              <a:t>Αυτά τα προγράμματα υποδηλώνουν ότι τα συχνά σύντομα διαγωνίσματα είναι πιο αποτελεσματικά από τις αραιές μεγαλύτερης έκτασης εξετάσεις, αν θέλουμε να παρακινήσουμε τους μαθητές σε μία συνεχή προσπάθεια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1138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Προγραμμα</a:t>
            </a:r>
            <a:r>
              <a:rPr lang="el-GR" dirty="0" smtClean="0"/>
              <a:t> </a:t>
            </a:r>
            <a:r>
              <a:rPr lang="el-GR" dirty="0" err="1" smtClean="0"/>
              <a:t>μεταβλητου</a:t>
            </a:r>
            <a:r>
              <a:rPr lang="el-GR" dirty="0" smtClean="0"/>
              <a:t> </a:t>
            </a:r>
            <a:r>
              <a:rPr lang="el-GR" dirty="0" err="1" smtClean="0"/>
              <a:t>διαστηματος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Η ενίσχυση κάποιες φορές είναι διαθέσιμη και κάποιες όχι, ενώ δε γνωρίζουμε πότε θα ενισχυθεί μία συμπεριφορά </a:t>
            </a:r>
          </a:p>
          <a:p>
            <a:r>
              <a:rPr lang="el-GR" dirty="0" smtClean="0"/>
              <a:t>Είναι πολύ αποτελεσματικά για να διατηρηθεί συχνή μία συμπεριφορά, ενώ χαρακτηρίζονται από υψηλή αντίσταση στην απόσβεση</a:t>
            </a:r>
          </a:p>
          <a:p>
            <a:r>
              <a:rPr lang="el-GR" dirty="0" smtClean="0"/>
              <a:t>Παραδείγματα: ο εκπαιδευτικός επιθεωρεί στην τύχη μαθητές ενώ κάνουν εργασία μέσα στην τάξη. Εφόσον, δεν μπορούν να προβλέψουν πότε θα τους ελέγξει ο εκπαιδευτικός δουλεύουν επιμελώς./ η υπακοή στον ΚΟΚ</a:t>
            </a:r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21551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el-GR" dirty="0"/>
              <a:t>Βασικες </a:t>
            </a:r>
            <a:r>
              <a:rPr lang="el-GR" dirty="0" err="1"/>
              <a:t>εννοιεσ</a:t>
            </a: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19476759"/>
              </p:ext>
            </p:extLst>
          </p:nvPr>
        </p:nvGraphicFramePr>
        <p:xfrm>
          <a:off x="251520" y="1196751"/>
          <a:ext cx="8208912" cy="502869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36304"/>
                <a:gridCol w="2736304"/>
                <a:gridCol w="2736304"/>
              </a:tblGrid>
              <a:tr h="33078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Συντήρηση: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dirty="0" smtClean="0"/>
                        <a:t>Διάκριση: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dirty="0" smtClean="0"/>
                        <a:t>Γενίκευση:</a:t>
                      </a:r>
                      <a:endParaRPr lang="el-GR" dirty="0"/>
                    </a:p>
                  </a:txBody>
                  <a:tcPr/>
                </a:tc>
              </a:tr>
              <a:tr h="1323121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Συνέχιση μίας συμπεριφοράς, αντίσταση στην απόσβεση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Ικανότητα του ατόμου να αντιλαμβάνεται πότε μία συμπεριφορά θα ενισχυθεί</a:t>
                      </a:r>
                    </a:p>
                    <a:p>
                      <a:pPr algn="just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dirty="0" smtClean="0"/>
                        <a:t>η μεταφορά των συμπεριφορών που μαθαίνονται κάτω από ορισμένες συνθήκες σε άλλες καταστάσεις. </a:t>
                      </a:r>
                      <a:endParaRPr lang="el-GR" dirty="0"/>
                    </a:p>
                  </a:txBody>
                  <a:tcPr/>
                </a:tc>
              </a:tr>
              <a:tr h="31998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Όταν διδάσκετε μία νέα συμπεριφορά, είναι σημαντικό να ενισχύετε τις σωστές απαντήσεις. Μόλις όμως η συμπεριφορά εδραιωθεί, η ενίσχυση θα πρέπει να είναι πιο αραιή, προκειμένου να συντηρηθεί η συμπεριφορά.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dirty="0" smtClean="0"/>
                        <a:t>Διάκριση</a:t>
                      </a:r>
                      <a:r>
                        <a:rPr lang="el-GR" baseline="0" dirty="0" smtClean="0"/>
                        <a:t> καλής στιγμής για να ζητήσω άδεια από τον εργοδότη μου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Η πρακτική άσκηση και η διδασκαλία σε ποικίλα πλαίσια βοηθά στη γενίκευση</a:t>
                      </a:r>
                    </a:p>
                    <a:p>
                      <a:pPr algn="just"/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203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60784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286000" y="3501008"/>
            <a:ext cx="6172200" cy="2873914"/>
          </a:xfrm>
        </p:spPr>
        <p:txBody>
          <a:bodyPr/>
          <a:lstStyle/>
          <a:p>
            <a:pPr algn="just"/>
            <a:r>
              <a:rPr lang="el-GR" b="0" dirty="0" smtClean="0"/>
              <a:t>Οι </a:t>
            </a:r>
            <a:r>
              <a:rPr lang="el-GR" dirty="0" smtClean="0"/>
              <a:t>συμπεριφοριστικές θεωρίες της μάθησης </a:t>
            </a:r>
            <a:r>
              <a:rPr lang="el-GR" b="0" dirty="0" smtClean="0"/>
              <a:t>εστιάζουν στον τρόπο με τον οποίο ευχάριστα ή δυσάρεστα επακόλουθα μία συμπεριφοράς αλλάζουν τη συμπεριφορά με την πάροδο του χρόνου, καθώς και στους τρόπους με τους οποίους η συμπεριφορά των ατόμων λειτουργεί ως πρότυπο για τη συμπεριφορά άλλων.</a:t>
            </a:r>
            <a:endParaRPr lang="el-GR" b="0" dirty="0"/>
          </a:p>
        </p:txBody>
      </p:sp>
    </p:spTree>
    <p:extLst>
      <p:ext uri="{BB962C8B-B14F-4D97-AF65-F5344CB8AC3E}">
        <p14:creationId xmlns:p14="http://schemas.microsoft.com/office/powerpoint/2010/main" val="13172317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168896"/>
          </a:xfrm>
        </p:spPr>
        <p:txBody>
          <a:bodyPr/>
          <a:lstStyle/>
          <a:p>
            <a:r>
              <a:rPr lang="el-GR" dirty="0" smtClean="0"/>
              <a:t>Η </a:t>
            </a:r>
            <a:r>
              <a:rPr lang="el-GR" dirty="0" err="1" smtClean="0"/>
              <a:t>θεωρια</a:t>
            </a:r>
            <a:r>
              <a:rPr lang="el-GR" dirty="0" smtClean="0"/>
              <a:t> της </a:t>
            </a:r>
            <a:r>
              <a:rPr lang="el-GR" dirty="0" err="1" smtClean="0"/>
              <a:t>κοινωνικησ</a:t>
            </a:r>
            <a:r>
              <a:rPr lang="el-GR" dirty="0" smtClean="0"/>
              <a:t> </a:t>
            </a:r>
            <a:r>
              <a:rPr lang="el-GR" dirty="0" err="1" smtClean="0"/>
              <a:t>μαθησησ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286000" y="4581128"/>
            <a:ext cx="6172200" cy="1656184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b="0" dirty="0" smtClean="0"/>
              <a:t>Εστιάζει στις επιδράσεις των σημάτων στη συμπεριφορά και σε εσωτερικές νοητικές διαδικασίες, ενώ δίνει βαρύτητα στις αλληλεπιδράσεις μεταξύ σκέψης και </a:t>
            </a:r>
            <a:r>
              <a:rPr lang="el-GR" b="0" dirty="0" smtClean="0"/>
              <a:t>δράσης</a:t>
            </a:r>
          </a:p>
          <a:p>
            <a:pPr algn="just"/>
            <a:r>
              <a:rPr lang="en-US" b="0" dirty="0">
                <a:hlinkClick r:id="rId2"/>
              </a:rPr>
              <a:t>https://</a:t>
            </a:r>
            <a:r>
              <a:rPr lang="en-US" b="0" dirty="0" smtClean="0">
                <a:hlinkClick r:id="rId2"/>
              </a:rPr>
              <a:t>www.youtube.com/watch?v=XHIhkM1cAv4&amp;ab_channel=Sprouts</a:t>
            </a:r>
            <a:r>
              <a:rPr lang="el-GR" b="0" smtClean="0"/>
              <a:t> </a:t>
            </a:r>
            <a:endParaRPr lang="el-GR" b="0" dirty="0"/>
          </a:p>
        </p:txBody>
      </p:sp>
    </p:spTree>
    <p:extLst>
      <p:ext uri="{BB962C8B-B14F-4D97-AF65-F5344CB8AC3E}">
        <p14:creationId xmlns:p14="http://schemas.microsoft.com/office/powerpoint/2010/main" val="180385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920880" cy="634082"/>
          </a:xfrm>
        </p:spPr>
        <p:txBody>
          <a:bodyPr>
            <a:normAutofit/>
          </a:bodyPr>
          <a:lstStyle/>
          <a:p>
            <a:r>
              <a:rPr lang="el-GR" sz="2500" dirty="0" smtClean="0"/>
              <a:t>Μιμηση </a:t>
            </a:r>
            <a:r>
              <a:rPr lang="el-GR" sz="2500" dirty="0" err="1" smtClean="0"/>
              <a:t>προτυπου</a:t>
            </a:r>
            <a:r>
              <a:rPr lang="el-GR" sz="2500" dirty="0" smtClean="0"/>
              <a:t> και </a:t>
            </a:r>
            <a:r>
              <a:rPr lang="el-GR" sz="2500" dirty="0" err="1" smtClean="0"/>
              <a:t>μαθηση</a:t>
            </a:r>
            <a:r>
              <a:rPr lang="el-GR" sz="2500" dirty="0" smtClean="0"/>
              <a:t> </a:t>
            </a:r>
            <a:r>
              <a:rPr lang="el-GR" sz="2500" dirty="0" err="1" smtClean="0"/>
              <a:t>μεσω</a:t>
            </a:r>
            <a:r>
              <a:rPr lang="el-GR" sz="2500" dirty="0" smtClean="0"/>
              <a:t> </a:t>
            </a:r>
            <a:r>
              <a:rPr lang="el-GR" sz="2500" dirty="0" err="1" smtClean="0"/>
              <a:t>παρατηρησησ</a:t>
            </a:r>
            <a:endParaRPr lang="el-GR" sz="25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147248" cy="5688632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sz="2200" dirty="0" smtClean="0"/>
              <a:t>Ο </a:t>
            </a:r>
            <a:r>
              <a:rPr lang="en-US" sz="2200" dirty="0" smtClean="0"/>
              <a:t>Bandura </a:t>
            </a:r>
            <a:r>
              <a:rPr lang="el-GR" sz="2200" dirty="0" smtClean="0"/>
              <a:t>πίστευε ότι μεγάλο μέρος της συμπεριφοράς διαμορφώνεται από κάποιο πρότυπο</a:t>
            </a:r>
          </a:p>
          <a:p>
            <a:pPr algn="just"/>
            <a:r>
              <a:rPr lang="el-GR" sz="2200" dirty="0" smtClean="0"/>
              <a:t>Η απόκτηση στάσεων είναι δυνατή και μέσω παρατήρησης</a:t>
            </a:r>
          </a:p>
          <a:p>
            <a:pPr algn="just"/>
            <a:r>
              <a:rPr lang="el-GR" sz="2200" dirty="0" smtClean="0"/>
              <a:t>Ανέλυσε τη μάθηση μέσω παρατήρησης σε 4 φάσεις: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200" u="sng" dirty="0" smtClean="0"/>
              <a:t>Φάση προσοχής</a:t>
            </a:r>
            <a:r>
              <a:rPr lang="el-GR" sz="2200" dirty="0" smtClean="0"/>
              <a:t>: εστίαση της προσοχής σε ένα πρότυπο. Στη σχολική τάξη, ο εκπαιδευτικός ελκύει την προσοχή των μαθητών δίνοντας σαφή και ενδιαφέροντα σήματα, χρησιμοποιώντας νέα και μη αναμενόμενα ερεθίσματα και παρέχοντας κίνητρα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200" u="sng" dirty="0" smtClean="0"/>
              <a:t>Φάση συγκράτησης</a:t>
            </a:r>
            <a:r>
              <a:rPr lang="el-GR" sz="2200" dirty="0" smtClean="0"/>
              <a:t>: αφού ο εκπαιδευτικός τραβήξει την προσοχή των μαθητών, επιδεικνύει τη συμπεριφορά που θέλει να μιμηθούν και παρέχει ευκαιρίες για εξάσκηση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200" u="sng" dirty="0" smtClean="0"/>
              <a:t>Φάση αναπαραγωγής</a:t>
            </a:r>
            <a:r>
              <a:rPr lang="el-GR" sz="2200" dirty="0" smtClean="0"/>
              <a:t>: οι μαθητές προσπαθούν να μιμηθούν το πρότυπο, λαμβάνει χώρα η αξιολόγηση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l-GR" sz="2200" u="sng" dirty="0" smtClean="0"/>
              <a:t>Φάση κινήτρων</a:t>
            </a:r>
            <a:r>
              <a:rPr lang="el-GR" sz="2200" dirty="0" smtClean="0"/>
              <a:t>: οι μαθητές θα </a:t>
            </a:r>
            <a:r>
              <a:rPr lang="el-GR" sz="2200" dirty="0">
                <a:solidFill>
                  <a:prstClr val="black"/>
                </a:solidFill>
              </a:rPr>
              <a:t>μιμηθούν το </a:t>
            </a:r>
            <a:r>
              <a:rPr lang="el-GR" sz="2200" dirty="0" smtClean="0">
                <a:solidFill>
                  <a:prstClr val="black"/>
                </a:solidFill>
              </a:rPr>
              <a:t>πρότυπο όταν πιστεύουν ότι αυτό θα αυξήσει τις πιθανότητες να λάβουν ενίσχυση</a:t>
            </a:r>
            <a:endParaRPr lang="el-GR" sz="2200" dirty="0" smtClean="0"/>
          </a:p>
          <a:p>
            <a:pPr algn="just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0611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7992888" cy="634082"/>
          </a:xfrm>
        </p:spPr>
        <p:txBody>
          <a:bodyPr/>
          <a:lstStyle/>
          <a:p>
            <a:r>
              <a:rPr lang="el-GR" sz="2500" dirty="0">
                <a:solidFill>
                  <a:srgbClr val="575F6D"/>
                </a:solidFill>
              </a:rPr>
              <a:t>Μιμηση </a:t>
            </a:r>
            <a:r>
              <a:rPr lang="el-GR" sz="2500" dirty="0" err="1">
                <a:solidFill>
                  <a:srgbClr val="575F6D"/>
                </a:solidFill>
              </a:rPr>
              <a:t>προτυπου</a:t>
            </a:r>
            <a:r>
              <a:rPr lang="el-GR" sz="2500" dirty="0">
                <a:solidFill>
                  <a:srgbClr val="575F6D"/>
                </a:solidFill>
              </a:rPr>
              <a:t> και </a:t>
            </a:r>
            <a:r>
              <a:rPr lang="el-GR" sz="2500" dirty="0" err="1">
                <a:solidFill>
                  <a:srgbClr val="575F6D"/>
                </a:solidFill>
              </a:rPr>
              <a:t>μαθηση</a:t>
            </a:r>
            <a:r>
              <a:rPr lang="el-GR" sz="2500" dirty="0">
                <a:solidFill>
                  <a:srgbClr val="575F6D"/>
                </a:solidFill>
              </a:rPr>
              <a:t> </a:t>
            </a:r>
            <a:r>
              <a:rPr lang="el-GR" sz="2500" dirty="0" err="1">
                <a:solidFill>
                  <a:srgbClr val="575F6D"/>
                </a:solidFill>
              </a:rPr>
              <a:t>μεσω</a:t>
            </a:r>
            <a:r>
              <a:rPr lang="el-GR" sz="2500" dirty="0">
                <a:solidFill>
                  <a:srgbClr val="575F6D"/>
                </a:solidFill>
              </a:rPr>
              <a:t> </a:t>
            </a:r>
            <a:r>
              <a:rPr lang="el-GR" sz="2500" dirty="0" err="1">
                <a:solidFill>
                  <a:srgbClr val="575F6D"/>
                </a:solidFill>
              </a:rPr>
              <a:t>παρατηρησησ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 fontScale="92500"/>
          </a:bodyPr>
          <a:lstStyle/>
          <a:p>
            <a:pPr algn="just"/>
            <a:r>
              <a:rPr lang="el-GR" u="sng" dirty="0" smtClean="0"/>
              <a:t>Έμμεση μάθηση</a:t>
            </a:r>
            <a:r>
              <a:rPr lang="el-GR" dirty="0" smtClean="0"/>
              <a:t>: η εκμάθηση που αποκτάται βλέποντας άλλους να δέχονται ενίσχυση ή τιμωρία για τις συμπεριφορές τους (π.χ. όταν ένας μαθητής χασομερά, ο εκπαιδευτικός ενισχύει κάποιους που δουλεύουν προκειμένου να παρακινηθεί και ο πρώτος)</a:t>
            </a:r>
          </a:p>
          <a:p>
            <a:pPr algn="just"/>
            <a:r>
              <a:rPr lang="el-GR" u="sng" dirty="0" smtClean="0"/>
              <a:t>Αυτορρυθμιζόμενη μάθηση</a:t>
            </a:r>
            <a:r>
              <a:rPr lang="el-GR" dirty="0" smtClean="0"/>
              <a:t>: οι άνθρωποι παρατηρούν τη συμπεριφορά τους, την αξιολογούν με τα δικά τους κριτήρια και ενισχύουν ή τιμωρούν τον εαυτό τους (π.χ. οι μαθητές θέτουν έναν στόχο για τον χρόνο που θα αφιερώσουν στη μελέτη και αξιολογούν αν εκπλήρωσαν ή όχι τον στόχο τους). Αυτές η τακτική δίνει στους μαθητές τον έλεγχο των μαθησιακών τους στόχων και καλλιεργούν μία γενική στρατηγική καθορισμού και εκπλήρωσης προσωπικών στόχων και επιτυχίας.</a:t>
            </a:r>
          </a:p>
          <a:p>
            <a:pPr algn="just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625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l-GR" dirty="0" err="1" smtClean="0"/>
              <a:t>Αυτορρυθμιζομενη</a:t>
            </a:r>
            <a:r>
              <a:rPr lang="el-GR" dirty="0" smtClean="0"/>
              <a:t> </a:t>
            </a:r>
            <a:r>
              <a:rPr lang="el-GR" dirty="0" err="1" smtClean="0"/>
              <a:t>μαθηση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931224" cy="5421216"/>
          </a:xfrm>
        </p:spPr>
        <p:txBody>
          <a:bodyPr>
            <a:normAutofit fontScale="92500"/>
          </a:bodyPr>
          <a:lstStyle/>
          <a:p>
            <a:pPr algn="just"/>
            <a:r>
              <a:rPr lang="el-GR" b="1" dirty="0"/>
              <a:t>Γ</a:t>
            </a:r>
            <a:r>
              <a:rPr lang="el-GR" b="1" dirty="0" smtClean="0"/>
              <a:t>νωστική τροποποίηση της μάθησης</a:t>
            </a:r>
          </a:p>
          <a:p>
            <a:pPr algn="just"/>
            <a:r>
              <a:rPr lang="el-GR" dirty="0" smtClean="0"/>
              <a:t>Ο </a:t>
            </a:r>
            <a:r>
              <a:rPr lang="en-US" dirty="0" err="1" smtClean="0"/>
              <a:t>Meichenbaum</a:t>
            </a:r>
            <a:r>
              <a:rPr lang="en-US" dirty="0" smtClean="0"/>
              <a:t> </a:t>
            </a:r>
            <a:r>
              <a:rPr lang="el-GR" dirty="0" smtClean="0"/>
              <a:t>ανέπτυξε μία στρατηγική, σύμφωνα με την οποία οι μαθητές εκπαιδεύονται να αναρωτιούνται: «Ποιο είναι το πρόβλημα που πρέπει να επιλύσω; Ποιο είναι το σχέδιό μου; Το εφαρμόζω; Πώς τα πήγα;» </a:t>
            </a:r>
          </a:p>
          <a:p>
            <a:pPr algn="just"/>
            <a:r>
              <a:rPr lang="el-GR" dirty="0" smtClean="0"/>
              <a:t>Η </a:t>
            </a:r>
            <a:r>
              <a:rPr lang="el-GR" dirty="0" err="1" smtClean="0"/>
              <a:t>τμηματοποίηση</a:t>
            </a:r>
            <a:r>
              <a:rPr lang="el-GR" dirty="0" smtClean="0"/>
              <a:t> ενός σύνθετου έργου, ώστε να βοηθηθούν οι μαθητές να αισθάνονται με κάθε βήμα ότι πλησιάζουν στην εκπλήρωση του μεγαλύτερου στόχου τους</a:t>
            </a:r>
          </a:p>
          <a:p>
            <a:pPr algn="just"/>
            <a:r>
              <a:rPr lang="el-GR" dirty="0" smtClean="0"/>
              <a:t>Χρησιμοποιείται για τη μείωση της ανάρμοστής συμπεριφοράς και για την παρακολούθηση της απόδοσης</a:t>
            </a:r>
          </a:p>
          <a:p>
            <a:pPr algn="just"/>
            <a:r>
              <a:rPr lang="el-GR" b="1" dirty="0" err="1" smtClean="0"/>
              <a:t>Αυτοενίσχυση</a:t>
            </a:r>
            <a:r>
              <a:rPr lang="el-GR" dirty="0" smtClean="0"/>
              <a:t>: η συμπεριφορά μας αλλάζει όταν ανταποκρινόμαστε σε ανατροφοδότηση που προέρχεται και από εμάς τους ίδιους (π.χ. θα κάνω διάλειμμα για φαγητό, όταν θα έχω διαβάσει…)</a:t>
            </a:r>
          </a:p>
        </p:txBody>
      </p:sp>
    </p:spTree>
    <p:extLst>
      <p:ext uri="{BB962C8B-B14F-4D97-AF65-F5344CB8AC3E}">
        <p14:creationId xmlns:p14="http://schemas.microsoft.com/office/powerpoint/2010/main" val="1457802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Τι </a:t>
            </a:r>
            <a:r>
              <a:rPr lang="el-GR" dirty="0" err="1"/>
              <a:t>ε</a:t>
            </a:r>
            <a:r>
              <a:rPr lang="el-GR" dirty="0" err="1" smtClean="0"/>
              <a:t>ιναι</a:t>
            </a:r>
            <a:r>
              <a:rPr lang="el-GR" dirty="0" smtClean="0"/>
              <a:t> η </a:t>
            </a:r>
            <a:r>
              <a:rPr lang="el-GR" dirty="0" err="1" smtClean="0"/>
              <a:t>μαθηση</a:t>
            </a:r>
            <a:r>
              <a:rPr lang="el-GR" dirty="0" smtClean="0"/>
              <a:t>;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81446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715200" cy="5421216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Μάθηση είναι η </a:t>
            </a:r>
            <a:r>
              <a:rPr lang="el-GR" b="1" dirty="0"/>
              <a:t>αλλαγή</a:t>
            </a:r>
            <a:r>
              <a:rPr lang="el-GR" dirty="0"/>
              <a:t>, η οποία είναι αποτέλεσμα </a:t>
            </a:r>
            <a:r>
              <a:rPr lang="el-GR" dirty="0" smtClean="0"/>
              <a:t>εμπειρίας </a:t>
            </a:r>
          </a:p>
          <a:p>
            <a:pPr algn="just"/>
            <a:r>
              <a:rPr lang="el-GR" dirty="0" smtClean="0"/>
              <a:t>Ο </a:t>
            </a:r>
            <a:r>
              <a:rPr lang="en-US" dirty="0" smtClean="0"/>
              <a:t>Mayer</a:t>
            </a:r>
            <a:r>
              <a:rPr lang="ru-RU" dirty="0" smtClean="0"/>
              <a:t> </a:t>
            </a:r>
            <a:r>
              <a:rPr lang="el-GR" dirty="0" smtClean="0"/>
              <a:t>ορίζει τη μάθηση ως μεγάλης διάρκειας αλλαγή στις γνώσεις του ατόμου, η οποία οφείλεται στις εμπειρίες του</a:t>
            </a:r>
          </a:p>
          <a:p>
            <a:pPr algn="just"/>
            <a:r>
              <a:rPr lang="el-GR" dirty="0" smtClean="0"/>
              <a:t>Οι άνθρωποι μαθαίνουν διαρκώς από την ημέρα που γεννιούνται, οπότε η μάθηση και η ανάπτυξη είναι άρρηκτα συνδεδεμένες.</a:t>
            </a:r>
          </a:p>
          <a:p>
            <a:pPr algn="just"/>
            <a:r>
              <a:rPr lang="el-GR" b="1" dirty="0" smtClean="0"/>
              <a:t>Ωστόσο</a:t>
            </a:r>
            <a:r>
              <a:rPr lang="el-GR" dirty="0" smtClean="0"/>
              <a:t>, οι αλλαγές που οφείλονται στην ανάπτυξη (αύξηση σωματικο</a:t>
            </a:r>
            <a:r>
              <a:rPr lang="el-GR" dirty="0"/>
              <a:t>ύ</a:t>
            </a:r>
            <a:r>
              <a:rPr lang="el-GR" dirty="0" smtClean="0"/>
              <a:t> ύψους) δεν αποτελούν περιπτώσεις μάθησης. Αντίθετα, το περπάτημα οφείλεται στην ανάπτυξη αλλά και σε άλλους παράγοντες.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51313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el-GR" dirty="0" err="1" smtClean="0"/>
              <a:t>Κλασικη</a:t>
            </a:r>
            <a:r>
              <a:rPr lang="el-GR" dirty="0" smtClean="0"/>
              <a:t> </a:t>
            </a:r>
            <a:r>
              <a:rPr lang="el-GR" dirty="0" err="1" smtClean="0"/>
              <a:t>εξαρτημενη</a:t>
            </a:r>
            <a:r>
              <a:rPr lang="el-GR" dirty="0" smtClean="0"/>
              <a:t> </a:t>
            </a:r>
            <a:r>
              <a:rPr lang="el-GR" dirty="0" err="1" smtClean="0"/>
              <a:t>μαθηση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l-GR" dirty="0"/>
              <a:t>Η διαδικασία με την οποία ένας οργανισμός μαθαίνει ποια γεγονότα στο περιβάλλον του συνδέονται μεταξύ τους.</a:t>
            </a:r>
          </a:p>
          <a:p>
            <a:pPr algn="just"/>
            <a:r>
              <a:rPr lang="el-GR" dirty="0"/>
              <a:t>Σκύλος </a:t>
            </a:r>
            <a:r>
              <a:rPr lang="el-GR"/>
              <a:t>του </a:t>
            </a:r>
            <a:r>
              <a:rPr lang="el-GR" smtClean="0"/>
              <a:t>Pavlov</a:t>
            </a:r>
          </a:p>
          <a:p>
            <a:pPr marL="0" indent="0" algn="just">
              <a:buNone/>
            </a:pPr>
            <a:r>
              <a:rPr lang="en-US" sz="2100" smtClean="0">
                <a:hlinkClick r:id="rId2"/>
              </a:rPr>
              <a:t>https</a:t>
            </a:r>
            <a:r>
              <a:rPr lang="en-US" sz="2100" dirty="0">
                <a:hlinkClick r:id="rId2"/>
              </a:rPr>
              <a:t>://www.youtube.com/watch?v=zCVO48-v9iA&amp;ab_channel=%</a:t>
            </a:r>
            <a:r>
              <a:rPr lang="en-US" sz="2100" dirty="0" smtClean="0">
                <a:hlinkClick r:id="rId2"/>
              </a:rPr>
              <a:t>CE%A0%CE%AD%CF%84%CF%81%CE%BF%CF%82%CE%91%CE%BD%CE%B4%CF%81%CE%B9%CF%8E%CF%84%CE%B7%CF%82</a:t>
            </a:r>
            <a:endParaRPr lang="el-GR" sz="2100" dirty="0" smtClean="0"/>
          </a:p>
          <a:p>
            <a:pPr algn="just"/>
            <a:r>
              <a:rPr lang="el-GR" b="1" dirty="0" smtClean="0"/>
              <a:t>Ανεξάρτητο </a:t>
            </a:r>
            <a:r>
              <a:rPr lang="el-GR" b="1" dirty="0"/>
              <a:t>ερέθισμα</a:t>
            </a:r>
            <a:r>
              <a:rPr lang="el-GR" dirty="0"/>
              <a:t>: το ερέθισμα που προκαλεί </a:t>
            </a:r>
            <a:r>
              <a:rPr lang="el-GR" dirty="0" smtClean="0"/>
              <a:t>αναπόφευκτα (χωρίς προηγούμενη εκπαίδευση) </a:t>
            </a:r>
            <a:r>
              <a:rPr lang="el-GR" dirty="0"/>
              <a:t>κάποια συγκεκριμένη απάντηση (π.χ. φαγητό)</a:t>
            </a:r>
          </a:p>
          <a:p>
            <a:pPr algn="just"/>
            <a:r>
              <a:rPr lang="el-GR" b="1" dirty="0" smtClean="0"/>
              <a:t>Ανεξάρτητη αντίδραση</a:t>
            </a:r>
            <a:r>
              <a:rPr lang="el-GR" dirty="0" smtClean="0"/>
              <a:t>: </a:t>
            </a:r>
            <a:r>
              <a:rPr lang="el-GR" dirty="0"/>
              <a:t>μία </a:t>
            </a:r>
            <a:r>
              <a:rPr lang="el-GR" dirty="0" smtClean="0"/>
              <a:t>αντίδραση που </a:t>
            </a:r>
            <a:r>
              <a:rPr lang="el-GR" dirty="0"/>
              <a:t>πραγματοποιείται </a:t>
            </a:r>
            <a:r>
              <a:rPr lang="el-GR" dirty="0" smtClean="0"/>
              <a:t>αυτόματα όποτε </a:t>
            </a:r>
            <a:r>
              <a:rPr lang="el-GR" dirty="0"/>
              <a:t>παρουσιάζεται ένα συγκεκριμένο ερέθισμα (σιελόρροια λόγω φαγητού</a:t>
            </a:r>
            <a:r>
              <a:rPr lang="el-GR" dirty="0" smtClean="0"/>
              <a:t>)</a:t>
            </a:r>
            <a:endParaRPr lang="el-GR" dirty="0"/>
          </a:p>
          <a:p>
            <a:pPr algn="just"/>
            <a:r>
              <a:rPr lang="el-GR" b="1" dirty="0"/>
              <a:t>Εξαρτημένο ερέθισμα</a:t>
            </a:r>
            <a:r>
              <a:rPr lang="el-GR" dirty="0"/>
              <a:t>: το ερέθισμα που δεν προκαλεί κάποια συγκεκριμένη απάντηση παρά μόνο μετά από εξάσκηση (π.χ. ήχος)</a:t>
            </a:r>
          </a:p>
          <a:p>
            <a:pPr algn="just"/>
            <a:r>
              <a:rPr lang="el-GR" b="1" dirty="0" smtClean="0"/>
              <a:t>Εξαρτημένη αντίδραση</a:t>
            </a:r>
            <a:r>
              <a:rPr lang="el-GR" dirty="0" smtClean="0"/>
              <a:t>: </a:t>
            </a:r>
            <a:r>
              <a:rPr lang="el-GR" dirty="0"/>
              <a:t>μία </a:t>
            </a:r>
            <a:r>
              <a:rPr lang="el-GR" dirty="0" smtClean="0"/>
              <a:t>αντίδραση που </a:t>
            </a:r>
            <a:r>
              <a:rPr lang="el-GR" dirty="0"/>
              <a:t>ακολουθεί ένα προηγουμένως ουδέτερο ερέθισμα ως αποτέλεσμα της σύνδεσης του ουδέτερου ερεθίσματος με ένα ανεξάρτητο ερέθισμα (σιελόρροια έπειτα από ήχο)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05844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46050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0" y="836712"/>
            <a:ext cx="7931224" cy="554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645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l-GR" dirty="0" err="1" smtClean="0"/>
              <a:t>Συντελεστικη</a:t>
            </a:r>
            <a:r>
              <a:rPr lang="el-GR" dirty="0" smtClean="0"/>
              <a:t> </a:t>
            </a:r>
            <a:r>
              <a:rPr lang="el-GR" dirty="0" err="1" smtClean="0"/>
              <a:t>εξαρτημενη</a:t>
            </a:r>
            <a:r>
              <a:rPr lang="el-GR" dirty="0" smtClean="0"/>
              <a:t> </a:t>
            </a:r>
            <a:r>
              <a:rPr lang="el-GR" dirty="0" err="1" smtClean="0"/>
              <a:t>μαθηση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sz="2000" dirty="0"/>
              <a:t>Η συμπεριφορά τροποποιείται ως αποτέλεσμα των θετικών ή αρνητικών συνεπειών που παράγει</a:t>
            </a:r>
          </a:p>
          <a:p>
            <a:pPr algn="just"/>
            <a:r>
              <a:rPr lang="el-GR" sz="2000" dirty="0" smtClean="0"/>
              <a:t>Ο </a:t>
            </a:r>
            <a:r>
              <a:rPr lang="en-US" sz="2000" dirty="0" smtClean="0"/>
              <a:t>Skinner </a:t>
            </a:r>
            <a:r>
              <a:rPr lang="el-GR" sz="2000" dirty="0" smtClean="0"/>
              <a:t>τοποθετούσε υποκείμενα σε ελεγχόμενες καταστάσεις και παρατηρούσε τις αλλαγές στη συμπεριφορά</a:t>
            </a:r>
          </a:p>
          <a:p>
            <a:pPr algn="just"/>
            <a:r>
              <a:rPr lang="el-GR" sz="2000" dirty="0" smtClean="0"/>
              <a:t>Το κουτί του </a:t>
            </a:r>
            <a:r>
              <a:rPr lang="en-US" sz="2000" dirty="0" smtClean="0"/>
              <a:t>Skinner </a:t>
            </a:r>
            <a:r>
              <a:rPr lang="el-GR" sz="2000" dirty="0" smtClean="0"/>
              <a:t>περιείχε ένα απλό μηχανισμό για τη μελέτη της συμπεριφοράς ζώων. Ο ποντικός, που βρισκόταν μέσα στο κουτί, μπορούσε να πιέσει έναν μοχλό και να πάρει τροφή και νερό. Αρχικά, ο ποντικός τύχαινε να πάρει τροφή κι έπειτα από λίγες πιέσεις ο ποντικός άρχιζε να πιέζει συχνά τον μοχλό, λαμβάνοντας κάθε φορά τροφή. Η αμοιβή της τροφής είχε «εξαρτήσει» τη συμπεριφορά του ποντικού, ενισχύοντας το πάτημα του μοχλού και εξασθενίζοντας όλες τις άλλες συμπεριφορές. </a:t>
            </a:r>
          </a:p>
          <a:p>
            <a:pPr marL="0" indent="0" algn="just">
              <a:buNone/>
            </a:pPr>
            <a:endParaRPr lang="el-GR" sz="2000" dirty="0"/>
          </a:p>
          <a:p>
            <a:pPr marL="0" indent="0" algn="just">
              <a:buNone/>
            </a:pPr>
            <a:r>
              <a:rPr lang="en-US" sz="1800" dirty="0">
                <a:hlinkClick r:id="rId2"/>
              </a:rPr>
              <a:t>https://www.youtube.com/watch?v=pi0ekoQxAoE&amp;ab_channel=%</a:t>
            </a:r>
            <a:r>
              <a:rPr lang="en-US" sz="1800" dirty="0" smtClean="0">
                <a:hlinkClick r:id="rId2"/>
              </a:rPr>
              <a:t>CE%A0%CE%AD%CF%84%CF%81%CE%BF%CF%82%CE%91%CE%BD%CE%B4%CF%81%CE%B9%CF%8E%CF%84%CE%B7%CF%82</a:t>
            </a:r>
            <a:r>
              <a:rPr lang="el-GR" sz="1800" dirty="0" smtClean="0"/>
              <a:t> </a:t>
            </a:r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380289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848872" cy="706090"/>
          </a:xfrm>
        </p:spPr>
        <p:txBody>
          <a:bodyPr>
            <a:normAutofit fontScale="90000"/>
          </a:bodyPr>
          <a:lstStyle/>
          <a:p>
            <a:r>
              <a:rPr lang="el-GR" sz="2600" dirty="0" smtClean="0"/>
              <a:t>Αρχες της </a:t>
            </a:r>
            <a:r>
              <a:rPr lang="el-GR" sz="2600" dirty="0" err="1" smtClean="0"/>
              <a:t>μαθησης</a:t>
            </a:r>
            <a:r>
              <a:rPr lang="el-GR" sz="2600" dirty="0" smtClean="0"/>
              <a:t> </a:t>
            </a:r>
            <a:r>
              <a:rPr lang="el-GR" sz="2600" dirty="0" err="1" smtClean="0"/>
              <a:t>κατα</a:t>
            </a:r>
            <a:r>
              <a:rPr lang="el-GR" sz="2600" dirty="0" smtClean="0"/>
              <a:t> τον </a:t>
            </a:r>
            <a:r>
              <a:rPr lang="el-GR" sz="2600" dirty="0" err="1" smtClean="0"/>
              <a:t>συμπεριφορισμο</a:t>
            </a:r>
            <a:r>
              <a:rPr lang="el-GR" sz="2600" dirty="0" smtClean="0"/>
              <a:t> (1)</a:t>
            </a:r>
            <a:endParaRPr lang="el-GR" sz="2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715200" cy="5205192"/>
          </a:xfrm>
        </p:spPr>
        <p:txBody>
          <a:bodyPr>
            <a:normAutofit/>
          </a:bodyPr>
          <a:lstStyle/>
          <a:p>
            <a:pPr algn="just"/>
            <a:r>
              <a:rPr lang="el-GR" sz="2000" dirty="0" smtClean="0"/>
              <a:t>Τα ευχάριστα επακόλουθα ενισχύουν μία συμπεριφορά, αυξάνουν την πιθανότητα εκδήλωσής της, ενώ τα δυσάρεστα επακόλουθα εξασθενίζουν μία συμπεριφορά</a:t>
            </a:r>
          </a:p>
          <a:p>
            <a:pPr algn="just"/>
            <a:r>
              <a:rPr lang="el-GR" sz="2000" b="1" dirty="0"/>
              <a:t>Ενισχυτής</a:t>
            </a:r>
            <a:r>
              <a:rPr lang="el-GR" sz="2000" dirty="0"/>
              <a:t>: </a:t>
            </a:r>
            <a:r>
              <a:rPr lang="el-GR" sz="2000" dirty="0" smtClean="0"/>
              <a:t>επακόλουθο που ισχυροποιεί μία συμπεριφορά (και διαφέρει από άτομο σε άτομο)</a:t>
            </a:r>
          </a:p>
          <a:p>
            <a:pPr algn="just"/>
            <a:r>
              <a:rPr lang="el-GR" sz="2000" u="sng" dirty="0" smtClean="0"/>
              <a:t>Πρωτογενείς ενισχυτές</a:t>
            </a:r>
            <a:r>
              <a:rPr lang="el-GR" sz="2000" dirty="0" smtClean="0"/>
              <a:t>: ικανοποιούν βασικές ανθρώπινες ανάγκες (τροφή, νερό, ασφάλεια </a:t>
            </a:r>
            <a:r>
              <a:rPr lang="el-GR" sz="2000" dirty="0" err="1" smtClean="0"/>
              <a:t>κτλ</a:t>
            </a:r>
            <a:r>
              <a:rPr lang="el-GR" sz="2000" dirty="0" smtClean="0"/>
              <a:t>)</a:t>
            </a:r>
          </a:p>
          <a:p>
            <a:pPr algn="just"/>
            <a:r>
              <a:rPr lang="el-GR" sz="2000" u="sng" dirty="0" smtClean="0"/>
              <a:t>Δευτερογενείς ενισχυτές</a:t>
            </a:r>
            <a:r>
              <a:rPr lang="el-GR" sz="2000" dirty="0" smtClean="0"/>
              <a:t>: αποκτούν την αξία τους μέσω της σύνδεσής τους με πρωτογενείς ενισχυτές ή άλλους </a:t>
            </a:r>
            <a:r>
              <a:rPr lang="el-GR" sz="2000" dirty="0"/>
              <a:t>εδραιωμένους </a:t>
            </a:r>
            <a:r>
              <a:rPr lang="el-GR" sz="2000" dirty="0" smtClean="0"/>
              <a:t>δευτερογενείς ενισχυτές (π.χ. χρήματα- αγορά πρωτογενών ενισχυτών, βαθμοί-σύνδεση με αγάπη γονέων)</a:t>
            </a:r>
          </a:p>
          <a:p>
            <a:pPr algn="just"/>
            <a:r>
              <a:rPr lang="el-GR" sz="2000" dirty="0" smtClean="0"/>
              <a:t>Τρεις βασικές κατηγορίες δευτερογενών ενισχυτών: </a:t>
            </a:r>
            <a:r>
              <a:rPr lang="el-GR" sz="2000" i="1" dirty="0" smtClean="0"/>
              <a:t>κοινωνικοί</a:t>
            </a:r>
            <a:r>
              <a:rPr lang="el-GR" sz="2000" dirty="0" smtClean="0"/>
              <a:t> </a:t>
            </a:r>
            <a:r>
              <a:rPr lang="el-GR" sz="2000" i="1" dirty="0">
                <a:solidFill>
                  <a:prstClr val="black"/>
                </a:solidFill>
              </a:rPr>
              <a:t>ενισχυτές</a:t>
            </a:r>
            <a:r>
              <a:rPr lang="el-GR" sz="2000" dirty="0">
                <a:solidFill>
                  <a:prstClr val="black"/>
                </a:solidFill>
              </a:rPr>
              <a:t> </a:t>
            </a:r>
            <a:r>
              <a:rPr lang="el-GR" sz="2000" dirty="0" smtClean="0"/>
              <a:t>(χαμόγελο, προσοχή, έπαινος, αγκαλιά), </a:t>
            </a:r>
            <a:r>
              <a:rPr lang="el-GR" sz="2000" i="1" dirty="0" smtClean="0"/>
              <a:t>πρακτικοί</a:t>
            </a:r>
            <a:r>
              <a:rPr lang="el-GR" sz="2000" dirty="0" smtClean="0"/>
              <a:t> </a:t>
            </a:r>
            <a:r>
              <a:rPr lang="el-GR" sz="2000" i="1" dirty="0" smtClean="0"/>
              <a:t>ενισχυτές</a:t>
            </a:r>
            <a:r>
              <a:rPr lang="el-GR" sz="2000" dirty="0" smtClean="0"/>
              <a:t> (παιχνίδια, ψυχαγωγία) και οι </a:t>
            </a:r>
            <a:r>
              <a:rPr lang="el-GR" sz="2000" i="1" dirty="0" smtClean="0"/>
              <a:t>ανταλλάξιμοι ή συμβολικοί </a:t>
            </a:r>
            <a:r>
              <a:rPr lang="el-GR" sz="2000" i="1" dirty="0">
                <a:solidFill>
                  <a:prstClr val="black"/>
                </a:solidFill>
              </a:rPr>
              <a:t>ενισχυτές</a:t>
            </a:r>
            <a:r>
              <a:rPr lang="el-GR" sz="2000" dirty="0">
                <a:solidFill>
                  <a:prstClr val="black"/>
                </a:solidFill>
              </a:rPr>
              <a:t> </a:t>
            </a:r>
            <a:r>
              <a:rPr lang="el-GR" sz="2000" dirty="0" smtClean="0"/>
              <a:t>(χρήματα, βαθμοί, αστεράκια)</a:t>
            </a:r>
            <a:endParaRPr lang="el-GR" sz="2000" dirty="0"/>
          </a:p>
          <a:p>
            <a:pPr algn="just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6271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el-GR" sz="2300" dirty="0">
                <a:solidFill>
                  <a:srgbClr val="575F6D"/>
                </a:solidFill>
              </a:rPr>
              <a:t>Αρχες της </a:t>
            </a:r>
            <a:r>
              <a:rPr lang="el-GR" sz="2300" dirty="0" err="1">
                <a:solidFill>
                  <a:srgbClr val="575F6D"/>
                </a:solidFill>
              </a:rPr>
              <a:t>μαθησης</a:t>
            </a:r>
            <a:r>
              <a:rPr lang="el-GR" sz="2300" dirty="0">
                <a:solidFill>
                  <a:srgbClr val="575F6D"/>
                </a:solidFill>
              </a:rPr>
              <a:t> </a:t>
            </a:r>
            <a:r>
              <a:rPr lang="el-GR" sz="2300" dirty="0" err="1">
                <a:solidFill>
                  <a:srgbClr val="575F6D"/>
                </a:solidFill>
              </a:rPr>
              <a:t>κατα</a:t>
            </a:r>
            <a:r>
              <a:rPr lang="el-GR" sz="2300" dirty="0">
                <a:solidFill>
                  <a:srgbClr val="575F6D"/>
                </a:solidFill>
              </a:rPr>
              <a:t> τον </a:t>
            </a:r>
            <a:r>
              <a:rPr lang="el-GR" sz="2300" dirty="0" err="1">
                <a:solidFill>
                  <a:srgbClr val="575F6D"/>
                </a:solidFill>
              </a:rPr>
              <a:t>συμπεριφορισμο</a:t>
            </a:r>
            <a:r>
              <a:rPr lang="el-GR" sz="2300" dirty="0">
                <a:solidFill>
                  <a:srgbClr val="575F6D"/>
                </a:solidFill>
              </a:rPr>
              <a:t> </a:t>
            </a:r>
            <a:r>
              <a:rPr lang="el-GR" sz="2300" dirty="0" smtClean="0">
                <a:solidFill>
                  <a:srgbClr val="575F6D"/>
                </a:solidFill>
              </a:rPr>
              <a:t>(2)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8496944" cy="5544616"/>
          </a:xfrm>
        </p:spPr>
        <p:txBody>
          <a:bodyPr>
            <a:normAutofit/>
          </a:bodyPr>
          <a:lstStyle/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algn="just"/>
            <a:r>
              <a:rPr lang="el-GR" sz="2000" b="1" dirty="0" smtClean="0"/>
              <a:t>Αρχή του </a:t>
            </a:r>
            <a:r>
              <a:rPr lang="en-US" sz="2000" b="1" dirty="0" err="1" smtClean="0"/>
              <a:t>Premack</a:t>
            </a:r>
            <a:r>
              <a:rPr lang="el-GR" sz="2000" dirty="0" smtClean="0"/>
              <a:t>: η προαγωγή λιγότερων ευχάριστων ενεργειών θέτοντάς των ως προϋπόθεση για την πρόσβαση σε κάτι αρεστό. Οι εκπαιδευτικοί μπορούν να εναλλάσσουν αρεστές με όχι τόσο αρεστές δραστηριότητες.</a:t>
            </a:r>
          </a:p>
          <a:p>
            <a:pPr algn="just"/>
            <a:r>
              <a:rPr lang="el-GR" sz="2000" dirty="0" smtClean="0"/>
              <a:t>Εσωτερικοί ενισχυτές – εσωτερικά κίνητρα (ευχαρίστηση) </a:t>
            </a:r>
            <a:r>
              <a:rPr lang="el-GR" sz="2000" b="1" dirty="0" smtClean="0"/>
              <a:t>≠</a:t>
            </a:r>
            <a:r>
              <a:rPr lang="el-GR" sz="2000" dirty="0" smtClean="0"/>
              <a:t> </a:t>
            </a:r>
            <a:r>
              <a:rPr lang="el-GR" sz="2000" dirty="0"/>
              <a:t>εξωτερικοί ενισχυτές – </a:t>
            </a:r>
            <a:r>
              <a:rPr lang="el-GR" sz="2000" dirty="0" smtClean="0"/>
              <a:t>εξωτερικά </a:t>
            </a:r>
            <a:r>
              <a:rPr lang="el-GR" sz="2000" dirty="0"/>
              <a:t>κίνητρα </a:t>
            </a:r>
            <a:r>
              <a:rPr lang="el-GR" sz="2000" dirty="0" smtClean="0"/>
              <a:t>(έπαινοι, αμοιβές)</a:t>
            </a:r>
          </a:p>
          <a:p>
            <a:endParaRPr lang="el-GR" dirty="0"/>
          </a:p>
          <a:p>
            <a:endParaRPr lang="el-GR" dirty="0"/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308096"/>
              </p:ext>
            </p:extLst>
          </p:nvPr>
        </p:nvGraphicFramePr>
        <p:xfrm>
          <a:off x="251519" y="1124744"/>
          <a:ext cx="8496944" cy="35661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24236"/>
                <a:gridCol w="2124236"/>
                <a:gridCol w="2124236"/>
                <a:gridCol w="2124236"/>
              </a:tblGrid>
              <a:tr h="302803">
                <a:tc>
                  <a:txBody>
                    <a:bodyPr/>
                    <a:lstStyle/>
                    <a:p>
                      <a:r>
                        <a:rPr lang="el-GR" b="0" dirty="0" smtClean="0"/>
                        <a:t>Τύπος </a:t>
                      </a:r>
                      <a:endParaRPr lang="el-G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0" dirty="0" smtClean="0"/>
                        <a:t>Ορισμός</a:t>
                      </a:r>
                      <a:endParaRPr lang="el-G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0" dirty="0" smtClean="0"/>
                        <a:t>Αποτέλεσμα</a:t>
                      </a:r>
                      <a:endParaRPr lang="el-G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0" dirty="0" smtClean="0"/>
                        <a:t>Παράδειγμα</a:t>
                      </a:r>
                      <a:endParaRPr lang="el-GR" b="0" dirty="0"/>
                    </a:p>
                  </a:txBody>
                  <a:tcPr/>
                </a:tc>
              </a:tr>
              <a:tr h="1211211">
                <a:tc>
                  <a:txBody>
                    <a:bodyPr/>
                    <a:lstStyle/>
                    <a:p>
                      <a:r>
                        <a:rPr lang="el-GR" dirty="0" smtClean="0"/>
                        <a:t>Θετική ενίσχυση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Ένα ευχάριστο ερέθισμα που ακολουθεί μία επιθυμητή συμπεριφορά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Αυξάνει την πιθανότητα της επιθυμητής συμπεριφοράς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Υψηλός βαθμός σε διαγώνισμα</a:t>
                      </a:r>
                      <a:endParaRPr lang="el-GR" dirty="0"/>
                    </a:p>
                  </a:txBody>
                  <a:tcPr/>
                </a:tc>
              </a:tr>
              <a:tr h="1438314">
                <a:tc>
                  <a:txBody>
                    <a:bodyPr/>
                    <a:lstStyle/>
                    <a:p>
                      <a:r>
                        <a:rPr lang="el-GR" dirty="0" smtClean="0"/>
                        <a:t>Αρνητική ενίσχυση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Απομάκρυνση ενός</a:t>
                      </a:r>
                      <a:r>
                        <a:rPr lang="el-GR" baseline="0" dirty="0" smtClean="0"/>
                        <a:t> δυσάρεστου ερεθίσματος μετά την εμφάνιση της </a:t>
                      </a: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επιθυμητής συμπεριφοράς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Αυξάνει την πιθανότητα της επιθυμητής συμπεριφοράς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Επιτρέπουμε</a:t>
                      </a:r>
                      <a:r>
                        <a:rPr lang="el-GR" baseline="0" dirty="0" smtClean="0"/>
                        <a:t> στο παιδί να βγει από το δωμάτιό του όταν σταματήσει τις κρίσεις θυμού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232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1120</TotalTime>
  <Words>1908</Words>
  <Application>Microsoft Office PowerPoint</Application>
  <PresentationFormat>Προβολή στην οθόνη (4:3)</PresentationFormat>
  <Paragraphs>138</Paragraphs>
  <Slides>23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8" baseType="lpstr">
      <vt:lpstr>Arial</vt:lpstr>
      <vt:lpstr>Century Schoolbook</vt:lpstr>
      <vt:lpstr>Wingdings</vt:lpstr>
      <vt:lpstr>Wingdings 2</vt:lpstr>
      <vt:lpstr>Προεξοχή</vt:lpstr>
      <vt:lpstr>Εκπαιδευτικη ψυχολογια</vt:lpstr>
      <vt:lpstr>Παρουσίαση του PowerPoint</vt:lpstr>
      <vt:lpstr>Τι ειναι η μαθηση;</vt:lpstr>
      <vt:lpstr>Παρουσίαση του PowerPoint</vt:lpstr>
      <vt:lpstr>Κλασικη εξαρτημενη μαθηση</vt:lpstr>
      <vt:lpstr>Παρουσίαση του PowerPoint</vt:lpstr>
      <vt:lpstr>Συντελεστικη εξαρτημενη μαθηση</vt:lpstr>
      <vt:lpstr>Αρχες της μαθησης κατα τον συμπεριφορισμο (1)</vt:lpstr>
      <vt:lpstr>Αρχες της μαθησης κατα τον συμπεριφορισμο (2)</vt:lpstr>
      <vt:lpstr>Αρχες της μαθησης κατα τον συμπεριφορισμο (3)</vt:lpstr>
      <vt:lpstr>Αμεσοτητα των επακολουθων</vt:lpstr>
      <vt:lpstr>ΜΟΡΦΟΠΟΙΗΣΗ ΣΥΜΠΕΡΙΦΟΡΑΣ – ΤΙ ΘΑ ΕΝΙΣΧΥΣΕΙ Ο ΕΚΠΑΙΔΕΥΤΙΚΟΣ;</vt:lpstr>
      <vt:lpstr>Αποσβεση συμπεριφορασ</vt:lpstr>
      <vt:lpstr>Προγραμματα ενισχυσης</vt:lpstr>
      <vt:lpstr>Προγραμμα σταθερησ αναλογιασ</vt:lpstr>
      <vt:lpstr>Προγραμμα μεταβλητησ αναλογιασ</vt:lpstr>
      <vt:lpstr>Προγραμμα σταθερου διαστηματοσ</vt:lpstr>
      <vt:lpstr>Προγραμμα μεταβλητου διαστηματος</vt:lpstr>
      <vt:lpstr>Βασικες εννοιεσ</vt:lpstr>
      <vt:lpstr>Η θεωρια της κοινωνικησ μαθησησ</vt:lpstr>
      <vt:lpstr>Μιμηση προτυπου και μαθηση μεσω παρατηρησησ</vt:lpstr>
      <vt:lpstr>Μιμηση προτυπου και μαθηση μεσω παρατηρησησ</vt:lpstr>
      <vt:lpstr>Αυτορρυθμιζομενη μαθηση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Εκπαιδευτικη ψυχολογια</dc:title>
  <dc:creator>simos giannoulis</dc:creator>
  <cp:lastModifiedBy>simos giannoulis</cp:lastModifiedBy>
  <cp:revision>87</cp:revision>
  <dcterms:created xsi:type="dcterms:W3CDTF">2023-02-06T07:21:53Z</dcterms:created>
  <dcterms:modified xsi:type="dcterms:W3CDTF">2023-03-05T09:43:33Z</dcterms:modified>
</cp:coreProperties>
</file>