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1" r:id="rId5"/>
    <p:sldId id="260"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A554C795-1570-4075-883D-CA9ECBDB2213}" type="datetimeFigureOut">
              <a:rPr lang="el-GR" smtClean="0"/>
              <a:t>5/3/2023</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F451CBDF-B78C-41E3-9052-FE9EE09BA15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t>5/3/2023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t>5/3/2023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A554C795-1570-4075-883D-CA9ECBDB2213}" type="datetimeFigureOut">
              <a:rPr lang="el-GR" smtClean="0"/>
              <a:t>5/3/2023</a:t>
            </a:fld>
            <a:endParaRPr lang="el-GR"/>
          </a:p>
        </p:txBody>
      </p:sp>
      <p:sp>
        <p:nvSpPr>
          <p:cNvPr id="9" name="8 - Θέση αριθμού διαφάνειας"/>
          <p:cNvSpPr>
            <a:spLocks noGrp="1"/>
          </p:cNvSpPr>
          <p:nvPr>
            <p:ph type="sldNum" sz="quarter" idx="15"/>
          </p:nvPr>
        </p:nvSpPr>
        <p:spPr/>
        <p:txBody>
          <a:bodyPr rtlCol="0"/>
          <a:lstStyle/>
          <a:p>
            <a:fld id="{F451CBDF-B78C-41E3-9052-FE9EE09BA152}"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A554C795-1570-4075-883D-CA9ECBDB2213}" type="datetimeFigureOut">
              <a:rPr lang="el-GR" smtClean="0"/>
              <a:t>5/3/2023</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F451CBDF-B78C-41E3-9052-FE9EE09BA152}"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554C795-1570-4075-883D-CA9ECBDB2213}" type="datetimeFigureOut">
              <a:rPr lang="el-GR" smtClean="0"/>
              <a:t>5/3/2023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A554C795-1570-4075-883D-CA9ECBDB2213}" type="datetimeFigureOut">
              <a:rPr lang="el-GR" smtClean="0"/>
              <a:t>5/3/2023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A554C795-1570-4075-883D-CA9ECBDB2213}" type="datetimeFigureOut">
              <a:rPr lang="el-GR" smtClean="0"/>
              <a:t>5/3/2023</a:t>
            </a:fld>
            <a:endParaRPr lang="el-GR"/>
          </a:p>
        </p:txBody>
      </p:sp>
      <p:sp>
        <p:nvSpPr>
          <p:cNvPr id="7" name="6 - Θέση αριθμού διαφάνειας"/>
          <p:cNvSpPr>
            <a:spLocks noGrp="1"/>
          </p:cNvSpPr>
          <p:nvPr>
            <p:ph type="sldNum" sz="quarter" idx="11"/>
          </p:nvPr>
        </p:nvSpPr>
        <p:spPr/>
        <p:txBody>
          <a:bodyPr rtlCol="0"/>
          <a:lstStyle/>
          <a:p>
            <a:fld id="{F451CBDF-B78C-41E3-9052-FE9EE09BA152}"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54C795-1570-4075-883D-CA9ECBDB2213}" type="datetimeFigureOut">
              <a:rPr lang="el-GR" smtClean="0"/>
              <a:t>5/3/2023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A554C795-1570-4075-883D-CA9ECBDB2213}" type="datetimeFigureOut">
              <a:rPr lang="el-GR" smtClean="0"/>
              <a:t>5/3/2023</a:t>
            </a:fld>
            <a:endParaRPr lang="el-GR"/>
          </a:p>
        </p:txBody>
      </p:sp>
      <p:sp>
        <p:nvSpPr>
          <p:cNvPr id="22" name="21 - Θέση αριθμού διαφάνειας"/>
          <p:cNvSpPr>
            <a:spLocks noGrp="1"/>
          </p:cNvSpPr>
          <p:nvPr>
            <p:ph type="sldNum" sz="quarter" idx="15"/>
          </p:nvPr>
        </p:nvSpPr>
        <p:spPr/>
        <p:txBody>
          <a:bodyPr rtlCol="0"/>
          <a:lstStyle/>
          <a:p>
            <a:fld id="{F451CBDF-B78C-41E3-9052-FE9EE09BA152}"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A554C795-1570-4075-883D-CA9ECBDB2213}" type="datetimeFigureOut">
              <a:rPr lang="el-GR" smtClean="0"/>
              <a:t>5/3/2023</a:t>
            </a:fld>
            <a:endParaRPr lang="el-GR"/>
          </a:p>
        </p:txBody>
      </p:sp>
      <p:sp>
        <p:nvSpPr>
          <p:cNvPr id="18" name="17 - Θέση αριθμού διαφάνειας"/>
          <p:cNvSpPr>
            <a:spLocks noGrp="1"/>
          </p:cNvSpPr>
          <p:nvPr>
            <p:ph type="sldNum" sz="quarter" idx="11"/>
          </p:nvPr>
        </p:nvSpPr>
        <p:spPr/>
        <p:txBody>
          <a:bodyPr rtlCol="0"/>
          <a:lstStyle/>
          <a:p>
            <a:fld id="{F451CBDF-B78C-41E3-9052-FE9EE09BA152}"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54C795-1570-4075-883D-CA9ECBDB2213}" type="datetimeFigureOut">
              <a:rPr lang="el-GR" smtClean="0"/>
              <a:t>5/3/2023</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451CBDF-B78C-41E3-9052-FE9EE09BA15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Εκπαιδευτικη</a:t>
            </a:r>
            <a:r>
              <a:rPr lang="el-GR" dirty="0" smtClean="0"/>
              <a:t> </a:t>
            </a:r>
            <a:r>
              <a:rPr lang="el-GR" dirty="0" err="1" smtClean="0"/>
              <a:t>ψυχολογια</a:t>
            </a:r>
            <a:endParaRPr lang="el-GR" dirty="0"/>
          </a:p>
        </p:txBody>
      </p:sp>
      <p:sp>
        <p:nvSpPr>
          <p:cNvPr id="3" name="2 - Θέση κειμένου"/>
          <p:cNvSpPr>
            <a:spLocks noGrp="1"/>
          </p:cNvSpPr>
          <p:nvPr>
            <p:ph type="body" idx="1"/>
          </p:nvPr>
        </p:nvSpPr>
        <p:spPr/>
        <p:txBody>
          <a:bodyPr/>
          <a:lstStyle/>
          <a:p>
            <a:r>
              <a:rPr lang="el-GR" dirty="0"/>
              <a:t>5</a:t>
            </a:r>
            <a:r>
              <a:rPr lang="el-GR" dirty="0" smtClean="0"/>
              <a:t>. Γνωστικές θεωρίες μάθησης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a:solidFill>
                  <a:srgbClr val="575F6D"/>
                </a:solidFill>
              </a:rPr>
              <a:t>Μακροχρονη </a:t>
            </a:r>
            <a:r>
              <a:rPr lang="el-GR" dirty="0" err="1">
                <a:solidFill>
                  <a:srgbClr val="575F6D"/>
                </a:solidFill>
              </a:rPr>
              <a:t>μνημη</a:t>
            </a:r>
            <a:r>
              <a:rPr lang="el-GR" dirty="0">
                <a:solidFill>
                  <a:srgbClr val="575F6D"/>
                </a:solidFill>
              </a:rPr>
              <a:t> </a:t>
            </a:r>
            <a:r>
              <a:rPr lang="el-GR" dirty="0" smtClean="0">
                <a:solidFill>
                  <a:srgbClr val="575F6D"/>
                </a:solidFill>
              </a:rPr>
              <a:t>(2)</a:t>
            </a:r>
            <a:endParaRPr lang="el-GR" dirty="0"/>
          </a:p>
        </p:txBody>
      </p:sp>
      <p:sp>
        <p:nvSpPr>
          <p:cNvPr id="3" name="Θέση περιεχομένου 2"/>
          <p:cNvSpPr>
            <a:spLocks noGrp="1"/>
          </p:cNvSpPr>
          <p:nvPr>
            <p:ph sz="quarter" idx="1"/>
          </p:nvPr>
        </p:nvSpPr>
        <p:spPr>
          <a:xfrm>
            <a:off x="457200" y="1268760"/>
            <a:ext cx="7467600" cy="5205192"/>
          </a:xfrm>
        </p:spPr>
        <p:txBody>
          <a:bodyPr/>
          <a:lstStyle/>
          <a:p>
            <a:pPr algn="just"/>
            <a:r>
              <a:rPr lang="el-GR" dirty="0" smtClean="0"/>
              <a:t>Σημασιολογική μνήμη: είναι οργανωμένη με τη μορφή δικτύων συνδεδεμένων ιδεών ή σχέσεων, τα οποία ονομάζονται σχήματα. Τα σχήματα είναι δίκτυα εννοιών, τα οποία έχουν τα άτομα στη μνήμη τους και τους επιτρέπουν να κατανοούν και να ενσωματώνουν νέες πληροφορίες. Το σχήμα είναι σαν ένα διάγραμμα στο οποίο διάφορες έννοιες ή ιδέες υπάγονται σε μεγαλύτερες κατηγορίες.</a:t>
            </a:r>
          </a:p>
          <a:p>
            <a:pPr algn="just"/>
            <a:r>
              <a:rPr lang="el-GR" dirty="0" smtClean="0"/>
              <a:t>Διαδικαστική μνήμη: η συγκράτηση και ανάκληση του τρόπου εκτέλεσης ενεργειών, ιδίως φυσικών έργων. Οι διαδικαστικές αναμνήσεις διατηρούνται ως σειρές ζευγών ερεθίσματος- αντίδρασης</a:t>
            </a:r>
            <a:endParaRPr lang="el-GR" dirty="0"/>
          </a:p>
        </p:txBody>
      </p:sp>
    </p:spTree>
    <p:extLst>
      <p:ext uri="{BB962C8B-B14F-4D97-AF65-F5344CB8AC3E}">
        <p14:creationId xmlns:p14="http://schemas.microsoft.com/office/powerpoint/2010/main" val="1669185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7776864" cy="1143000"/>
          </a:xfrm>
        </p:spPr>
        <p:txBody>
          <a:bodyPr/>
          <a:lstStyle/>
          <a:p>
            <a:r>
              <a:rPr lang="el-GR" dirty="0" err="1" smtClean="0"/>
              <a:t>Αλλα</a:t>
            </a:r>
            <a:r>
              <a:rPr lang="el-GR" dirty="0" smtClean="0"/>
              <a:t> </a:t>
            </a:r>
            <a:r>
              <a:rPr lang="el-GR" dirty="0" err="1" smtClean="0"/>
              <a:t>μποντελα</a:t>
            </a:r>
            <a:r>
              <a:rPr lang="el-GR" dirty="0" smtClean="0"/>
              <a:t> </a:t>
            </a:r>
            <a:r>
              <a:rPr lang="el-GR" dirty="0" err="1" smtClean="0"/>
              <a:t>επεξεργασιας</a:t>
            </a:r>
            <a:r>
              <a:rPr lang="el-GR" dirty="0" smtClean="0"/>
              <a:t> </a:t>
            </a:r>
            <a:r>
              <a:rPr lang="el-GR" dirty="0" err="1" smtClean="0"/>
              <a:t>πληροφοριων</a:t>
            </a:r>
            <a:endParaRPr lang="el-GR" dirty="0"/>
          </a:p>
        </p:txBody>
      </p:sp>
      <p:sp>
        <p:nvSpPr>
          <p:cNvPr id="3" name="Θέση περιεχομένου 2"/>
          <p:cNvSpPr>
            <a:spLocks noGrp="1"/>
          </p:cNvSpPr>
          <p:nvPr>
            <p:ph sz="quarter" idx="1"/>
          </p:nvPr>
        </p:nvSpPr>
        <p:spPr/>
        <p:txBody>
          <a:bodyPr>
            <a:normAutofit fontScale="92500"/>
          </a:bodyPr>
          <a:lstStyle/>
          <a:p>
            <a:pPr algn="just"/>
            <a:r>
              <a:rPr lang="el-GR" b="1" dirty="0" smtClean="0"/>
              <a:t>Θεωρία των επιπέδων επεξεργασίας</a:t>
            </a:r>
            <a:r>
              <a:rPr lang="el-GR" dirty="0" smtClean="0"/>
              <a:t>: οι άνθρωποι υποβάλλουν τα ερεθίσματα σε διάφορα επίπεδα νοητικής επεξεργασίας και συγκρατούν μόνο τις πληροφορίες που έχουν υποστεί την πιο διεξοδική επεξεργασία. Επομένως, όσο περισσότερο προσοχή αποδίδει κάποιος στις λεπτομέρειες ενός ερεθίσματος, τόσο περισσότερο πρέπει να το επεξεργαστεί νοητικά και τόσο το πιθανότερο να το θυμάται. </a:t>
            </a:r>
          </a:p>
          <a:p>
            <a:pPr algn="just"/>
            <a:r>
              <a:rPr lang="el-GR" b="1" dirty="0" smtClean="0"/>
              <a:t>Θεωρία της διπλής κωδικοποίησης για τη μνήμη</a:t>
            </a:r>
            <a:r>
              <a:rPr lang="el-GR" dirty="0" smtClean="0"/>
              <a:t>: οι πληροφορίες συγκρατιούνται στη μνήμη με δύο μορφές, οπτική και λεκτική. Οι πληροφορίες που αναπαριστώνται οπτικά και λεκτικά ανακαλούνται καλύτερα απ’ ότι οι πληροφορίες που αναπαριστώνται μόνο λεκτικά ή μόνο οπτικά</a:t>
            </a:r>
            <a:endParaRPr lang="el-GR" dirty="0"/>
          </a:p>
        </p:txBody>
      </p:sp>
    </p:spTree>
    <p:extLst>
      <p:ext uri="{BB962C8B-B14F-4D97-AF65-F5344CB8AC3E}">
        <p14:creationId xmlns:p14="http://schemas.microsoft.com/office/powerpoint/2010/main" val="312995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86000" y="3124200"/>
            <a:ext cx="6172200" cy="1312912"/>
          </a:xfrm>
        </p:spPr>
        <p:txBody>
          <a:bodyPr/>
          <a:lstStyle/>
          <a:p>
            <a:r>
              <a:rPr lang="el-GR" dirty="0" err="1" smtClean="0"/>
              <a:t>Μνημη</a:t>
            </a:r>
            <a:r>
              <a:rPr lang="el-GR" dirty="0" smtClean="0"/>
              <a:t> και </a:t>
            </a:r>
            <a:r>
              <a:rPr lang="el-GR" dirty="0" err="1" smtClean="0"/>
              <a:t>ληθη</a:t>
            </a:r>
            <a:endParaRPr lang="el-GR" dirty="0"/>
          </a:p>
        </p:txBody>
      </p:sp>
      <p:sp>
        <p:nvSpPr>
          <p:cNvPr id="3" name="Υπότιτλος 2"/>
          <p:cNvSpPr>
            <a:spLocks noGrp="1"/>
          </p:cNvSpPr>
          <p:nvPr>
            <p:ph type="subTitle" idx="1"/>
          </p:nvPr>
        </p:nvSpPr>
        <p:spPr>
          <a:xfrm>
            <a:off x="2286000" y="4725144"/>
            <a:ext cx="6172200" cy="1649778"/>
          </a:xfrm>
        </p:spPr>
        <p:txBody>
          <a:bodyPr/>
          <a:lstStyle/>
          <a:p>
            <a:r>
              <a:rPr lang="el-GR" b="0" dirty="0" smtClean="0"/>
              <a:t>Τι κάνει τους ανθρώπους να θυμούνται ή να ξεχνούν;</a:t>
            </a:r>
            <a:endParaRPr lang="el-GR" b="0" dirty="0"/>
          </a:p>
        </p:txBody>
      </p:sp>
    </p:spTree>
    <p:extLst>
      <p:ext uri="{BB962C8B-B14F-4D97-AF65-F5344CB8AC3E}">
        <p14:creationId xmlns:p14="http://schemas.microsoft.com/office/powerpoint/2010/main" val="2497601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err="1" smtClean="0"/>
              <a:t>ληθη</a:t>
            </a:r>
            <a:endParaRPr lang="el-GR" dirty="0"/>
          </a:p>
        </p:txBody>
      </p:sp>
      <p:sp>
        <p:nvSpPr>
          <p:cNvPr id="3" name="Θέση περιεχομένου 2"/>
          <p:cNvSpPr>
            <a:spLocks noGrp="1"/>
          </p:cNvSpPr>
          <p:nvPr>
            <p:ph sz="quarter" idx="1"/>
          </p:nvPr>
        </p:nvSpPr>
        <p:spPr>
          <a:xfrm>
            <a:off x="457200" y="1340768"/>
            <a:ext cx="7467600" cy="5133184"/>
          </a:xfrm>
        </p:spPr>
        <p:txBody>
          <a:bodyPr/>
          <a:lstStyle/>
          <a:p>
            <a:pPr algn="just"/>
            <a:r>
              <a:rPr lang="el-GR" dirty="0" smtClean="0"/>
              <a:t>Η λήθη συμβαίνει επειδή οι πληροφορίες που εισήλθαν στη βραχύχρονη μνήμη δε μεταφέρθηκαν ποτέ στη μακρόχρονη ή βρίσκονται στη μακρόχρονη αλλά έχουμε χάσει τη δυνατότητα πρόσβασης</a:t>
            </a:r>
          </a:p>
          <a:p>
            <a:pPr algn="just"/>
            <a:r>
              <a:rPr lang="el-GR" u="sng" dirty="0" smtClean="0"/>
              <a:t>Αναδρομική παρεμπόδιση</a:t>
            </a:r>
            <a:r>
              <a:rPr lang="el-GR" dirty="0" smtClean="0"/>
              <a:t>: η εκμάθηση ενός νέου έργου κάνει το άτομο να ξεχάσει κάτι που είχε μάθει προηγουμένως (π.χ. σύγχυση </a:t>
            </a:r>
            <a:r>
              <a:rPr lang="en-US" dirty="0" smtClean="0"/>
              <a:t>b </a:t>
            </a:r>
            <a:r>
              <a:rPr lang="el-GR" dirty="0" smtClean="0"/>
              <a:t>και </a:t>
            </a:r>
            <a:r>
              <a:rPr lang="en-US" dirty="0" smtClean="0"/>
              <a:t>d</a:t>
            </a:r>
            <a:r>
              <a:rPr lang="el-GR" dirty="0" smtClean="0"/>
              <a:t>)</a:t>
            </a:r>
          </a:p>
          <a:p>
            <a:pPr algn="just"/>
            <a:r>
              <a:rPr lang="el-GR" u="sng" dirty="0" smtClean="0"/>
              <a:t>Προδρομική παρεμπόδιση</a:t>
            </a:r>
            <a:r>
              <a:rPr lang="el-GR" dirty="0" smtClean="0"/>
              <a:t>: μία ήδη αποκτημένη γνώση παρεμποδίζει τη συγκράτηση μεταγενέστερης ύλης (π.χ. οδήγηση στα δεξιά)</a:t>
            </a:r>
            <a:endParaRPr lang="el-GR" dirty="0"/>
          </a:p>
        </p:txBody>
      </p:sp>
    </p:spTree>
    <p:extLst>
      <p:ext uri="{BB962C8B-B14F-4D97-AF65-F5344CB8AC3E}">
        <p14:creationId xmlns:p14="http://schemas.microsoft.com/office/powerpoint/2010/main" val="2158484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dirty="0" err="1" smtClean="0"/>
              <a:t>μνημη</a:t>
            </a:r>
            <a:endParaRPr lang="el-GR" dirty="0"/>
          </a:p>
        </p:txBody>
      </p:sp>
      <p:sp>
        <p:nvSpPr>
          <p:cNvPr id="3" name="Θέση περιεχομένου 2"/>
          <p:cNvSpPr>
            <a:spLocks noGrp="1"/>
          </p:cNvSpPr>
          <p:nvPr>
            <p:ph sz="quarter" idx="1"/>
          </p:nvPr>
        </p:nvSpPr>
        <p:spPr>
          <a:xfrm>
            <a:off x="457200" y="1412776"/>
            <a:ext cx="7467600" cy="5061176"/>
          </a:xfrm>
        </p:spPr>
        <p:txBody>
          <a:bodyPr>
            <a:normAutofit fontScale="92500"/>
          </a:bodyPr>
          <a:lstStyle/>
          <a:p>
            <a:pPr algn="just"/>
            <a:r>
              <a:rPr lang="el-GR" u="sng" dirty="0" smtClean="0"/>
              <a:t>Προδρομική διευκόλυνση</a:t>
            </a:r>
            <a:r>
              <a:rPr lang="el-GR" dirty="0" smtClean="0"/>
              <a:t>: οι υπάρχουσες γνώσεις συχνά βοηθούν στην εκμάθηση παρόμοιων πληροφοριών (π.χ. γνωρίζω ισπανικά- μαθαίνω πιο εύκολα </a:t>
            </a:r>
            <a:r>
              <a:rPr lang="el-GR" dirty="0" err="1" smtClean="0"/>
              <a:t>ιταλικα</a:t>
            </a:r>
            <a:r>
              <a:rPr lang="el-GR" dirty="0" smtClean="0"/>
              <a:t>)</a:t>
            </a:r>
          </a:p>
          <a:p>
            <a:pPr algn="just"/>
            <a:r>
              <a:rPr lang="el-GR" u="sng" dirty="0" smtClean="0"/>
              <a:t>Αναδρομική διευκόλυνση</a:t>
            </a:r>
            <a:r>
              <a:rPr lang="el-GR" dirty="0" smtClean="0"/>
              <a:t>: η μεταγενέστερη μάθηση βοηθά στην κατανόηση της προγενέστερης (διαβάζω για να διδάξω μαθηματικά και βελτιώνονται οι αποκτημένες μαθηματικές γνώσεις μου)</a:t>
            </a:r>
          </a:p>
          <a:p>
            <a:pPr algn="just"/>
            <a:r>
              <a:rPr lang="el-GR" dirty="0" smtClean="0"/>
              <a:t>Οι άνθρωποι θυμούνται καλύτερα τις πληροφορίες που παρουσιάζονται πρώτες (</a:t>
            </a:r>
            <a:r>
              <a:rPr lang="el-GR" u="sng" dirty="0" smtClean="0"/>
              <a:t>επίδραση του αρχικού</a:t>
            </a:r>
            <a:r>
              <a:rPr lang="el-GR" dirty="0" smtClean="0"/>
              <a:t>) και τελευταίες (</a:t>
            </a:r>
            <a:r>
              <a:rPr lang="el-GR" u="sng" dirty="0" smtClean="0"/>
              <a:t>επίδραση του προσφάτου</a:t>
            </a:r>
            <a:r>
              <a:rPr lang="el-GR" dirty="0" smtClean="0"/>
              <a:t>)</a:t>
            </a:r>
          </a:p>
          <a:p>
            <a:pPr algn="just"/>
            <a:r>
              <a:rPr lang="el-GR" u="sng" dirty="0" smtClean="0"/>
              <a:t>Αυτοματοποίηση</a:t>
            </a:r>
            <a:r>
              <a:rPr lang="el-GR" dirty="0" smtClean="0"/>
              <a:t>: η χρήση των γνώσεων απαιτεί ελάχιστη έως καμία νοητική προσπάθεια και κατακτάται μέσω της εξάσκησης στις πληροφορίες</a:t>
            </a:r>
            <a:endParaRPr lang="el-GR" dirty="0"/>
          </a:p>
        </p:txBody>
      </p:sp>
    </p:spTree>
    <p:extLst>
      <p:ext uri="{BB962C8B-B14F-4D97-AF65-F5344CB8AC3E}">
        <p14:creationId xmlns:p14="http://schemas.microsoft.com/office/powerpoint/2010/main" val="1963331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dirty="0" err="1" smtClean="0"/>
              <a:t>Εξασκηση</a:t>
            </a:r>
            <a:endParaRPr lang="el-GR" dirty="0"/>
          </a:p>
        </p:txBody>
      </p:sp>
      <p:sp>
        <p:nvSpPr>
          <p:cNvPr id="3" name="Θέση περιεχομένου 2"/>
          <p:cNvSpPr>
            <a:spLocks noGrp="1"/>
          </p:cNvSpPr>
          <p:nvPr>
            <p:ph sz="quarter" idx="1"/>
          </p:nvPr>
        </p:nvSpPr>
        <p:spPr>
          <a:xfrm>
            <a:off x="457200" y="1340768"/>
            <a:ext cx="7467600" cy="5133184"/>
          </a:xfrm>
        </p:spPr>
        <p:txBody>
          <a:bodyPr>
            <a:normAutofit lnSpcReduction="10000"/>
          </a:bodyPr>
          <a:lstStyle/>
          <a:p>
            <a:pPr algn="just"/>
            <a:r>
              <a:rPr lang="el-GR" dirty="0" smtClean="0"/>
              <a:t>Η εξάσκηση είναι η πιο κοινή μέθοδος για να εδραιώσουμε πληροφορίες στη μνήμη μας</a:t>
            </a:r>
          </a:p>
          <a:p>
            <a:pPr algn="just"/>
            <a:r>
              <a:rPr lang="el-GR" u="sng" dirty="0" smtClean="0"/>
              <a:t>Μαζική εξάσκηση</a:t>
            </a:r>
            <a:r>
              <a:rPr lang="el-GR" dirty="0" smtClean="0"/>
              <a:t>: εντατική εξάσκηση σε νεοαποκτηθείσες πληροφορίες μέχρι να τις μάθουμε στην εντέλεια</a:t>
            </a:r>
          </a:p>
          <a:p>
            <a:pPr algn="just"/>
            <a:r>
              <a:rPr lang="el-GR" u="sng" dirty="0" smtClean="0"/>
              <a:t>Κατανεμημένη εξάσκηση</a:t>
            </a:r>
            <a:r>
              <a:rPr lang="el-GR" dirty="0" smtClean="0"/>
              <a:t>: λίγη εξάσκηση κάθε μέρα επί μία χρονική περίοδο (υπερτερεί για τη συγκράτηση στη μνήμη- π.χ. ασκήσεις για το σπίτι)</a:t>
            </a:r>
          </a:p>
          <a:p>
            <a:pPr algn="just"/>
            <a:r>
              <a:rPr lang="el-GR" u="sng" dirty="0" smtClean="0"/>
              <a:t>Μάθηση μέσω πράξης</a:t>
            </a:r>
            <a:r>
              <a:rPr lang="el-GR" dirty="0" smtClean="0"/>
              <a:t>: τα άτομα κατακτούν τη γνώση όταν εκτελούν ενεργητικά </a:t>
            </a:r>
          </a:p>
          <a:p>
            <a:pPr algn="just"/>
            <a:r>
              <a:rPr lang="el-GR" u="sng" dirty="0" smtClean="0"/>
              <a:t> </a:t>
            </a:r>
            <a:r>
              <a:rPr lang="el-GR" dirty="0" smtClean="0"/>
              <a:t>: δημιουργία με τη νεοαποκτηθείσα γνώση (π.χ. περίληψη)</a:t>
            </a:r>
            <a:endParaRPr lang="el-GR" dirty="0"/>
          </a:p>
        </p:txBody>
      </p:sp>
    </p:spTree>
    <p:extLst>
      <p:ext uri="{BB962C8B-B14F-4D97-AF65-F5344CB8AC3E}">
        <p14:creationId xmlns:p14="http://schemas.microsoft.com/office/powerpoint/2010/main" val="2345644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575F6D"/>
                </a:solidFill>
              </a:rPr>
              <a:t>Διδασκαλια </a:t>
            </a:r>
            <a:r>
              <a:rPr lang="el-GR" b="1" dirty="0" err="1">
                <a:solidFill>
                  <a:srgbClr val="575F6D"/>
                </a:solidFill>
              </a:rPr>
              <a:t>μνημνικων</a:t>
            </a:r>
            <a:r>
              <a:rPr lang="el-GR" b="1" dirty="0">
                <a:solidFill>
                  <a:srgbClr val="575F6D"/>
                </a:solidFill>
              </a:rPr>
              <a:t> </a:t>
            </a:r>
            <a:r>
              <a:rPr lang="el-GR" b="1" dirty="0" err="1" smtClean="0">
                <a:solidFill>
                  <a:srgbClr val="575F6D"/>
                </a:solidFill>
              </a:rPr>
              <a:t>στρατηγικων</a:t>
            </a:r>
            <a:r>
              <a:rPr lang="el-GR" b="1" dirty="0" smtClean="0">
                <a:solidFill>
                  <a:srgbClr val="575F6D"/>
                </a:solidFill>
              </a:rPr>
              <a:t>-</a:t>
            </a:r>
            <a:r>
              <a:rPr lang="el-GR" dirty="0" smtClean="0"/>
              <a:t>Λεκτικη </a:t>
            </a:r>
            <a:r>
              <a:rPr lang="el-GR" dirty="0" err="1" smtClean="0"/>
              <a:t>μαθηση</a:t>
            </a:r>
            <a:endParaRPr lang="el-GR" dirty="0"/>
          </a:p>
        </p:txBody>
      </p:sp>
      <p:sp>
        <p:nvSpPr>
          <p:cNvPr id="3" name="Θέση περιεχομένου 2"/>
          <p:cNvSpPr>
            <a:spLocks noGrp="1"/>
          </p:cNvSpPr>
          <p:nvPr>
            <p:ph sz="quarter" idx="1"/>
          </p:nvPr>
        </p:nvSpPr>
        <p:spPr/>
        <p:txBody>
          <a:bodyPr/>
          <a:lstStyle/>
          <a:p>
            <a:pPr algn="just"/>
            <a:r>
              <a:rPr lang="el-GR" dirty="0" smtClean="0"/>
              <a:t>Μάθηση συνειρμικά συνδεδεμένων μονάδων: η απόκριση με το ένα στοιχείο όταν δίνεται το άλλο (π.χ. </a:t>
            </a:r>
            <a:r>
              <a:rPr lang="en-US" dirty="0" smtClean="0"/>
              <a:t>Au- </a:t>
            </a:r>
            <a:r>
              <a:rPr lang="el-GR" dirty="0" smtClean="0"/>
              <a:t>χρυσός, πρωτεύουσες χωρών, εικόνα οστού- ονομασία)</a:t>
            </a:r>
          </a:p>
          <a:p>
            <a:pPr algn="just"/>
            <a:r>
              <a:rPr lang="el-GR" dirty="0" smtClean="0"/>
              <a:t>Σειριακή μάθηση: εκμάθηση πληροφοριών με συγκεκριμένη σειρά (π.χ. νότες)</a:t>
            </a:r>
          </a:p>
          <a:p>
            <a:pPr algn="just"/>
            <a:r>
              <a:rPr lang="el-GR" dirty="0" smtClean="0"/>
              <a:t>Μάθηση ελεύθερης ανάκλησης: εκμάθηση πληροφοριών χωρίς ορισμένοι σειρά (π.χ. ποτάμια της Ελλάδας)</a:t>
            </a:r>
            <a:endParaRPr lang="el-GR" dirty="0"/>
          </a:p>
        </p:txBody>
      </p:sp>
    </p:spTree>
    <p:extLst>
      <p:ext uri="{BB962C8B-B14F-4D97-AF65-F5344CB8AC3E}">
        <p14:creationId xmlns:p14="http://schemas.microsoft.com/office/powerpoint/2010/main" val="426327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dirty="0">
                <a:solidFill>
                  <a:srgbClr val="575F6D"/>
                </a:solidFill>
              </a:rPr>
              <a:t>Τι </a:t>
            </a:r>
            <a:r>
              <a:rPr lang="el-GR" dirty="0" err="1">
                <a:solidFill>
                  <a:srgbClr val="575F6D"/>
                </a:solidFill>
              </a:rPr>
              <a:t>δινει</a:t>
            </a:r>
            <a:r>
              <a:rPr lang="el-GR" dirty="0">
                <a:solidFill>
                  <a:srgbClr val="575F6D"/>
                </a:solidFill>
              </a:rPr>
              <a:t> </a:t>
            </a:r>
            <a:r>
              <a:rPr lang="el-GR" dirty="0" err="1">
                <a:solidFill>
                  <a:srgbClr val="575F6D"/>
                </a:solidFill>
              </a:rPr>
              <a:t>νοημα</a:t>
            </a:r>
            <a:r>
              <a:rPr lang="el-GR" dirty="0">
                <a:solidFill>
                  <a:srgbClr val="575F6D"/>
                </a:solidFill>
              </a:rPr>
              <a:t> στις </a:t>
            </a:r>
            <a:r>
              <a:rPr lang="el-GR" dirty="0" err="1">
                <a:solidFill>
                  <a:srgbClr val="575F6D"/>
                </a:solidFill>
              </a:rPr>
              <a:t>πληροφοριες</a:t>
            </a:r>
            <a:r>
              <a:rPr lang="el-GR" dirty="0">
                <a:solidFill>
                  <a:srgbClr val="575F6D"/>
                </a:solidFill>
              </a:rPr>
              <a:t>;</a:t>
            </a:r>
            <a:endParaRPr lang="el-GR" dirty="0"/>
          </a:p>
        </p:txBody>
      </p:sp>
      <p:sp>
        <p:nvSpPr>
          <p:cNvPr id="3" name="Θέση περιεχομένου 2"/>
          <p:cNvSpPr>
            <a:spLocks noGrp="1"/>
          </p:cNvSpPr>
          <p:nvPr>
            <p:ph sz="quarter" idx="1"/>
          </p:nvPr>
        </p:nvSpPr>
        <p:spPr>
          <a:xfrm>
            <a:off x="457200" y="1268760"/>
            <a:ext cx="7467600" cy="5205192"/>
          </a:xfrm>
        </p:spPr>
        <p:txBody>
          <a:bodyPr>
            <a:normAutofit fontScale="92500"/>
          </a:bodyPr>
          <a:lstStyle/>
          <a:p>
            <a:pPr algn="just"/>
            <a:r>
              <a:rPr lang="el-GR" dirty="0" smtClean="0"/>
              <a:t>Είναι γεγονός ότι η ικανότητά μας να ανακαλούμε πληροφορίες χωρίς νόημα είναι περιορισμένη, ενώ συγκρατούμε πολύ πιο εύκολα πληροφορίες με νόημα</a:t>
            </a:r>
          </a:p>
          <a:p>
            <a:pPr algn="just"/>
            <a:r>
              <a:rPr lang="el-GR" dirty="0" smtClean="0"/>
              <a:t>Μηχανική μάθηση: η αποστήθιση πληροφοριών ή συσχετίσεων/ δεν είναι πάντα κακή</a:t>
            </a:r>
          </a:p>
          <a:p>
            <a:pPr algn="just"/>
            <a:r>
              <a:rPr lang="el-GR" dirty="0" smtClean="0"/>
              <a:t>Μάθηση κατανόησης: σύνδεση της νέας γνώσης με ήδη </a:t>
            </a:r>
            <a:r>
              <a:rPr lang="el-GR" dirty="0" err="1" smtClean="0"/>
              <a:t>αποκτηθείσα</a:t>
            </a:r>
            <a:endParaRPr lang="el-GR" dirty="0" smtClean="0"/>
          </a:p>
          <a:p>
            <a:pPr algn="just">
              <a:buFont typeface="Wingdings" panose="05000000000000000000" pitchFamily="2" charset="2"/>
              <a:buChar char="Ø"/>
            </a:pPr>
            <a:r>
              <a:rPr lang="el-GR" dirty="0" smtClean="0"/>
              <a:t>Προσοχή (!) στην αδρανή γνώση (η γνώση που αποτελείται από πληροφορίες που μαθαίνουμε στο σχολείο αλλά δεν μπορούμε να χρησιμοποιήσουμε στη ζωή    ο εκπαιδευτικός πρέπει να κάνει τις πληροφορίες κατανοητές, ώστε οι μαθητές να τις συνδέσουν με άλλες, να τις ανακαλούν και να τις εφαρμόσουν εκτός τάξης</a:t>
            </a:r>
          </a:p>
          <a:p>
            <a:endParaRPr lang="el-GR" dirty="0"/>
          </a:p>
        </p:txBody>
      </p:sp>
      <p:cxnSp>
        <p:nvCxnSpPr>
          <p:cNvPr id="5" name="Ευθύγραμμο βέλος σύνδεσης 4"/>
          <p:cNvCxnSpPr/>
          <p:nvPr/>
        </p:nvCxnSpPr>
        <p:spPr>
          <a:xfrm>
            <a:off x="1475656" y="5085184"/>
            <a:ext cx="3600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06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dirty="0" err="1" smtClean="0"/>
              <a:t>Θεωρια</a:t>
            </a:r>
            <a:r>
              <a:rPr lang="el-GR" dirty="0" smtClean="0"/>
              <a:t> </a:t>
            </a:r>
            <a:r>
              <a:rPr lang="el-GR" dirty="0" err="1" smtClean="0"/>
              <a:t>σχηματων</a:t>
            </a:r>
            <a:endParaRPr lang="el-GR" dirty="0"/>
          </a:p>
        </p:txBody>
      </p:sp>
      <p:sp>
        <p:nvSpPr>
          <p:cNvPr id="3" name="Θέση περιεχομένου 2"/>
          <p:cNvSpPr>
            <a:spLocks noGrp="1"/>
          </p:cNvSpPr>
          <p:nvPr>
            <p:ph sz="quarter" idx="1"/>
          </p:nvPr>
        </p:nvSpPr>
        <p:spPr>
          <a:xfrm>
            <a:off x="457200" y="1340768"/>
            <a:ext cx="7787208" cy="5133184"/>
          </a:xfrm>
        </p:spPr>
        <p:txBody>
          <a:bodyPr>
            <a:normAutofit fontScale="92500" lnSpcReduction="20000"/>
          </a:bodyPr>
          <a:lstStyle/>
          <a:p>
            <a:pPr algn="just"/>
            <a:r>
              <a:rPr lang="el-GR" dirty="0" smtClean="0"/>
              <a:t>Οι πληροφορίες που έχουν νόημα αποθηκεύονται στη μακρόχρονη μνήμη σε δίκτυα συνδεδεμένων πληροφοριών ή εννοιών (σχήματα)</a:t>
            </a:r>
          </a:p>
          <a:p>
            <a:pPr algn="just"/>
            <a:r>
              <a:rPr lang="el-GR" dirty="0" smtClean="0"/>
              <a:t>Οι πληροφορίες που ταιριάζουν σε ένα υπάρχον σχήμα κατανοούνται, μαθαίνονται και συγκρατούνται ευκολότερα απ’ ότι οι πληροφορίες που δεν ταιριάζουν σε ένα υπάρχον σχήμα</a:t>
            </a:r>
          </a:p>
          <a:p>
            <a:pPr algn="just"/>
            <a:r>
              <a:rPr lang="el-GR" dirty="0" smtClean="0"/>
              <a:t>Τα περισσότερα ανεπτυγμένα σχήματα είναι οργανωμένα σε ιεραρχίες που μοιάζουν με διαγράμματα, όπου οι ειδικές πληροφορίες υπάγονται σε γενικές κατηγορίες, οι οποίες με τη σειρά τους υπάγονται σε ακόμα γενικότερες (</a:t>
            </a:r>
            <a:r>
              <a:rPr lang="el-GR" u="sng" dirty="0" smtClean="0"/>
              <a:t>ιεραρχίες γνώσεων</a:t>
            </a:r>
            <a:r>
              <a:rPr lang="el-GR" dirty="0" smtClean="0"/>
              <a:t>)</a:t>
            </a:r>
          </a:p>
          <a:p>
            <a:pPr algn="just"/>
            <a:r>
              <a:rPr lang="el-GR" dirty="0" smtClean="0"/>
              <a:t>Το </a:t>
            </a:r>
            <a:r>
              <a:rPr lang="el-GR" u="sng" dirty="0" smtClean="0"/>
              <a:t>υπόβαθρο γνώσεων</a:t>
            </a:r>
            <a:r>
              <a:rPr lang="el-GR" dirty="0" smtClean="0"/>
              <a:t> παίζει σημαντικό ρόλο, καθώς τα άτομα που ξέρουν πολλά για ένα αντικείμενο, έχουν ανεπτυγμένα σχήματα για να ενσωματώσουν τις νέες πληροφορίες</a:t>
            </a:r>
            <a:endParaRPr lang="el-GR" dirty="0"/>
          </a:p>
        </p:txBody>
      </p:sp>
    </p:spTree>
    <p:extLst>
      <p:ext uri="{BB962C8B-B14F-4D97-AF65-F5344CB8AC3E}">
        <p14:creationId xmlns:p14="http://schemas.microsoft.com/office/powerpoint/2010/main" val="2063493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err="1" smtClean="0"/>
              <a:t>Στρατηγικεσ</a:t>
            </a:r>
            <a:r>
              <a:rPr lang="el-GR" dirty="0" smtClean="0"/>
              <a:t> </a:t>
            </a:r>
            <a:r>
              <a:rPr lang="el-GR" dirty="0" err="1" smtClean="0"/>
              <a:t>μελετησ</a:t>
            </a:r>
            <a:r>
              <a:rPr lang="el-GR" dirty="0" smtClean="0"/>
              <a:t> </a:t>
            </a:r>
            <a:endParaRPr lang="el-GR" dirty="0"/>
          </a:p>
        </p:txBody>
      </p:sp>
      <p:sp>
        <p:nvSpPr>
          <p:cNvPr id="3" name="Θέση περιεχομένου 2"/>
          <p:cNvSpPr>
            <a:spLocks noGrp="1"/>
          </p:cNvSpPr>
          <p:nvPr>
            <p:ph sz="quarter" idx="1"/>
          </p:nvPr>
        </p:nvSpPr>
        <p:spPr>
          <a:xfrm>
            <a:off x="457200" y="1052736"/>
            <a:ext cx="7931224" cy="5421216"/>
          </a:xfrm>
        </p:spPr>
        <p:txBody>
          <a:bodyPr>
            <a:normAutofit fontScale="92500" lnSpcReduction="10000"/>
          </a:bodyPr>
          <a:lstStyle/>
          <a:p>
            <a:pPr algn="just"/>
            <a:r>
              <a:rPr lang="el-GR" dirty="0" smtClean="0"/>
              <a:t>Δοκιμασίες εξάσκησης: οι δοκιμασίες σύνταξης απάντησης ωθούν τα άτομα σε υψηλού επιπέδου επεξεργασία της ύλης, ενισχύοντας με αυτόν τον τρόπο την κατανόηση και τη μνημονική συγκράτηση</a:t>
            </a:r>
          </a:p>
          <a:p>
            <a:pPr algn="just"/>
            <a:r>
              <a:rPr lang="el-GR" dirty="0" smtClean="0"/>
              <a:t>Σημειώσεις: όταν αποφασίζει κανείς τι θα γράψει, επεξεργάζεται τις βασικές ιδέες/ πιο αποτελεσματικές σε σύνθετη εννοιολογική ύλη ώστε να αναγνωριστούν οι κύριες ιδέες</a:t>
            </a:r>
          </a:p>
          <a:p>
            <a:pPr algn="just"/>
            <a:r>
              <a:rPr lang="el-GR" dirty="0" smtClean="0"/>
              <a:t>Υπογράμμιση </a:t>
            </a:r>
          </a:p>
          <a:p>
            <a:pPr algn="just"/>
            <a:r>
              <a:rPr lang="el-GR" dirty="0" smtClean="0"/>
              <a:t>Περίληψη </a:t>
            </a:r>
          </a:p>
          <a:p>
            <a:pPr algn="just"/>
            <a:r>
              <a:rPr lang="el-GR" dirty="0" smtClean="0"/>
              <a:t>Καταγραφή</a:t>
            </a:r>
          </a:p>
          <a:p>
            <a:pPr algn="just"/>
            <a:r>
              <a:rPr lang="el-GR" dirty="0" smtClean="0"/>
              <a:t>Δημιουργία διαγραμμάτων (ιεραρχική διάταξη) και εννοιολογικών χαρτών (προσδιορισμός βασικών εννοιών και σχεδιασμός συνδέσεων)</a:t>
            </a:r>
          </a:p>
          <a:p>
            <a:pPr algn="just"/>
            <a:r>
              <a:rPr lang="el-GR" dirty="0" smtClean="0"/>
              <a:t>Μέθοδος ΠΕ4Α (προεπισκόπηση, ερωτήσεις, ανάγνωση, αναστοχασμός σχετικά με την ύλη, αναφορά, ανασκόπηση)</a:t>
            </a:r>
            <a:endParaRPr lang="el-GR" dirty="0"/>
          </a:p>
        </p:txBody>
      </p:sp>
    </p:spTree>
    <p:extLst>
      <p:ext uri="{BB962C8B-B14F-4D97-AF65-F5344CB8AC3E}">
        <p14:creationId xmlns:p14="http://schemas.microsoft.com/office/powerpoint/2010/main" val="392186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86000" y="3124200"/>
            <a:ext cx="6172200" cy="1096888"/>
          </a:xfrm>
        </p:spPr>
        <p:txBody>
          <a:bodyPr>
            <a:normAutofit/>
          </a:bodyPr>
          <a:lstStyle/>
          <a:p>
            <a:r>
              <a:rPr lang="el-GR" sz="2600" dirty="0" err="1" smtClean="0"/>
              <a:t>Θεωρια</a:t>
            </a:r>
            <a:r>
              <a:rPr lang="el-GR" sz="2600" dirty="0" smtClean="0"/>
              <a:t> </a:t>
            </a:r>
            <a:r>
              <a:rPr lang="el-GR" sz="2600" dirty="0" err="1" smtClean="0"/>
              <a:t>επεξεργασιασ</a:t>
            </a:r>
            <a:r>
              <a:rPr lang="el-GR" sz="2600" dirty="0" smtClean="0"/>
              <a:t> </a:t>
            </a:r>
            <a:r>
              <a:rPr lang="el-GR" sz="2600" dirty="0" err="1" smtClean="0"/>
              <a:t>πληροφοριων</a:t>
            </a:r>
            <a:endParaRPr lang="el-GR" sz="2600" dirty="0"/>
          </a:p>
        </p:txBody>
      </p:sp>
      <p:sp>
        <p:nvSpPr>
          <p:cNvPr id="3" name="Υπότιτλος 2"/>
          <p:cNvSpPr>
            <a:spLocks noGrp="1"/>
          </p:cNvSpPr>
          <p:nvPr>
            <p:ph type="subTitle" idx="1"/>
          </p:nvPr>
        </p:nvSpPr>
        <p:spPr>
          <a:xfrm>
            <a:off x="2286000" y="4437112"/>
            <a:ext cx="6172200" cy="1937810"/>
          </a:xfrm>
        </p:spPr>
        <p:txBody>
          <a:bodyPr/>
          <a:lstStyle/>
          <a:p>
            <a:pPr algn="just"/>
            <a:r>
              <a:rPr lang="el-GR" b="0" dirty="0" smtClean="0"/>
              <a:t>Ποια είναι η διαδικασία μέσω της οποίας </a:t>
            </a:r>
            <a:r>
              <a:rPr lang="el-GR" b="0" dirty="0" err="1" smtClean="0"/>
              <a:t>απορροφώνται</a:t>
            </a:r>
            <a:r>
              <a:rPr lang="el-GR" b="0" dirty="0" smtClean="0"/>
              <a:t> οι πληροφορίες και πώς μπορούν να βοηθήσουν οι εκπαιδευτικοί τους μαθητές ώστε να συγκρατήσουν σημαντικές πληροφορίες</a:t>
            </a:r>
            <a:endParaRPr lang="el-GR" b="0" dirty="0"/>
          </a:p>
        </p:txBody>
      </p:sp>
    </p:spTree>
    <p:extLst>
      <p:ext uri="{BB962C8B-B14F-4D97-AF65-F5344CB8AC3E}">
        <p14:creationId xmlns:p14="http://schemas.microsoft.com/office/powerpoint/2010/main" val="1120143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78098"/>
          </a:xfrm>
        </p:spPr>
        <p:txBody>
          <a:bodyPr/>
          <a:lstStyle/>
          <a:p>
            <a:r>
              <a:rPr lang="el-GR" dirty="0" err="1" smtClean="0"/>
              <a:t>Γνωστικεσ</a:t>
            </a:r>
            <a:r>
              <a:rPr lang="el-GR" dirty="0" smtClean="0"/>
              <a:t> </a:t>
            </a:r>
            <a:r>
              <a:rPr lang="el-GR" dirty="0" err="1" smtClean="0"/>
              <a:t>στρατηγικεσ</a:t>
            </a:r>
            <a:r>
              <a:rPr lang="el-GR" dirty="0" smtClean="0"/>
              <a:t> </a:t>
            </a:r>
            <a:r>
              <a:rPr lang="el-GR" dirty="0" err="1" smtClean="0"/>
              <a:t>διδασκαλιασ</a:t>
            </a:r>
            <a:endParaRPr lang="el-GR" dirty="0"/>
          </a:p>
        </p:txBody>
      </p:sp>
      <p:sp>
        <p:nvSpPr>
          <p:cNvPr id="3" name="Θέση περιεχομένου 2"/>
          <p:cNvSpPr>
            <a:spLocks noGrp="1"/>
          </p:cNvSpPr>
          <p:nvPr>
            <p:ph sz="quarter" idx="1"/>
          </p:nvPr>
        </p:nvSpPr>
        <p:spPr>
          <a:xfrm>
            <a:off x="457200" y="1124744"/>
            <a:ext cx="7467600" cy="5349208"/>
          </a:xfrm>
        </p:spPr>
        <p:txBody>
          <a:bodyPr/>
          <a:lstStyle/>
          <a:p>
            <a:pPr algn="just"/>
            <a:r>
              <a:rPr lang="el-GR" dirty="0" err="1" smtClean="0"/>
              <a:t>Προοργανωτές</a:t>
            </a:r>
            <a:r>
              <a:rPr lang="el-GR" dirty="0" smtClean="0"/>
              <a:t>: προσανατολίζει τους μαθητές στην ύλη που πρόκειται να διδαχθούν και τους βοηθά να ανακαλέσουν σχετικές γνώσεις χρήσιμες για την ενσωμάτωση νέων πληροφοριών (π.χ. κείμενο)</a:t>
            </a:r>
          </a:p>
          <a:p>
            <a:pPr algn="just"/>
            <a:r>
              <a:rPr lang="el-GR" dirty="0" smtClean="0"/>
              <a:t>Αναλογίες: κατανόηση νέων πληροφοριών μέσω συγκρίσεων </a:t>
            </a:r>
            <a:r>
              <a:rPr lang="el-GR" dirty="0"/>
              <a:t>ή </a:t>
            </a:r>
            <a:r>
              <a:rPr lang="el-GR" dirty="0" smtClean="0"/>
              <a:t>παραλληλισμών με ήδη γνωστές έννοιες (π.χ. παραλληλισμός μάχης με αγώνα ανοσοποιητικού ενάντια σε μία μόλυνση)</a:t>
            </a:r>
          </a:p>
          <a:p>
            <a:pPr algn="just"/>
            <a:r>
              <a:rPr lang="el-GR" dirty="0" smtClean="0"/>
              <a:t>Αναλυτική επεξεργασία: η νοητική διεργασία του ατόμου, η οποία συνδέει την προς εκμάθηση ύλη με πληροφορίες ή ιδέες που υπάρχουν ήδη στον νου του</a:t>
            </a:r>
            <a:endParaRPr lang="el-GR" dirty="0"/>
          </a:p>
        </p:txBody>
      </p:sp>
    </p:spTree>
    <p:extLst>
      <p:ext uri="{BB962C8B-B14F-4D97-AF65-F5344CB8AC3E}">
        <p14:creationId xmlns:p14="http://schemas.microsoft.com/office/powerpoint/2010/main" val="1018344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Οργανωση</a:t>
            </a:r>
            <a:r>
              <a:rPr lang="el-GR" dirty="0" smtClean="0"/>
              <a:t> </a:t>
            </a:r>
            <a:r>
              <a:rPr lang="el-GR" dirty="0" err="1" smtClean="0"/>
              <a:t>πληροφοριων</a:t>
            </a:r>
            <a:endParaRPr lang="el-GR" dirty="0"/>
          </a:p>
        </p:txBody>
      </p:sp>
      <p:sp>
        <p:nvSpPr>
          <p:cNvPr id="3" name="Θέση περιεχομένου 2"/>
          <p:cNvSpPr>
            <a:spLocks noGrp="1"/>
          </p:cNvSpPr>
          <p:nvPr>
            <p:ph sz="quarter" idx="1"/>
          </p:nvPr>
        </p:nvSpPr>
        <p:spPr/>
        <p:txBody>
          <a:bodyPr/>
          <a:lstStyle/>
          <a:p>
            <a:pPr algn="just"/>
            <a:r>
              <a:rPr lang="el-GR" dirty="0" smtClean="0"/>
              <a:t>Τεχνικές ερωτήσεων: τα άτομα μαθαίνουν καλύτερα, όταν σταματούν και αξιολογούν κατά πόσο έχουν κατανοήσει όσα αναφέρει το κείμενο ή όταν ο εκπαιδευτικός θέτει ερωτήσεις πριν την παράδοση</a:t>
            </a:r>
          </a:p>
          <a:p>
            <a:pPr algn="just"/>
            <a:r>
              <a:rPr lang="el-GR" dirty="0" smtClean="0"/>
              <a:t>Εννοιολογικά μοντέλα: τα άτομα κατανοούν καλύτερα, συγκρατούν και μεταβιβάζουν επιτυχώς τα σύνθετα μοντέλα, όταν παρουσιάζονται διαγράμματα, γραφικές παραστάσεις, πίνακες που δείχνουν πώς σχετίζονται μεταξύ τους τα στοιχεία μίας διαδικασίας</a:t>
            </a:r>
            <a:endParaRPr lang="el-GR" dirty="0"/>
          </a:p>
        </p:txBody>
      </p:sp>
    </p:spTree>
    <p:extLst>
      <p:ext uri="{BB962C8B-B14F-4D97-AF65-F5344CB8AC3E}">
        <p14:creationId xmlns:p14="http://schemas.microsoft.com/office/powerpoint/2010/main" val="364357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78098"/>
          </a:xfrm>
        </p:spPr>
        <p:txBody>
          <a:bodyPr/>
          <a:lstStyle/>
          <a:p>
            <a:r>
              <a:rPr lang="el-GR" dirty="0" smtClean="0"/>
              <a:t>Ο </a:t>
            </a:r>
            <a:r>
              <a:rPr lang="el-GR" dirty="0" err="1" smtClean="0"/>
              <a:t>στοχαστικοσ</a:t>
            </a:r>
            <a:r>
              <a:rPr lang="el-GR" dirty="0" smtClean="0"/>
              <a:t> </a:t>
            </a:r>
            <a:r>
              <a:rPr lang="el-GR" dirty="0" err="1" smtClean="0"/>
              <a:t>εκπαιδευτικοσ</a:t>
            </a:r>
            <a:endParaRPr lang="el-GR" dirty="0"/>
          </a:p>
        </p:txBody>
      </p:sp>
      <p:sp>
        <p:nvSpPr>
          <p:cNvPr id="3" name="Θέση περιεχομένου 2"/>
          <p:cNvSpPr>
            <a:spLocks noGrp="1"/>
          </p:cNvSpPr>
          <p:nvPr>
            <p:ph sz="quarter" idx="1"/>
          </p:nvPr>
        </p:nvSpPr>
        <p:spPr>
          <a:xfrm>
            <a:off x="457200" y="1196752"/>
            <a:ext cx="7859216" cy="5277200"/>
          </a:xfrm>
        </p:spPr>
        <p:txBody>
          <a:bodyPr>
            <a:normAutofit fontScale="85000" lnSpcReduction="10000"/>
          </a:bodyPr>
          <a:lstStyle/>
          <a:p>
            <a:pPr algn="just"/>
            <a:r>
              <a:rPr lang="el-GR" dirty="0" smtClean="0"/>
              <a:t>Βοηθούν τους μαθητές να κατανοήσουν τη διαδικασία με την οποία μαθαίνουν</a:t>
            </a:r>
          </a:p>
          <a:p>
            <a:pPr algn="just"/>
            <a:r>
              <a:rPr lang="el-GR" dirty="0" smtClean="0"/>
              <a:t>Καταλαβαίνουν ότι οι μαθητές δε θα πρέπει να βομβαρδίζονται με πολλή ύλη λόγω περιορισμένης χωρητικότητας εργαζόμενης μνήμης</a:t>
            </a:r>
          </a:p>
          <a:p>
            <a:pPr algn="just"/>
            <a:r>
              <a:rPr lang="el-GR" dirty="0" smtClean="0"/>
              <a:t>Εφαρμόζουν μεθόδους για να παρακινούν μαθητές να αφιερώνουν νοητική ενέργεια στη μάθηση</a:t>
            </a:r>
          </a:p>
          <a:p>
            <a:pPr algn="just"/>
            <a:r>
              <a:rPr lang="el-GR" dirty="0" smtClean="0"/>
              <a:t>Διδάσκουν ώστε να ενισχύουν τη διατήρηση των πληροφοριών στη μακρόχρονη μνήμη εκπαιδεύοντας τα παιδιά σε στρατηγικές μάθησης</a:t>
            </a:r>
          </a:p>
          <a:p>
            <a:pPr algn="just"/>
            <a:r>
              <a:rPr lang="el-GR" dirty="0" smtClean="0"/>
              <a:t>Χρησιμοποιούν μεθόδους μείωσης της νοητικής παρεμβολής (αποφυγή διδασκαλίας θεμάτων που συγχέονται) και εφαρμόζουν μεθόδους διευκόλυνσης της μάθησης</a:t>
            </a:r>
          </a:p>
          <a:p>
            <a:pPr algn="just"/>
            <a:r>
              <a:rPr lang="el-GR" dirty="0" smtClean="0"/>
              <a:t>Παρέχουν ευκαιρίες εξάσκησης ώστε να αυτοματοποιηθεί η μάθηση</a:t>
            </a:r>
          </a:p>
          <a:p>
            <a:pPr algn="just"/>
            <a:r>
              <a:rPr lang="el-GR" dirty="0" smtClean="0"/>
              <a:t>Διδάσκουν στους μαθητές αποτελεσματικές </a:t>
            </a:r>
            <a:r>
              <a:rPr lang="el-GR" smtClean="0"/>
              <a:t>μεθόδους μελέτης </a:t>
            </a:r>
            <a:r>
              <a:rPr lang="el-GR" dirty="0" smtClean="0"/>
              <a:t>και οργανώνουν τις διδασκόμενες πληροφορίες</a:t>
            </a:r>
          </a:p>
          <a:p>
            <a:endParaRPr lang="el-GR" dirty="0"/>
          </a:p>
        </p:txBody>
      </p:sp>
    </p:spTree>
    <p:extLst>
      <p:ext uri="{BB962C8B-B14F-4D97-AF65-F5344CB8AC3E}">
        <p14:creationId xmlns:p14="http://schemas.microsoft.com/office/powerpoint/2010/main" val="3354153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smtClean="0"/>
              <a:t>Μοντελο </a:t>
            </a:r>
            <a:r>
              <a:rPr lang="el-GR" dirty="0" err="1" smtClean="0"/>
              <a:t>επεξεργασιασ</a:t>
            </a:r>
            <a:r>
              <a:rPr lang="el-GR" dirty="0" smtClean="0"/>
              <a:t> </a:t>
            </a:r>
            <a:r>
              <a:rPr lang="el-GR" dirty="0" err="1" smtClean="0"/>
              <a:t>πληροφοριων</a:t>
            </a:r>
            <a:endParaRPr lang="el-GR" dirty="0"/>
          </a:p>
        </p:txBody>
      </p:sp>
      <p:pic>
        <p:nvPicPr>
          <p:cNvPr id="4" name="Θέση περιεχομένου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95536" y="1052736"/>
            <a:ext cx="7704855" cy="5421089"/>
          </a:xfrm>
        </p:spPr>
      </p:pic>
    </p:spTree>
    <p:extLst>
      <p:ext uri="{BB962C8B-B14F-4D97-AF65-F5344CB8AC3E}">
        <p14:creationId xmlns:p14="http://schemas.microsoft.com/office/powerpoint/2010/main" val="211883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a:t>Μοντελο </a:t>
            </a:r>
            <a:r>
              <a:rPr lang="el-GR" dirty="0" err="1"/>
              <a:t>επεξεργασιασ</a:t>
            </a:r>
            <a:r>
              <a:rPr lang="el-GR" dirty="0"/>
              <a:t> </a:t>
            </a:r>
            <a:r>
              <a:rPr lang="el-GR" dirty="0" err="1"/>
              <a:t>πληροφοριων</a:t>
            </a:r>
            <a:endParaRPr lang="el-GR" dirty="0"/>
          </a:p>
        </p:txBody>
      </p:sp>
      <p:sp>
        <p:nvSpPr>
          <p:cNvPr id="3" name="Θέση περιεχομένου 2"/>
          <p:cNvSpPr>
            <a:spLocks noGrp="1"/>
          </p:cNvSpPr>
          <p:nvPr>
            <p:ph sz="quarter" idx="1"/>
          </p:nvPr>
        </p:nvSpPr>
        <p:spPr>
          <a:xfrm>
            <a:off x="457200" y="1052736"/>
            <a:ext cx="7467600" cy="5421216"/>
          </a:xfrm>
        </p:spPr>
        <p:txBody>
          <a:bodyPr/>
          <a:lstStyle/>
          <a:p>
            <a:pPr algn="just"/>
            <a:r>
              <a:rPr lang="en-US" dirty="0" smtClean="0"/>
              <a:t>Atkinson &amp; </a:t>
            </a:r>
            <a:r>
              <a:rPr lang="en-US" dirty="0" err="1" smtClean="0"/>
              <a:t>Shiffrin</a:t>
            </a:r>
            <a:r>
              <a:rPr lang="en-US" dirty="0" smtClean="0"/>
              <a:t> (1968)</a:t>
            </a:r>
            <a:endParaRPr lang="el-GR" dirty="0" smtClean="0"/>
          </a:p>
          <a:p>
            <a:pPr algn="just"/>
            <a:r>
              <a:rPr lang="el-GR" dirty="0" smtClean="0"/>
              <a:t>Ερεθίσματα από τις αισθήσεις μας εισέρχονται στον αισθητήριο </a:t>
            </a:r>
            <a:r>
              <a:rPr lang="el-GR" dirty="0" err="1" smtClean="0"/>
              <a:t>καταγραφέα</a:t>
            </a:r>
            <a:r>
              <a:rPr lang="el-GR" dirty="0" smtClean="0"/>
              <a:t> και συνήθως ξεχνιούνται αμέσως</a:t>
            </a:r>
          </a:p>
          <a:p>
            <a:pPr algn="just"/>
            <a:r>
              <a:rPr lang="el-GR" dirty="0" smtClean="0"/>
              <a:t>Όσα έχουν σημασία μεταβιβάζονται στην εργαζόμενη μνήμη, όπου αξιολογούνται με βάση ό, τι υπάρχει στην μακρόχρονη μνήμη. Στην εργαζόμενη μνήμη συντελείται και η σκέψη, ενώ αποτελεί το πιο ενεργό κομμάτι του μνημονικού μας συστήματος (κατανόηση νέων ερεθισμάτων και σύνδεση με υπάρχουσα γνώση)</a:t>
            </a:r>
          </a:p>
          <a:p>
            <a:pPr algn="just"/>
            <a:r>
              <a:rPr lang="el-GR" dirty="0" smtClean="0"/>
              <a:t>Αν οι νέες πληροφορίες κριθούν χρήσιμες, αποθηκεύονται στη μακρόχρονη μνήμη για πάντα</a:t>
            </a:r>
            <a:endParaRPr lang="el-GR" dirty="0"/>
          </a:p>
        </p:txBody>
      </p:sp>
    </p:spTree>
    <p:extLst>
      <p:ext uri="{BB962C8B-B14F-4D97-AF65-F5344CB8AC3E}">
        <p14:creationId xmlns:p14="http://schemas.microsoft.com/office/powerpoint/2010/main" val="348624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06090"/>
          </a:xfrm>
        </p:spPr>
        <p:txBody>
          <a:bodyPr/>
          <a:lstStyle/>
          <a:p>
            <a:r>
              <a:rPr lang="el-GR" dirty="0" err="1" smtClean="0"/>
              <a:t>Επιτελικη</a:t>
            </a:r>
            <a:r>
              <a:rPr lang="el-GR" dirty="0" smtClean="0"/>
              <a:t> </a:t>
            </a:r>
            <a:r>
              <a:rPr lang="el-GR" dirty="0" err="1" smtClean="0"/>
              <a:t>επεξεργασια</a:t>
            </a:r>
            <a:endParaRPr lang="el-GR" dirty="0"/>
          </a:p>
        </p:txBody>
      </p:sp>
      <p:sp>
        <p:nvSpPr>
          <p:cNvPr id="3" name="Θέση περιεχομένου 2"/>
          <p:cNvSpPr>
            <a:spLocks noGrp="1"/>
          </p:cNvSpPr>
          <p:nvPr>
            <p:ph sz="quarter" idx="1"/>
          </p:nvPr>
        </p:nvSpPr>
        <p:spPr>
          <a:xfrm>
            <a:off x="457200" y="1340768"/>
            <a:ext cx="7467600" cy="5133184"/>
          </a:xfrm>
        </p:spPr>
        <p:txBody>
          <a:bodyPr/>
          <a:lstStyle/>
          <a:p>
            <a:pPr algn="just"/>
            <a:r>
              <a:rPr lang="el-GR" dirty="0" smtClean="0"/>
              <a:t>Η επιτελική επεξεργασία καθορίζει ποια ερεθίσματα το άτομο ενδιαφέρεται να αποθηκεύσει στη μακρόχρονη μνήμη και καθορίζει πώς θα σχηματιστούν οι νέες αναμνήσεις διαρκείας</a:t>
            </a:r>
          </a:p>
          <a:p>
            <a:pPr algn="just"/>
            <a:r>
              <a:rPr lang="el-GR" dirty="0" smtClean="0"/>
              <a:t>Πιο αναλυτικά: 1. το άτομο δίνει προσοχή στο εισερχόμενο ερέθισμα, 2. αναζητά στη μακρόχρονη μνήμη σχετικές </a:t>
            </a:r>
            <a:r>
              <a:rPr lang="el-GR" dirty="0" err="1" smtClean="0"/>
              <a:t>αποθηκευμένες</a:t>
            </a:r>
            <a:r>
              <a:rPr lang="el-GR" dirty="0" smtClean="0"/>
              <a:t> πληροφορίες, 3. συνδυάζει τα νέα ερεθίσματα για να δημιουργήσει νέα γνώση, 4. αρχειοθετεί αυτήν τη γνώση ώστε να τη βρίσκει όποτε τη χρειάζεται</a:t>
            </a:r>
            <a:endParaRPr lang="el-GR" dirty="0"/>
          </a:p>
        </p:txBody>
      </p:sp>
    </p:spTree>
    <p:extLst>
      <p:ext uri="{BB962C8B-B14F-4D97-AF65-F5344CB8AC3E}">
        <p14:creationId xmlns:p14="http://schemas.microsoft.com/office/powerpoint/2010/main" val="318631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l-GR" dirty="0" err="1" smtClean="0"/>
              <a:t>Αισθητηριοσ</a:t>
            </a:r>
            <a:r>
              <a:rPr lang="el-GR" dirty="0" smtClean="0"/>
              <a:t> </a:t>
            </a:r>
            <a:r>
              <a:rPr lang="el-GR" dirty="0" err="1" smtClean="0"/>
              <a:t>καταγραφεασ</a:t>
            </a:r>
            <a:endParaRPr lang="el-GR" dirty="0"/>
          </a:p>
        </p:txBody>
      </p:sp>
      <p:sp>
        <p:nvSpPr>
          <p:cNvPr id="3" name="Θέση περιεχομένου 2"/>
          <p:cNvSpPr>
            <a:spLocks noGrp="1"/>
          </p:cNvSpPr>
          <p:nvPr>
            <p:ph sz="quarter" idx="1"/>
          </p:nvPr>
        </p:nvSpPr>
        <p:spPr>
          <a:xfrm>
            <a:off x="457200" y="1268760"/>
            <a:ext cx="7467600" cy="5205192"/>
          </a:xfrm>
        </p:spPr>
        <p:txBody>
          <a:bodyPr>
            <a:normAutofit lnSpcReduction="10000"/>
          </a:bodyPr>
          <a:lstStyle/>
          <a:p>
            <a:pPr algn="just"/>
            <a:r>
              <a:rPr lang="el-GR" dirty="0" smtClean="0"/>
              <a:t>Οι αισθητήριοι καταγραφείς δέχονται πολλές πληροφορίες από κάθε αίσθηση και τις συγκρατούν για ένα πολύ μικρό διάστημα</a:t>
            </a:r>
          </a:p>
          <a:p>
            <a:pPr algn="just"/>
            <a:r>
              <a:rPr lang="el-GR" b="1" dirty="0" smtClean="0"/>
              <a:t>Αντίληψη</a:t>
            </a:r>
            <a:r>
              <a:rPr lang="el-GR" dirty="0" smtClean="0"/>
              <a:t>: η ερμηνεία των προσλαμβανόμενων ερεθισμάτων, η οποία επηρεάζεται από την ψυχική μας κατάσταση, την προηγούμενη εμπειρία, τις γνώσεις, τα κίνητρα κ.ά.</a:t>
            </a:r>
          </a:p>
          <a:p>
            <a:pPr algn="just"/>
            <a:r>
              <a:rPr lang="el-GR" dirty="0" smtClean="0"/>
              <a:t>Προσοχή: ενεργητική εστίαση σε ορισμένα ερεθίσματα αποκλείοντας τα υπόλοιπα</a:t>
            </a:r>
          </a:p>
          <a:p>
            <a:pPr algn="just"/>
            <a:r>
              <a:rPr lang="el-GR" dirty="0" smtClean="0"/>
              <a:t>Προσέλκυση προσοχής: υποδήλωση με διάφορα σήματα (</a:t>
            </a:r>
            <a:r>
              <a:rPr lang="el-GR" i="1" dirty="0" smtClean="0"/>
              <a:t>τόνος φωνής, χειρονομίες, επανάληψη, στάση σώματος, αύξηση συναισθηματικού περιεχομένου ύλης, ασυνήθιστα ερεθίσματα, προσωπική εμπλοκή</a:t>
            </a:r>
            <a:r>
              <a:rPr lang="el-GR" dirty="0" smtClean="0"/>
              <a:t>) ότι κάτι είναι σημαντικό</a:t>
            </a:r>
            <a:endParaRPr lang="el-GR" dirty="0"/>
          </a:p>
        </p:txBody>
      </p:sp>
    </p:spTree>
    <p:extLst>
      <p:ext uri="{BB962C8B-B14F-4D97-AF65-F5344CB8AC3E}">
        <p14:creationId xmlns:p14="http://schemas.microsoft.com/office/powerpoint/2010/main" val="321607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06090"/>
          </a:xfrm>
        </p:spPr>
        <p:txBody>
          <a:bodyPr/>
          <a:lstStyle/>
          <a:p>
            <a:r>
              <a:rPr lang="el-GR" dirty="0" smtClean="0"/>
              <a:t>Βραχυχρονη ή </a:t>
            </a:r>
            <a:r>
              <a:rPr lang="el-GR" dirty="0" err="1" smtClean="0"/>
              <a:t>εργαζομενη</a:t>
            </a:r>
            <a:r>
              <a:rPr lang="el-GR" dirty="0" smtClean="0"/>
              <a:t> </a:t>
            </a:r>
            <a:r>
              <a:rPr lang="el-GR" dirty="0" err="1" smtClean="0"/>
              <a:t>μνημη</a:t>
            </a:r>
            <a:r>
              <a:rPr lang="el-GR" dirty="0" smtClean="0"/>
              <a:t> (1)</a:t>
            </a:r>
            <a:endParaRPr lang="el-GR" dirty="0"/>
          </a:p>
        </p:txBody>
      </p:sp>
      <p:sp>
        <p:nvSpPr>
          <p:cNvPr id="3" name="Θέση περιεχομένου 2"/>
          <p:cNvSpPr>
            <a:spLocks noGrp="1"/>
          </p:cNvSpPr>
          <p:nvPr>
            <p:ph sz="quarter" idx="1"/>
          </p:nvPr>
        </p:nvSpPr>
        <p:spPr>
          <a:xfrm>
            <a:off x="457200" y="1124744"/>
            <a:ext cx="7787208" cy="5349208"/>
          </a:xfrm>
        </p:spPr>
        <p:txBody>
          <a:bodyPr>
            <a:normAutofit lnSpcReduction="10000"/>
          </a:bodyPr>
          <a:lstStyle/>
          <a:p>
            <a:pPr algn="just"/>
            <a:r>
              <a:rPr lang="el-GR" dirty="0" smtClean="0"/>
              <a:t>Οι πληροφορίες που αντιλαμβάνεται και προσέχει το άτομο μεταφέρονται στη βραχύχρονη μνήμη, ένα σύστημα αποθήκευσης το οποίο μπορεί να διατηρήσει λίγες πληροφορίες για κάποια δευτερόλεπτα. Πρόκειται για το μέρος της μνήμης που αποθηκεύονται πληροφορίες ενόσω τις σκέφτεται το άτομο. </a:t>
            </a:r>
          </a:p>
          <a:p>
            <a:pPr algn="just"/>
            <a:r>
              <a:rPr lang="el-GR" dirty="0" smtClean="0"/>
              <a:t>Ο νους επενεργεί στις πληροφορίες, τις οργανώνει για αποθήκευση ή απόρριψη και τις συνδέει με άλλες</a:t>
            </a:r>
          </a:p>
          <a:p>
            <a:pPr algn="just"/>
            <a:r>
              <a:rPr lang="el-GR" dirty="0" smtClean="0"/>
              <a:t>Η επανάληψη παίζει σημαντικό ρόλο στη μάθηση, διότι όσο περισσότερο παραμένει μία πληροφορία στην εργαζόμενη μνήμη, τόσο πιο πιθανό να μεταφερθεί στη μακρόχρονη</a:t>
            </a:r>
            <a:endParaRPr lang="el-GR" dirty="0"/>
          </a:p>
        </p:txBody>
      </p:sp>
    </p:spTree>
    <p:extLst>
      <p:ext uri="{BB962C8B-B14F-4D97-AF65-F5344CB8AC3E}">
        <p14:creationId xmlns:p14="http://schemas.microsoft.com/office/powerpoint/2010/main" val="556706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22114"/>
          </a:xfrm>
        </p:spPr>
        <p:txBody>
          <a:bodyPr/>
          <a:lstStyle/>
          <a:p>
            <a:r>
              <a:rPr lang="el-GR" dirty="0"/>
              <a:t>Βραχυχρονη ή </a:t>
            </a:r>
            <a:r>
              <a:rPr lang="el-GR" dirty="0" err="1"/>
              <a:t>εργαζομενη</a:t>
            </a:r>
            <a:r>
              <a:rPr lang="el-GR" dirty="0"/>
              <a:t> </a:t>
            </a:r>
            <a:r>
              <a:rPr lang="el-GR" dirty="0" err="1"/>
              <a:t>μνημη</a:t>
            </a:r>
            <a:r>
              <a:rPr lang="el-GR" dirty="0"/>
              <a:t> </a:t>
            </a:r>
            <a:r>
              <a:rPr lang="el-GR" dirty="0" smtClean="0"/>
              <a:t>(2)</a:t>
            </a:r>
            <a:endParaRPr lang="el-GR" dirty="0"/>
          </a:p>
        </p:txBody>
      </p:sp>
      <p:sp>
        <p:nvSpPr>
          <p:cNvPr id="3" name="Θέση περιεχομένου 2"/>
          <p:cNvSpPr>
            <a:spLocks noGrp="1"/>
          </p:cNvSpPr>
          <p:nvPr>
            <p:ph sz="quarter" idx="1"/>
          </p:nvPr>
        </p:nvSpPr>
        <p:spPr/>
        <p:txBody>
          <a:bodyPr/>
          <a:lstStyle/>
          <a:p>
            <a:pPr algn="just"/>
            <a:r>
              <a:rPr lang="el-GR" dirty="0" smtClean="0"/>
              <a:t>Οι εκπαιδευτικοί πρέπει να φροντίζουν την επανάληψη κατά τη διάρκεια των μαθημάτων και την αποφυγή βομβαρδισμού με πλήθος πληροφοριών</a:t>
            </a:r>
          </a:p>
          <a:p>
            <a:pPr algn="just"/>
            <a:r>
              <a:rPr lang="el-GR" dirty="0" smtClean="0"/>
              <a:t>Χωρητικότητα: 5-9 διακριτά πράγματα. Ωστόσο, η κάθε μονάδα μπορεί να περιλαμβάνει μεγάλο πλήθος πληροφοριών (κατηγοριοποίηση)</a:t>
            </a:r>
          </a:p>
          <a:p>
            <a:pPr algn="just"/>
            <a:r>
              <a:rPr lang="el-GR" dirty="0" smtClean="0"/>
              <a:t>Κάθε άτομο διαφέρει ως προς τη δυνατότητα της εργαζόμενης μνήμης του. Ωστόσο, όσα περισσότερα γνωρίζει ένα </a:t>
            </a:r>
            <a:r>
              <a:rPr lang="el-GR" dirty="0"/>
              <a:t>ά</a:t>
            </a:r>
            <a:r>
              <a:rPr lang="el-GR" dirty="0" smtClean="0"/>
              <a:t>τομο για ένα αντικείμενο, τόσο πιο ικανό είναι να οργανώνει και να αφομοιώνει νέες πληροφορίες.</a:t>
            </a:r>
          </a:p>
          <a:p>
            <a:endParaRPr lang="el-GR" dirty="0" smtClean="0"/>
          </a:p>
        </p:txBody>
      </p:sp>
    </p:spTree>
    <p:extLst>
      <p:ext uri="{BB962C8B-B14F-4D97-AF65-F5344CB8AC3E}">
        <p14:creationId xmlns:p14="http://schemas.microsoft.com/office/powerpoint/2010/main" val="350994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06090"/>
          </a:xfrm>
        </p:spPr>
        <p:txBody>
          <a:bodyPr/>
          <a:lstStyle/>
          <a:p>
            <a:r>
              <a:rPr lang="el-GR" dirty="0" smtClean="0"/>
              <a:t>Μακροχρονη </a:t>
            </a:r>
            <a:r>
              <a:rPr lang="el-GR" dirty="0" err="1" smtClean="0"/>
              <a:t>μνημη</a:t>
            </a:r>
            <a:r>
              <a:rPr lang="el-GR" dirty="0" smtClean="0"/>
              <a:t> (1)</a:t>
            </a:r>
            <a:endParaRPr lang="el-GR" dirty="0"/>
          </a:p>
        </p:txBody>
      </p:sp>
      <p:sp>
        <p:nvSpPr>
          <p:cNvPr id="3" name="Θέση περιεχομένου 2"/>
          <p:cNvSpPr>
            <a:spLocks noGrp="1"/>
          </p:cNvSpPr>
          <p:nvPr>
            <p:ph sz="quarter" idx="1"/>
          </p:nvPr>
        </p:nvSpPr>
        <p:spPr>
          <a:xfrm>
            <a:off x="323528" y="1196752"/>
            <a:ext cx="8136904" cy="5544616"/>
          </a:xfrm>
        </p:spPr>
        <p:txBody>
          <a:bodyPr>
            <a:normAutofit fontScale="92500" lnSpcReduction="10000"/>
          </a:bodyPr>
          <a:lstStyle/>
          <a:p>
            <a:pPr algn="just"/>
            <a:r>
              <a:rPr lang="el-GR" dirty="0" smtClean="0"/>
              <a:t>Η μακρόχρονη μνήμη είναι το τμήμα του μνημονικού μας συστήματος που φυλάσσονται πληροφορίες για μεγάλες περιόδους</a:t>
            </a:r>
          </a:p>
          <a:p>
            <a:pPr algn="just"/>
            <a:r>
              <a:rPr lang="el-GR" dirty="0" smtClean="0"/>
              <a:t>Η επεισοδιακή μνήμη περιέχει νοερές εικόνες εμπειριών οργανωμένες με βάση το πότε και που έλαβαν χώρα. Αποτελείται από αναμνήσεις προσωπικών βιωμάτων, οι οποίες συνδυάζουν αισθητηριακές, συναισθηματικές και κινητικές πληροφορίες. </a:t>
            </a:r>
          </a:p>
          <a:p>
            <a:pPr algn="just"/>
            <a:r>
              <a:rPr lang="el-GR" dirty="0" smtClean="0"/>
              <a:t>Οι αναμνήσεις επεισοδίων συχνά ανασύρονται δύσκολα. Ωστόσο, υπάρχει ένα φαινόμενο που ονομάζεται έκλαμψη μνήμης, το οποίο αφορά σημαντικά συμβάντα που παγιώνουν κυρίως οπτικές και ακουστικές αναμνήσεις στον νου του ατόμου. </a:t>
            </a:r>
          </a:p>
          <a:p>
            <a:pPr algn="just"/>
            <a:r>
              <a:rPr lang="el-GR" dirty="0" smtClean="0"/>
              <a:t>Οι παιδαγωγοί μπορούν να ενισχύσουν τη μνημονική συγκράτηση πληροφοριών και εννοιών δημιουργώντας σκόπιμα αξέχαστα συμβάντα, με τη συμβολή οπτικών ή ακουστικών παραστάσεων. </a:t>
            </a:r>
          </a:p>
          <a:p>
            <a:endParaRPr lang="el-GR" dirty="0" smtClean="0"/>
          </a:p>
          <a:p>
            <a:endParaRPr lang="el-GR" dirty="0"/>
          </a:p>
        </p:txBody>
      </p:sp>
    </p:spTree>
    <p:extLst>
      <p:ext uri="{BB962C8B-B14F-4D97-AF65-F5344CB8AC3E}">
        <p14:creationId xmlns:p14="http://schemas.microsoft.com/office/powerpoint/2010/main" val="10038084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1274</TotalTime>
  <Words>1622</Words>
  <Application>Microsoft Office PowerPoint</Application>
  <PresentationFormat>Προβολή στην οθόνη (4:3)</PresentationFormat>
  <Paragraphs>91</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Century Schoolbook</vt:lpstr>
      <vt:lpstr>Wingdings</vt:lpstr>
      <vt:lpstr>Wingdings 2</vt:lpstr>
      <vt:lpstr>Προεξοχή</vt:lpstr>
      <vt:lpstr>Εκπαιδευτικη ψυχολογια</vt:lpstr>
      <vt:lpstr>Θεωρια επεξεργασιασ πληροφοριων</vt:lpstr>
      <vt:lpstr>Μοντελο επεξεργασιασ πληροφοριων</vt:lpstr>
      <vt:lpstr>Μοντελο επεξεργασιασ πληροφοριων</vt:lpstr>
      <vt:lpstr>Επιτελικη επεξεργασια</vt:lpstr>
      <vt:lpstr>Αισθητηριοσ καταγραφεασ</vt:lpstr>
      <vt:lpstr>Βραχυχρονη ή εργαζομενη μνημη (1)</vt:lpstr>
      <vt:lpstr>Βραχυχρονη ή εργαζομενη μνημη (2)</vt:lpstr>
      <vt:lpstr>Μακροχρονη μνημη (1)</vt:lpstr>
      <vt:lpstr>Μακροχρονη μνημη (2)</vt:lpstr>
      <vt:lpstr>Αλλα μποντελα επεξεργασιας πληροφοριων</vt:lpstr>
      <vt:lpstr>Μνημη και ληθη</vt:lpstr>
      <vt:lpstr>ληθη</vt:lpstr>
      <vt:lpstr>μνημη</vt:lpstr>
      <vt:lpstr>Εξασκηση</vt:lpstr>
      <vt:lpstr>Διδασκαλια μνημνικων στρατηγικων-Λεκτικη μαθηση</vt:lpstr>
      <vt:lpstr>Τι δινει νοημα στις πληροφοριες;</vt:lpstr>
      <vt:lpstr>Θεωρια σχηματων</vt:lpstr>
      <vt:lpstr>Στρατηγικεσ μελετησ </vt:lpstr>
      <vt:lpstr>Γνωστικεσ στρατηγικεσ διδασκαλιασ</vt:lpstr>
      <vt:lpstr>Οργανωση πληροφοριων</vt:lpstr>
      <vt:lpstr>Ο στοχαστικοσ εκπαιδευτικοσ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Εκπαιδευτικη ψυχολογια</dc:title>
  <dc:creator>simos giannoulis</dc:creator>
  <cp:lastModifiedBy>simos giannoulis</cp:lastModifiedBy>
  <cp:revision>90</cp:revision>
  <dcterms:created xsi:type="dcterms:W3CDTF">2023-02-06T07:21:53Z</dcterms:created>
  <dcterms:modified xsi:type="dcterms:W3CDTF">2023-03-05T10:18:28Z</dcterms:modified>
</cp:coreProperties>
</file>