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63" r:id="rId5"/>
    <p:sldId id="264" r:id="rId6"/>
    <p:sldId id="258" r:id="rId7"/>
    <p:sldId id="259" r:id="rId8"/>
    <p:sldId id="265" r:id="rId9"/>
    <p:sldId id="260" r:id="rId10"/>
    <p:sldId id="267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58-A521-4993-B921-04BA2D6B7641}" type="datetimeFigureOut">
              <a:rPr lang="el-GR" smtClean="0"/>
              <a:pPr/>
              <a:t>13/11/2022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58-A521-4993-B921-04BA2D6B7641}" type="datetimeFigureOut">
              <a:rPr lang="el-GR" smtClean="0"/>
              <a:pPr/>
              <a:t>13/11/2022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58-A521-4993-B921-04BA2D6B7641}" type="datetimeFigureOut">
              <a:rPr lang="el-GR" smtClean="0"/>
              <a:pPr/>
              <a:t>13/11/2022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58-A521-4993-B921-04BA2D6B7641}" type="datetimeFigureOut">
              <a:rPr lang="el-GR" smtClean="0"/>
              <a:pPr/>
              <a:t>13/11/2022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58-A521-4993-B921-04BA2D6B7641}" type="datetimeFigureOut">
              <a:rPr lang="el-GR" smtClean="0"/>
              <a:pPr/>
              <a:t>13/11/2022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11B1658-A521-4993-B921-04BA2D6B7641}" type="datetimeFigureOut">
              <a:rPr lang="el-GR" smtClean="0"/>
              <a:pPr/>
              <a:t>13/11/2022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58-A521-4993-B921-04BA2D6B7641}" type="datetimeFigureOut">
              <a:rPr lang="el-GR" smtClean="0"/>
              <a:pPr/>
              <a:t>13/11/2022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58-A521-4993-B921-04BA2D6B7641}" type="datetimeFigureOut">
              <a:rPr lang="el-GR" smtClean="0"/>
              <a:pPr/>
              <a:t>13/11/2022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58-A521-4993-B921-04BA2D6B7641}" type="datetimeFigureOut">
              <a:rPr lang="el-GR" smtClean="0"/>
              <a:pPr/>
              <a:t>13/11/2022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58-A521-4993-B921-04BA2D6B7641}" type="datetimeFigureOut">
              <a:rPr lang="el-GR" smtClean="0"/>
              <a:pPr/>
              <a:t>13/11/2022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11B1658-A521-4993-B921-04BA2D6B7641}" type="datetimeFigureOut">
              <a:rPr lang="el-GR" smtClean="0"/>
              <a:pPr/>
              <a:t>13/11/2022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11B1658-A521-4993-B921-04BA2D6B7641}" type="datetimeFigureOut">
              <a:rPr lang="el-GR" smtClean="0"/>
              <a:pPr/>
              <a:t>13/11/2022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687DDE4-4556-4BD7-9FE7-1332B39454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Υπότιτλος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Τίτλος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Η γνωστική ανάπτυξη κατά την εφηβική ηλικία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41426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Βιβλιογραφία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smtClean="0"/>
              <a:t>Berk, E. L. (2015). </a:t>
            </a:r>
            <a:r>
              <a:rPr lang="el-GR" i="1" dirty="0"/>
              <a:t>Η ανάπτυξη των βρεφών των παιδιών και των </a:t>
            </a:r>
            <a:r>
              <a:rPr lang="el-GR" i="1" dirty="0" smtClean="0"/>
              <a:t>εφήβων </a:t>
            </a:r>
            <a:r>
              <a:rPr lang="el-GR" dirty="0" smtClean="0"/>
              <a:t>(</a:t>
            </a:r>
            <a:r>
              <a:rPr lang="el-GR" dirty="0" err="1"/>
              <a:t>Ε</a:t>
            </a:r>
            <a:r>
              <a:rPr lang="el-GR" dirty="0" err="1" smtClean="0"/>
              <a:t>πιμ</a:t>
            </a:r>
            <a:r>
              <a:rPr lang="el-GR" dirty="0" smtClean="0"/>
              <a:t>. Ε. Μακρή- Μπότσαρη). Αθήνα: Εκδόσεις Ίων.</a:t>
            </a:r>
          </a:p>
          <a:p>
            <a:pPr algn="just"/>
            <a:r>
              <a:rPr lang="en-US" dirty="0" smtClean="0"/>
              <a:t>Cole, M. &amp; Cole, S. R. (2002). </a:t>
            </a:r>
            <a:r>
              <a:rPr lang="el-GR" i="1" dirty="0" smtClean="0"/>
              <a:t>Η ανάπτυξη των παιδιών</a:t>
            </a:r>
            <a:r>
              <a:rPr lang="el-GR" dirty="0" smtClean="0"/>
              <a:t>. Εφηβεία (</a:t>
            </a:r>
            <a:r>
              <a:rPr lang="el-GR" dirty="0" err="1" smtClean="0"/>
              <a:t>Επιμ</a:t>
            </a:r>
            <a:r>
              <a:rPr lang="el-GR" dirty="0" smtClean="0"/>
              <a:t>. Π. </a:t>
            </a:r>
            <a:r>
              <a:rPr lang="el-GR" dirty="0" err="1" smtClean="0"/>
              <a:t>Βορριά</a:t>
            </a:r>
            <a:r>
              <a:rPr lang="el-GR" dirty="0" smtClean="0"/>
              <a:t> &amp; Ζ. Παπαληγούρα). Αθήνα: Εκδόσεις </a:t>
            </a:r>
            <a:r>
              <a:rPr lang="el-GR" dirty="0" err="1" smtClean="0"/>
              <a:t>Δαρδανός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1119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Βασικά χαρακτηριστικά της σκέψης των εφήβων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Οι σκέψεις των εφήβων διακρίνονται από αυτές των μικρότερων παιδιών, καθώς εστιάζουν γύρω από: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dirty="0" smtClean="0"/>
              <a:t>τις δυνατότητές που δεν είναι άμεσα αντιληπτές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dirty="0" smtClean="0"/>
              <a:t>το μέλλον (προγραμματίζουν πιο συστηματικά)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dirty="0" smtClean="0"/>
              <a:t>τη χρήση υποθέσεων (διατυπώνουν και ελέγχουν υποθέσεις)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dirty="0" smtClean="0"/>
              <a:t>τη σκέψη (σκέφτονται τις σκέψεις τους)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dirty="0" smtClean="0"/>
              <a:t>τη σκέψη πέρα από τα συμβατικά όρια (σκέφτονται θέματα ηθικής, πολιτικής, θρησκείας, κοινωνικών σχέσεων)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44494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8CADAE">
                    <a:shade val="75000"/>
                  </a:srgbClr>
                </a:solidFill>
              </a:rPr>
              <a:t>Η γνωστική εξελικτική θεωρία του </a:t>
            </a:r>
            <a:r>
              <a:rPr lang="en-US" dirty="0">
                <a:solidFill>
                  <a:srgbClr val="8CADAE">
                    <a:shade val="75000"/>
                  </a:srgbClr>
                </a:solidFill>
              </a:rPr>
              <a:t>Piaget</a:t>
            </a: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0481355"/>
              </p:ext>
            </p:extLst>
          </p:nvPr>
        </p:nvGraphicFramePr>
        <p:xfrm>
          <a:off x="180976" y="1390650"/>
          <a:ext cx="8810624" cy="5276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4041"/>
                <a:gridCol w="2032841"/>
                <a:gridCol w="5333742"/>
              </a:tblGrid>
              <a:tr h="72653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Ηλικία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Στάδιο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Περιγραφή</a:t>
                      </a:r>
                      <a:endParaRPr lang="el-GR" dirty="0"/>
                    </a:p>
                  </a:txBody>
                  <a:tcPr/>
                </a:tc>
              </a:tr>
              <a:tr h="4550312">
                <a:tc>
                  <a:txBody>
                    <a:bodyPr/>
                    <a:lstStyle/>
                    <a:p>
                      <a:r>
                        <a:rPr lang="el-GR" dirty="0" smtClean="0"/>
                        <a:t>12-19 ετών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Τυπικής Νόησης    </a:t>
                      </a:r>
                    </a:p>
                    <a:p>
                      <a:endParaRPr lang="el-GR" dirty="0" smtClean="0"/>
                    </a:p>
                    <a:p>
                      <a:endParaRPr lang="el-GR" dirty="0" smtClean="0"/>
                    </a:p>
                    <a:p>
                      <a:pPr algn="ctr"/>
                      <a:r>
                        <a:rPr lang="el-GR" dirty="0" smtClean="0"/>
                        <a:t>Η ικανότητα να σκέφτεται κάποιος με συστηματικό τρόπο όλες τις</a:t>
                      </a:r>
                      <a:r>
                        <a:rPr lang="el-GR" baseline="0" dirty="0" smtClean="0"/>
                        <a:t> λογικές σχέσεις με ένα πρόβλημα</a:t>
                      </a:r>
                      <a:r>
                        <a:rPr lang="el-GR" dirty="0" smtClean="0"/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dirty="0" smtClean="0"/>
                        <a:t>Ανάπτυξη υποθετικού-επαγωγικού συλλογισμού (υπόθεση και έλεγχος γύρω από μεταβλητές </a:t>
                      </a:r>
                      <a:r>
                        <a:rPr lang="el-GR" baseline="0" dirty="0" smtClean="0"/>
                        <a:t>που ενδεχομένως επηρεάζουν ένα αποτέλεσμα)</a:t>
                      </a:r>
                      <a:endParaRPr lang="el-GR" dirty="0" smtClean="0"/>
                    </a:p>
                    <a:p>
                      <a:pPr algn="just"/>
                      <a:endParaRPr lang="el-GR" dirty="0" smtClean="0"/>
                    </a:p>
                    <a:p>
                      <a:pPr algn="just"/>
                      <a:r>
                        <a:rPr lang="el-GR" dirty="0" smtClean="0"/>
                        <a:t>Επιστημονικός</a:t>
                      </a:r>
                      <a:r>
                        <a:rPr lang="el-GR" baseline="0" dirty="0" smtClean="0"/>
                        <a:t> συλλογισμός (ικανότητα των εφήβων να εκτιμούν τη λογική προτάσεων χωρίς να αναφέρονται σε συνθήκες του πραγματικού κόσμου)/ παραγωγικός συλλογισμός (συλλογισμός από λογική αναγκαιότητα)</a:t>
                      </a:r>
                    </a:p>
                    <a:p>
                      <a:pPr algn="just"/>
                      <a:endParaRPr lang="el-GR" baseline="0" dirty="0" smtClean="0"/>
                    </a:p>
                    <a:p>
                      <a:pPr algn="just"/>
                      <a:r>
                        <a:rPr lang="el-GR" baseline="0" dirty="0" smtClean="0"/>
                        <a:t>Ενδιαφέρον για αφηρημένες έννοιες (πολιτική, νόμος, ηθικές αρχές)</a:t>
                      </a:r>
                      <a:endParaRPr lang="el-GR" dirty="0" smtClean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Ευθύγραμμο βέλος σύνδεσης 5"/>
          <p:cNvCxnSpPr/>
          <p:nvPr/>
        </p:nvCxnSpPr>
        <p:spPr>
          <a:xfrm>
            <a:off x="3124200" y="2552700"/>
            <a:ext cx="9525" cy="276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0524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ιμένου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301752" y="2324100"/>
            <a:ext cx="4041648" cy="3965687"/>
          </a:xfrm>
        </p:spPr>
        <p:txBody>
          <a:bodyPr>
            <a:normAutofit fontScale="77500" lnSpcReduction="20000"/>
          </a:bodyPr>
          <a:lstStyle/>
          <a:p>
            <a:pPr lvl="0" algn="just">
              <a:buClr>
                <a:srgbClr val="D16349"/>
              </a:buClr>
            </a:pPr>
            <a:r>
              <a:rPr lang="el-GR" dirty="0">
                <a:solidFill>
                  <a:prstClr val="black"/>
                </a:solidFill>
              </a:rPr>
              <a:t>Έχουν όλοι οι άνθρωποι τη δυνατότητα ανάπτυξης τυπικής σκέψης;</a:t>
            </a:r>
          </a:p>
          <a:p>
            <a:pPr marL="0" lvl="0" indent="0" algn="just">
              <a:buClr>
                <a:srgbClr val="D16349"/>
              </a:buClr>
              <a:buNone/>
            </a:pPr>
            <a:endParaRPr lang="el-GR" dirty="0">
              <a:solidFill>
                <a:prstClr val="black"/>
              </a:solidFill>
            </a:endParaRPr>
          </a:p>
          <a:p>
            <a:pPr lvl="0" algn="just">
              <a:buClr>
                <a:srgbClr val="D16349"/>
              </a:buClr>
            </a:pPr>
            <a:r>
              <a:rPr lang="el-GR" dirty="0">
                <a:solidFill>
                  <a:prstClr val="black"/>
                </a:solidFill>
              </a:rPr>
              <a:t>Τι συμβαίνει με αυτούς που ζουν σε μικρές μη ανεπτυγμένες κοινωνίες ή διαφορετικούς πολιτισμούς;</a:t>
            </a:r>
          </a:p>
          <a:p>
            <a:pPr marL="0" lvl="0" indent="0" algn="just">
              <a:buClr>
                <a:srgbClr val="D16349"/>
              </a:buClr>
              <a:buNone/>
            </a:pPr>
            <a:endParaRPr lang="el-GR" dirty="0">
              <a:solidFill>
                <a:prstClr val="black"/>
              </a:solidFill>
            </a:endParaRPr>
          </a:p>
          <a:p>
            <a:pPr lvl="0" algn="just">
              <a:buClr>
                <a:srgbClr val="D16349"/>
              </a:buClr>
            </a:pPr>
            <a:r>
              <a:rPr lang="el-GR" dirty="0">
                <a:solidFill>
                  <a:prstClr val="black"/>
                </a:solidFill>
              </a:rPr>
              <a:t>Το </a:t>
            </a:r>
            <a:r>
              <a:rPr lang="el-GR" dirty="0" smtClean="0">
                <a:solidFill>
                  <a:prstClr val="black"/>
                </a:solidFill>
              </a:rPr>
              <a:t>επάγγελμα ή το μορφωτικό επίπεδο </a:t>
            </a:r>
            <a:r>
              <a:rPr lang="el-GR" dirty="0">
                <a:solidFill>
                  <a:prstClr val="black"/>
                </a:solidFill>
              </a:rPr>
              <a:t>κάθε ατόμου επηρεάζει την τυπική σκέψη του; </a:t>
            </a:r>
          </a:p>
          <a:p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4"/>
          </p:nvPr>
        </p:nvSpPr>
        <p:spPr>
          <a:xfrm>
            <a:off x="4676775" y="2255520"/>
            <a:ext cx="4305300" cy="4278630"/>
          </a:xfrm>
        </p:spPr>
        <p:txBody>
          <a:bodyPr>
            <a:normAutofit fontScale="77500" lnSpcReduction="20000"/>
          </a:bodyPr>
          <a:lstStyle/>
          <a:p>
            <a:pPr lvl="0" algn="just">
              <a:buClr>
                <a:srgbClr val="D16349"/>
              </a:buClr>
            </a:pPr>
            <a:r>
              <a:rPr lang="el-GR" sz="3000" dirty="0">
                <a:solidFill>
                  <a:prstClr val="black"/>
                </a:solidFill>
              </a:rPr>
              <a:t>Η απόκτηση τυπικών νοητικών ενεργειών είναι οικουμενική, καθώς τόσο η βιολογική ανάπτυξη, όσο και η κοινωνική συναλλαγή είναι οικουμενικές. Ωστόσο, τα παιδιά περνούν από τα σταθερά στάδια της νοητικής ανάπτυξης με διαφορετικούς ρυθμούς</a:t>
            </a:r>
            <a:r>
              <a:rPr lang="en-US" sz="3000" dirty="0">
                <a:solidFill>
                  <a:prstClr val="black"/>
                </a:solidFill>
              </a:rPr>
              <a:t>. </a:t>
            </a:r>
            <a:r>
              <a:rPr lang="el-GR" sz="3000" dirty="0">
                <a:solidFill>
                  <a:prstClr val="black"/>
                </a:solidFill>
              </a:rPr>
              <a:t>Το περιβάλλον παίζει καθοριστικό ρόλο στη νοητική διέγερση κάθε ατόμου (ποιότητα- συχνότητα ερεθισμάτων)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Πολιτισμικές διαφορές στην τυπική νόηση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064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«… </a:t>
            </a:r>
            <a:r>
              <a:rPr lang="el-GR" i="1" dirty="0" smtClean="0"/>
              <a:t>φτάνουν σε αυτό το στάδιο σε διαφορετικούς τομείς ανάλογα με τις ικανότητες τους και την επαγγελματική του ειδίκευση (ανώτερες σπουδές σε διαφορετικούς τύπους μαθητείας για διάφορα επαγγέλματα), ο τρόπος, όμως, με τον οποίο χρησιμοποιούν αυτές τις τυπικές δομές δεν είναι απαραίτητα ο ίδιος σε όλες τις περιπτώσεις</a:t>
            </a:r>
            <a:r>
              <a:rPr lang="el-GR" dirty="0" smtClean="0"/>
              <a:t>…» (</a:t>
            </a:r>
            <a:r>
              <a:rPr lang="en-US" dirty="0" smtClean="0"/>
              <a:t>Piaget, 1972, </a:t>
            </a:r>
            <a:r>
              <a:rPr lang="el-GR" dirty="0" smtClean="0"/>
              <a:t>σελ. 10) </a:t>
            </a:r>
            <a:endParaRPr lang="el-GR" i="1" dirty="0"/>
          </a:p>
        </p:txBody>
      </p:sp>
    </p:spTree>
    <p:extLst>
      <p:ext uri="{BB962C8B-B14F-4D97-AF65-F5344CB8AC3E}">
        <p14:creationId xmlns:p14="http://schemas.microsoft.com/office/powerpoint/2010/main" val="4154967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Μοντέλο επεξεργασίας πληροφοριών</a:t>
            </a: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08811559"/>
              </p:ext>
            </p:extLst>
          </p:nvPr>
        </p:nvGraphicFramePr>
        <p:xfrm>
          <a:off x="180975" y="1371601"/>
          <a:ext cx="8801100" cy="5267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5261"/>
                <a:gridCol w="5475839"/>
              </a:tblGrid>
              <a:tr h="392565">
                <a:tc>
                  <a:txBody>
                    <a:bodyPr/>
                    <a:lstStyle/>
                    <a:p>
                      <a:r>
                        <a:rPr lang="el-GR" dirty="0" smtClean="0"/>
                        <a:t>Μηχανισμός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Έφηβος </a:t>
                      </a:r>
                      <a:endParaRPr lang="el-GR" dirty="0"/>
                    </a:p>
                  </a:txBody>
                  <a:tcPr/>
                </a:tc>
              </a:tr>
              <a:tr h="677576">
                <a:tc>
                  <a:txBody>
                    <a:bodyPr/>
                    <a:lstStyle/>
                    <a:p>
                      <a:r>
                        <a:rPr lang="el-GR" dirty="0" smtClean="0"/>
                        <a:t>Προσοχή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Εστιάζει καλύτερα στις σχετικές πληροφορίες και προσαρμόζεται στις απαιτήσεις των έργων</a:t>
                      </a:r>
                      <a:endParaRPr lang="el-GR" dirty="0"/>
                    </a:p>
                  </a:txBody>
                  <a:tcPr/>
                </a:tc>
              </a:tr>
              <a:tr h="677576">
                <a:tc>
                  <a:txBody>
                    <a:bodyPr/>
                    <a:lstStyle/>
                    <a:p>
                      <a:r>
                        <a:rPr lang="el-GR" dirty="0" smtClean="0"/>
                        <a:t>Αναστολή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Βελτιώνεται</a:t>
                      </a:r>
                      <a:r>
                        <a:rPr lang="el-GR" baseline="0" dirty="0" smtClean="0"/>
                        <a:t> και έχει αντίκτυπο στην προσοχή και τον συλλογισμό</a:t>
                      </a:r>
                      <a:endParaRPr lang="el-GR" dirty="0"/>
                    </a:p>
                  </a:txBody>
                  <a:tcPr/>
                </a:tc>
              </a:tr>
              <a:tr h="677576">
                <a:tc>
                  <a:txBody>
                    <a:bodyPr/>
                    <a:lstStyle/>
                    <a:p>
                      <a:r>
                        <a:rPr lang="el-GR" dirty="0" smtClean="0"/>
                        <a:t>Στρατηγικές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Βελτιώνεται η αποθήκευση</a:t>
                      </a:r>
                      <a:r>
                        <a:rPr lang="el-GR" baseline="0" dirty="0" smtClean="0"/>
                        <a:t>, η αναπαράσταση και η ανάκτηση πληροφοριών</a:t>
                      </a:r>
                      <a:endParaRPr lang="el-GR" dirty="0"/>
                    </a:p>
                  </a:txBody>
                  <a:tcPr/>
                </a:tc>
              </a:tr>
              <a:tr h="392565">
                <a:tc>
                  <a:txBody>
                    <a:bodyPr/>
                    <a:lstStyle/>
                    <a:p>
                      <a:r>
                        <a:rPr lang="el-GR" dirty="0" smtClean="0"/>
                        <a:t>Γνώσεις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Αυξάνεται,</a:t>
                      </a:r>
                      <a:r>
                        <a:rPr lang="el-GR" baseline="0" dirty="0" smtClean="0"/>
                        <a:t> διευκολύνοντας τη χρήση στρατηγικών</a:t>
                      </a:r>
                      <a:endParaRPr lang="el-GR" dirty="0"/>
                    </a:p>
                  </a:txBody>
                  <a:tcPr/>
                </a:tc>
              </a:tr>
              <a:tr h="967966">
                <a:tc>
                  <a:txBody>
                    <a:bodyPr/>
                    <a:lstStyle/>
                    <a:p>
                      <a:r>
                        <a:rPr lang="el-GR" dirty="0" err="1" smtClean="0"/>
                        <a:t>Μεταγνωστική</a:t>
                      </a:r>
                      <a:r>
                        <a:rPr lang="el-GR" baseline="0" dirty="0" smtClean="0"/>
                        <a:t> νόηση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Επεκτείνεται</a:t>
                      </a:r>
                      <a:r>
                        <a:rPr lang="el-GR" baseline="0" dirty="0" smtClean="0"/>
                        <a:t> και δημιουργεί νέες οπτικές γύρω από τις αποτελεσματικές στρατηγικές απόκτησης πληροφοριών και επίλυσης προβλημάτων</a:t>
                      </a:r>
                      <a:endParaRPr lang="el-GR" dirty="0"/>
                    </a:p>
                  </a:txBody>
                  <a:tcPr/>
                </a:tc>
              </a:tr>
              <a:tr h="803925">
                <a:tc>
                  <a:txBody>
                    <a:bodyPr/>
                    <a:lstStyle/>
                    <a:p>
                      <a:r>
                        <a:rPr lang="el-GR" dirty="0" smtClean="0"/>
                        <a:t>Γνωστική αυτορρύθμιση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Βελτιώνεται με αποτέλεσμα καλύτερο έλεγχο, αξιολόγηση και </a:t>
                      </a:r>
                      <a:r>
                        <a:rPr lang="el-GR" dirty="0" err="1" smtClean="0"/>
                        <a:t>ανακατεύθυνση</a:t>
                      </a:r>
                      <a:r>
                        <a:rPr lang="el-GR" dirty="0" smtClean="0"/>
                        <a:t> της σκέψης</a:t>
                      </a:r>
                      <a:endParaRPr lang="el-GR" dirty="0"/>
                    </a:p>
                  </a:txBody>
                  <a:tcPr/>
                </a:tc>
              </a:tr>
              <a:tr h="677576">
                <a:tc>
                  <a:txBody>
                    <a:bodyPr/>
                    <a:lstStyle/>
                    <a:p>
                      <a:r>
                        <a:rPr lang="el-GR" dirty="0" smtClean="0"/>
                        <a:t>Ταχύτητα σκέψης</a:t>
                      </a:r>
                    </a:p>
                    <a:p>
                      <a:r>
                        <a:rPr lang="el-GR" dirty="0" smtClean="0"/>
                        <a:t>Χωρητικότητα</a:t>
                      </a:r>
                      <a:r>
                        <a:rPr lang="el-GR" baseline="0" dirty="0" smtClean="0"/>
                        <a:t> επεξεργασίας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Διατηρούνται περισσότερες πληροφορίες στη μνήμη εργασίας,</a:t>
                      </a:r>
                      <a:r>
                        <a:rPr lang="el-GR" baseline="0" dirty="0" smtClean="0"/>
                        <a:t> δημιουργώντας συνδυασμούς 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1904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Επακόλουθα των γνωστικών αλλαγών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301752" y="1527047"/>
            <a:ext cx="8503920" cy="492137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l-GR" dirty="0" smtClean="0"/>
              <a:t>Εστίαση στον εαυτό (νέα μορφή εγωκεντρισμού: δυσδιάκριτα όρια ανάμεσα στις σκέψεις του εφήβου και των άλλων)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 smtClean="0"/>
              <a:t>Φανταστικό ακροατήριο (πεποίθηση των εφήβων ότι αποτελούν το σημείο εστίασης της προσοχής και του ενδιαφέροντος όλων των άλλων)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 smtClean="0"/>
              <a:t>Προσωπικός μύθος (διογκωμένη άποψη για τη σημασία τους, αίσθημα ότι είναι ξεχωριστοί, το οποίο ενισχύεται από τη βεβαιότητα ότι οι άλλοι τους παρατηρούν)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dirty="0"/>
              <a:t> </a:t>
            </a:r>
            <a:r>
              <a:rPr lang="el-GR" dirty="0" smtClean="0"/>
              <a:t>Κίνδυνος για παραβατικές πράξεις, σεξουαλικά ρίσκα, χρήση ουσιών (   προσωπικός μύθος -   δημιουργία στενών σχέσεων + </a:t>
            </a:r>
          </a:p>
          <a:p>
            <a:pPr marL="0" indent="0" algn="just">
              <a:buNone/>
            </a:pPr>
            <a:r>
              <a:rPr lang="el-GR" dirty="0" smtClean="0"/>
              <a:t>      αναζήτηση συγκινήσεων)</a:t>
            </a:r>
            <a:endParaRPr lang="el-GR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l-GR" dirty="0" smtClean="0"/>
              <a:t>Ιδεαλισμός και κριτική (όραμα για έναν κόσμο χωρίς αδικία</a:t>
            </a:r>
            <a:r>
              <a:rPr lang="el-GR" dirty="0"/>
              <a:t> </a:t>
            </a:r>
            <a:r>
              <a:rPr lang="el-GR" dirty="0" smtClean="0"/>
              <a:t>και διακρίσεις)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dirty="0" smtClean="0"/>
              <a:t>Λήψη αποφάσεων (λιγότερο ορθολογικός τρόπος λήψης αποφάσεων)</a:t>
            </a:r>
            <a:endParaRPr lang="el-GR" dirty="0"/>
          </a:p>
        </p:txBody>
      </p:sp>
      <p:cxnSp>
        <p:nvCxnSpPr>
          <p:cNvPr id="5" name="Ευθύγραμμο βέλος σύνδεσης 4"/>
          <p:cNvCxnSpPr/>
          <p:nvPr/>
        </p:nvCxnSpPr>
        <p:spPr>
          <a:xfrm flipH="1" flipV="1">
            <a:off x="1838325" y="4324350"/>
            <a:ext cx="9525" cy="190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ύγραμμο βέλος σύνδεσης 6"/>
          <p:cNvCxnSpPr/>
          <p:nvPr/>
        </p:nvCxnSpPr>
        <p:spPr>
          <a:xfrm>
            <a:off x="4676775" y="4324350"/>
            <a:ext cx="9525" cy="190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/>
          <p:cNvCxnSpPr/>
          <p:nvPr/>
        </p:nvCxnSpPr>
        <p:spPr>
          <a:xfrm flipV="1">
            <a:off x="714375" y="4581525"/>
            <a:ext cx="0" cy="2571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0824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Σκέψη για την κοινωνική τάξη- Πολιτική</a:t>
            </a: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6717880"/>
              </p:ext>
            </p:extLst>
          </p:nvPr>
        </p:nvGraphicFramePr>
        <p:xfrm>
          <a:off x="171450" y="1400173"/>
          <a:ext cx="8772525" cy="5305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5634"/>
                <a:gridCol w="3162716"/>
                <a:gridCol w="2924175"/>
              </a:tblGrid>
              <a:tr h="405546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Θέμα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Μικρότεροι έφηβοι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Μεγαλύτεροι</a:t>
                      </a:r>
                      <a:r>
                        <a:rPr lang="el-GR" baseline="0" dirty="0" smtClean="0"/>
                        <a:t> έφηβοι</a:t>
                      </a:r>
                      <a:endParaRPr lang="el-GR" dirty="0"/>
                    </a:p>
                  </a:txBody>
                  <a:tcPr/>
                </a:tc>
              </a:tr>
              <a:tr h="999975">
                <a:tc>
                  <a:txBody>
                    <a:bodyPr/>
                    <a:lstStyle/>
                    <a:p>
                      <a:pPr algn="l"/>
                      <a:r>
                        <a:rPr lang="el-GR" dirty="0" smtClean="0"/>
                        <a:t>Νόμοι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dirty="0" smtClean="0"/>
                        <a:t>Όροι</a:t>
                      </a:r>
                      <a:r>
                        <a:rPr lang="el-GR" baseline="0" dirty="0" smtClean="0"/>
                        <a:t> συγκεκριμένων ανθρώπων ή γεγονότων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dirty="0" smtClean="0"/>
                        <a:t>Όροι αφηρημένων αρχών και υποθετικός</a:t>
                      </a:r>
                      <a:r>
                        <a:rPr lang="el-GR" baseline="0" dirty="0" smtClean="0"/>
                        <a:t> συλλογισμός</a:t>
                      </a:r>
                      <a:endParaRPr lang="el-GR" dirty="0"/>
                    </a:p>
                  </a:txBody>
                  <a:tcPr/>
                </a:tc>
              </a:tr>
              <a:tr h="1899954">
                <a:tc>
                  <a:txBody>
                    <a:bodyPr/>
                    <a:lstStyle/>
                    <a:p>
                      <a:pPr algn="l"/>
                      <a:r>
                        <a:rPr lang="el-GR" dirty="0" smtClean="0"/>
                        <a:t>Κοινωνικός έλεγχος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dirty="0" smtClean="0"/>
                        <a:t>Εφαρμογή σοβαρών τιμωριών, αδυναμία κατανόησης</a:t>
                      </a:r>
                      <a:r>
                        <a:rPr lang="el-GR" baseline="0" dirty="0" smtClean="0"/>
                        <a:t> κοινωνικών και πολιτικών ρυθμίσεων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dirty="0" smtClean="0"/>
                        <a:t>Αντίληψη ωφέλιμης πλευράς</a:t>
                      </a:r>
                      <a:r>
                        <a:rPr lang="el-GR" baseline="0" dirty="0" smtClean="0"/>
                        <a:t> νόμων (σωφρονισμός), αλλαγή αναποτελεσματικών νόμων/ «ελαστικότητα» σκέψης</a:t>
                      </a:r>
                      <a:endParaRPr lang="el-GR" dirty="0"/>
                    </a:p>
                  </a:txBody>
                  <a:tcPr/>
                </a:tc>
              </a:tr>
              <a:tr h="699983">
                <a:tc>
                  <a:txBody>
                    <a:bodyPr/>
                    <a:lstStyle/>
                    <a:p>
                      <a:pPr algn="l"/>
                      <a:r>
                        <a:rPr lang="el-GR" dirty="0" smtClean="0"/>
                        <a:t>Κοινωνικά προβλήματα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dirty="0" smtClean="0"/>
                        <a:t>Υιοθέτηση μονοδιάστατων απόψεων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dirty="0" smtClean="0"/>
                        <a:t>Εξέταση διαφόρων διαστάσεων προβλήματος</a:t>
                      </a:r>
                      <a:endParaRPr lang="el-GR" dirty="0"/>
                    </a:p>
                  </a:txBody>
                  <a:tcPr/>
                </a:tc>
              </a:tr>
              <a:tr h="1299968">
                <a:tc>
                  <a:txBody>
                    <a:bodyPr/>
                    <a:lstStyle/>
                    <a:p>
                      <a:pPr algn="l"/>
                      <a:r>
                        <a:rPr lang="el-GR" dirty="0" smtClean="0"/>
                        <a:t>Πολιτικός ιδεαλισμός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dirty="0" smtClean="0"/>
                        <a:t>Ιδεαλιστές</a:t>
                      </a:r>
                      <a:r>
                        <a:rPr lang="el-GR" baseline="0" dirty="0" smtClean="0"/>
                        <a:t> χωρίς σκέψη γύρω από συστηματικές πολιτικές λύσεις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dirty="0" smtClean="0"/>
                        <a:t>Περισσότερη</a:t>
                      </a:r>
                      <a:r>
                        <a:rPr lang="el-GR" baseline="0" dirty="0" smtClean="0"/>
                        <a:t> κυνική αντίληψη για τις πολιτικές τακτικές, έλξη από πολιτικό ιδεαλισμό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6305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Γλωσσική ανάπτυξη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301752" y="1527047"/>
            <a:ext cx="8503920" cy="4845177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Οι έφηβοι: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dirty="0"/>
              <a:t>κ</a:t>
            </a:r>
            <a:r>
              <a:rPr lang="el-GR" dirty="0" smtClean="0"/>
              <a:t>άνουν χρήση αφηρημένων εννοιών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dirty="0"/>
              <a:t>κ</a:t>
            </a:r>
            <a:r>
              <a:rPr lang="el-GR" dirty="0" smtClean="0"/>
              <a:t>ατανοούν τον σαρκασμό και την ειρωνεία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dirty="0"/>
              <a:t>έ</a:t>
            </a:r>
            <a:r>
              <a:rPr lang="el-GR" dirty="0" smtClean="0"/>
              <a:t>χουν καλύτερη αντίληψη της μεταφορικής γλώσσας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dirty="0"/>
              <a:t>σ</a:t>
            </a:r>
            <a:r>
              <a:rPr lang="el-GR" dirty="0" smtClean="0"/>
              <a:t>χηματίζουν πιο σύνθετες προτάσεις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dirty="0"/>
              <a:t>μ</a:t>
            </a:r>
            <a:r>
              <a:rPr lang="el-GR" dirty="0" smtClean="0"/>
              <a:t>πορούν να αναλύσουν και να διορθώσουν τη γραμματική τους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dirty="0" smtClean="0"/>
              <a:t>έχουν καλύτερες δεξιότητες επικοινωνίας από τα μικρότερα παιδιά (βελτιωμένη ικανότητα να προσαρμόσουν το γλωσσικό ύφος τους στο κοινωνικό πλαίσιο)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72901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Θέμα1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Θέμα1" id="{E1A6600E-1A78-4414-8234-208440501367}" vid="{22FFFA7B-10A4-4151-B79E-20848DEAEF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Θέμα1</Template>
  <TotalTime>738</TotalTime>
  <Words>729</Words>
  <Application>Microsoft Office PowerPoint</Application>
  <PresentationFormat>Προβολή στην οθόνη (4:3)</PresentationFormat>
  <Paragraphs>83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6" baseType="lpstr">
      <vt:lpstr>Arial</vt:lpstr>
      <vt:lpstr>Courier New</vt:lpstr>
      <vt:lpstr>Georgia</vt:lpstr>
      <vt:lpstr>Wingdings</vt:lpstr>
      <vt:lpstr>Wingdings 2</vt:lpstr>
      <vt:lpstr>Θέμα1</vt:lpstr>
      <vt:lpstr>Η γνωστική ανάπτυξη κατά την εφηβική ηλικία</vt:lpstr>
      <vt:lpstr>Βασικά χαρακτηριστικά της σκέψης των εφήβων</vt:lpstr>
      <vt:lpstr>Η γνωστική εξελικτική θεωρία του Piaget</vt:lpstr>
      <vt:lpstr>Πολιτισμικές διαφορές στην τυπική νόηση</vt:lpstr>
      <vt:lpstr>Παρουσίαση του PowerPoint</vt:lpstr>
      <vt:lpstr>Μοντέλο επεξεργασίας πληροφοριών</vt:lpstr>
      <vt:lpstr>Επακόλουθα των γνωστικών αλλαγών</vt:lpstr>
      <vt:lpstr>Σκέψη για την κοινωνική τάξη- Πολιτική</vt:lpstr>
      <vt:lpstr>Γλωσσική ανάπτυξη</vt:lpstr>
      <vt:lpstr>Βιβλιογραφία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γνωστική ανάπτυξη κατά την εφηβική ηλικία</dc:title>
  <dc:creator>simos giannoulis</dc:creator>
  <cp:lastModifiedBy>simos giannoulis</cp:lastModifiedBy>
  <cp:revision>28</cp:revision>
  <dcterms:created xsi:type="dcterms:W3CDTF">2022-11-04T12:50:08Z</dcterms:created>
  <dcterms:modified xsi:type="dcterms:W3CDTF">2022-11-13T14:20:19Z</dcterms:modified>
</cp:coreProperties>
</file>