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0" r:id="rId3"/>
    <p:sldId id="258" r:id="rId4"/>
    <p:sldId id="263" r:id="rId5"/>
    <p:sldId id="261" r:id="rId6"/>
    <p:sldId id="262" r:id="rId7"/>
    <p:sldId id="266" r:id="rId8"/>
    <p:sldId id="264" r:id="rId9"/>
    <p:sldId id="267" r:id="rId10"/>
    <p:sldId id="268" r:id="rId11"/>
    <p:sldId id="269" r:id="rId12"/>
    <p:sldId id="270" r:id="rId13"/>
    <p:sldId id="271" r:id="rId14"/>
    <p:sldId id="272" r:id="rId15"/>
    <p:sldId id="273" r:id="rId16"/>
    <p:sldId id="274" r:id="rId17"/>
    <p:sldId id="276" r:id="rId18"/>
    <p:sldId id="275"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3AA331-D55A-45C2-92FE-A1F9CD786DA5}" type="doc">
      <dgm:prSet loTypeId="urn:microsoft.com/office/officeart/2005/8/layout/pyramid1" loCatId="pyramid" qsTypeId="urn:microsoft.com/office/officeart/2005/8/quickstyle/simple1" qsCatId="simple" csTypeId="urn:microsoft.com/office/officeart/2005/8/colors/accent1_2" csCatId="accent1" phldr="1"/>
      <dgm:spPr/>
    </dgm:pt>
    <dgm:pt modelId="{90463EA7-E4A2-456B-B770-02336AC55317}">
      <dgm:prSet phldrT="[Κείμενο]" custT="1"/>
      <dgm:spPr>
        <a:solidFill>
          <a:schemeClr val="accent5">
            <a:lumMod val="75000"/>
          </a:schemeClr>
        </a:solidFill>
      </dgm:spPr>
      <dgm:t>
        <a:bodyPr/>
        <a:lstStyle/>
        <a:p>
          <a:r>
            <a:rPr lang="el-GR" sz="1800" dirty="0" smtClean="0"/>
            <a:t>Αυτοπραγμάτωση</a:t>
          </a:r>
          <a:endParaRPr lang="el-GR" sz="1800" dirty="0"/>
        </a:p>
      </dgm:t>
    </dgm:pt>
    <dgm:pt modelId="{3C5EF1A3-57A0-4A11-8BDA-3B6AF053BEE1}" type="parTrans" cxnId="{FF5FF77E-8A13-47B5-ACAB-BEB09D110811}">
      <dgm:prSet/>
      <dgm:spPr/>
      <dgm:t>
        <a:bodyPr/>
        <a:lstStyle/>
        <a:p>
          <a:endParaRPr lang="el-GR"/>
        </a:p>
      </dgm:t>
    </dgm:pt>
    <dgm:pt modelId="{62CD85AE-786A-40DB-927C-0929C1F0F71C}" type="sibTrans" cxnId="{FF5FF77E-8A13-47B5-ACAB-BEB09D110811}">
      <dgm:prSet/>
      <dgm:spPr/>
      <dgm:t>
        <a:bodyPr/>
        <a:lstStyle/>
        <a:p>
          <a:endParaRPr lang="el-GR"/>
        </a:p>
      </dgm:t>
    </dgm:pt>
    <dgm:pt modelId="{D60911A0-08A9-4428-A067-0372FE03D825}">
      <dgm:prSet phldrT="[Κείμενο]"/>
      <dgm:spPr>
        <a:solidFill>
          <a:schemeClr val="accent5">
            <a:lumMod val="75000"/>
          </a:schemeClr>
        </a:solidFill>
      </dgm:spPr>
      <dgm:t>
        <a:bodyPr/>
        <a:lstStyle/>
        <a:p>
          <a:r>
            <a:rPr lang="el-GR" dirty="0" smtClean="0"/>
            <a:t>Αισθητικές ανάγκες</a:t>
          </a:r>
          <a:endParaRPr lang="el-GR" dirty="0"/>
        </a:p>
      </dgm:t>
    </dgm:pt>
    <dgm:pt modelId="{3796965D-7824-4989-920E-77FC7736ED7A}" type="parTrans" cxnId="{329B8372-32E8-4C6F-B15D-9E7707A547D0}">
      <dgm:prSet/>
      <dgm:spPr/>
      <dgm:t>
        <a:bodyPr/>
        <a:lstStyle/>
        <a:p>
          <a:endParaRPr lang="el-GR"/>
        </a:p>
      </dgm:t>
    </dgm:pt>
    <dgm:pt modelId="{A1D694EB-4B0D-43ED-9109-ED04C2A5A6FF}" type="sibTrans" cxnId="{329B8372-32E8-4C6F-B15D-9E7707A547D0}">
      <dgm:prSet/>
      <dgm:spPr/>
      <dgm:t>
        <a:bodyPr/>
        <a:lstStyle/>
        <a:p>
          <a:endParaRPr lang="el-GR"/>
        </a:p>
      </dgm:t>
    </dgm:pt>
    <dgm:pt modelId="{EFF608DE-7576-4790-B324-2CA3B38822CE}">
      <dgm:prSet phldrT="[Κείμενο]" custT="1"/>
      <dgm:spPr>
        <a:solidFill>
          <a:schemeClr val="accent5">
            <a:lumMod val="75000"/>
          </a:schemeClr>
        </a:solidFill>
      </dgm:spPr>
      <dgm:t>
        <a:bodyPr/>
        <a:lstStyle/>
        <a:p>
          <a:r>
            <a:rPr lang="el-GR" sz="2000" dirty="0" smtClean="0"/>
            <a:t>Ανάγκη για αγάπη και για αίσθημα του ανήκειν</a:t>
          </a:r>
          <a:endParaRPr lang="el-GR" sz="2000" dirty="0"/>
        </a:p>
      </dgm:t>
    </dgm:pt>
    <dgm:pt modelId="{B044DAF3-FE95-4C00-887C-C3815F775F27}" type="parTrans" cxnId="{4308CCE6-0367-402D-AC07-3EDAD1D677C2}">
      <dgm:prSet/>
      <dgm:spPr/>
      <dgm:t>
        <a:bodyPr/>
        <a:lstStyle/>
        <a:p>
          <a:endParaRPr lang="el-GR"/>
        </a:p>
      </dgm:t>
    </dgm:pt>
    <dgm:pt modelId="{34C71D47-2785-4268-8CEE-77D9C6CDF883}" type="sibTrans" cxnId="{4308CCE6-0367-402D-AC07-3EDAD1D677C2}">
      <dgm:prSet/>
      <dgm:spPr/>
      <dgm:t>
        <a:bodyPr/>
        <a:lstStyle/>
        <a:p>
          <a:endParaRPr lang="el-GR"/>
        </a:p>
      </dgm:t>
    </dgm:pt>
    <dgm:pt modelId="{E920EDAA-67F4-4B64-9073-1CCA1787A3AC}">
      <dgm:prSet phldrT="[Κείμενο]" custT="1"/>
      <dgm:spPr>
        <a:solidFill>
          <a:schemeClr val="accent5">
            <a:lumMod val="75000"/>
          </a:schemeClr>
        </a:solidFill>
      </dgm:spPr>
      <dgm:t>
        <a:bodyPr/>
        <a:lstStyle/>
        <a:p>
          <a:r>
            <a:rPr lang="el-GR" sz="2000" dirty="0" smtClean="0"/>
            <a:t>Ανάγκη για γνώση και κατανόηση</a:t>
          </a:r>
          <a:endParaRPr lang="el-GR" sz="2000" dirty="0"/>
        </a:p>
      </dgm:t>
    </dgm:pt>
    <dgm:pt modelId="{731C8E98-B03B-447F-9273-1C4FF0060B44}" type="parTrans" cxnId="{CC92AD3B-9482-4BF8-A27C-03A503042D72}">
      <dgm:prSet/>
      <dgm:spPr/>
      <dgm:t>
        <a:bodyPr/>
        <a:lstStyle/>
        <a:p>
          <a:endParaRPr lang="el-GR"/>
        </a:p>
      </dgm:t>
    </dgm:pt>
    <dgm:pt modelId="{62BC0083-B6D9-416F-9659-62971F90FDA0}" type="sibTrans" cxnId="{CC92AD3B-9482-4BF8-A27C-03A503042D72}">
      <dgm:prSet/>
      <dgm:spPr/>
      <dgm:t>
        <a:bodyPr/>
        <a:lstStyle/>
        <a:p>
          <a:endParaRPr lang="el-GR"/>
        </a:p>
      </dgm:t>
    </dgm:pt>
    <dgm:pt modelId="{B6C966CB-78C5-4E90-B27D-5DBA04EDD7CE}">
      <dgm:prSet phldrT="[Κείμενο]" custT="1"/>
      <dgm:spPr>
        <a:solidFill>
          <a:schemeClr val="accent5">
            <a:lumMod val="75000"/>
          </a:schemeClr>
        </a:solidFill>
      </dgm:spPr>
      <dgm:t>
        <a:bodyPr/>
        <a:lstStyle/>
        <a:p>
          <a:r>
            <a:rPr lang="el-GR" sz="2000" dirty="0" smtClean="0"/>
            <a:t>Ανάγκη για εκτίμηση</a:t>
          </a:r>
          <a:endParaRPr lang="el-GR" sz="2000" dirty="0"/>
        </a:p>
      </dgm:t>
    </dgm:pt>
    <dgm:pt modelId="{3B7D10DC-990B-4DD2-9C7E-13EA1CA8070E}" type="parTrans" cxnId="{343001C0-E437-4106-920A-A12B28B26781}">
      <dgm:prSet/>
      <dgm:spPr/>
      <dgm:t>
        <a:bodyPr/>
        <a:lstStyle/>
        <a:p>
          <a:endParaRPr lang="el-GR"/>
        </a:p>
      </dgm:t>
    </dgm:pt>
    <dgm:pt modelId="{4C220EC2-425A-4CC7-8AC7-F1B9A6AB7125}" type="sibTrans" cxnId="{343001C0-E437-4106-920A-A12B28B26781}">
      <dgm:prSet/>
      <dgm:spPr/>
      <dgm:t>
        <a:bodyPr/>
        <a:lstStyle/>
        <a:p>
          <a:endParaRPr lang="el-GR"/>
        </a:p>
      </dgm:t>
    </dgm:pt>
    <dgm:pt modelId="{26E33E8E-036F-45D0-B308-B2744B6C42F5}">
      <dgm:prSet phldrT="[Κείμενο]" custT="1"/>
      <dgm:spPr>
        <a:solidFill>
          <a:schemeClr val="accent5">
            <a:lumMod val="75000"/>
          </a:schemeClr>
        </a:solidFill>
      </dgm:spPr>
      <dgm:t>
        <a:bodyPr/>
        <a:lstStyle/>
        <a:p>
          <a:r>
            <a:rPr lang="el-GR" sz="2000" dirty="0" smtClean="0"/>
            <a:t>Ανάγκη για ασφάλεια</a:t>
          </a:r>
          <a:endParaRPr lang="el-GR" sz="2000" dirty="0"/>
        </a:p>
      </dgm:t>
    </dgm:pt>
    <dgm:pt modelId="{7ABDA641-129E-48E4-A7FF-A062D42452E6}" type="parTrans" cxnId="{8EF1661A-C861-4EF4-A6CC-F8D987A9459F}">
      <dgm:prSet/>
      <dgm:spPr/>
      <dgm:t>
        <a:bodyPr/>
        <a:lstStyle/>
        <a:p>
          <a:endParaRPr lang="el-GR"/>
        </a:p>
      </dgm:t>
    </dgm:pt>
    <dgm:pt modelId="{26203CC9-A3BF-4508-A985-6C18D27FBB91}" type="sibTrans" cxnId="{8EF1661A-C861-4EF4-A6CC-F8D987A9459F}">
      <dgm:prSet/>
      <dgm:spPr/>
      <dgm:t>
        <a:bodyPr/>
        <a:lstStyle/>
        <a:p>
          <a:endParaRPr lang="el-GR"/>
        </a:p>
      </dgm:t>
    </dgm:pt>
    <dgm:pt modelId="{A4B799FA-6107-4887-A50B-BCFED64A22A2}">
      <dgm:prSet phldrT="[Κείμενο]" custT="1"/>
      <dgm:spPr>
        <a:solidFill>
          <a:schemeClr val="accent5">
            <a:lumMod val="75000"/>
          </a:schemeClr>
        </a:solidFill>
      </dgm:spPr>
      <dgm:t>
        <a:bodyPr/>
        <a:lstStyle/>
        <a:p>
          <a:r>
            <a:rPr lang="el-GR" sz="2000" dirty="0" smtClean="0"/>
            <a:t>Βασικές ανάγκες (νερό, τροφή </a:t>
          </a:r>
          <a:r>
            <a:rPr lang="el-GR" sz="2000" dirty="0" err="1" smtClean="0"/>
            <a:t>κτλ</a:t>
          </a:r>
          <a:r>
            <a:rPr lang="el-GR" sz="2000" dirty="0" smtClean="0"/>
            <a:t>)</a:t>
          </a:r>
          <a:endParaRPr lang="el-GR" sz="2000" dirty="0"/>
        </a:p>
      </dgm:t>
    </dgm:pt>
    <dgm:pt modelId="{A910DDB3-B2D6-4E80-A8D1-4EDF20303395}" type="parTrans" cxnId="{1D50BC4B-2732-4BB8-8AA8-937DB1624319}">
      <dgm:prSet/>
      <dgm:spPr/>
      <dgm:t>
        <a:bodyPr/>
        <a:lstStyle/>
        <a:p>
          <a:endParaRPr lang="el-GR"/>
        </a:p>
      </dgm:t>
    </dgm:pt>
    <dgm:pt modelId="{FD06B718-AAAF-43EB-8081-0E2CF6A0F3BD}" type="sibTrans" cxnId="{1D50BC4B-2732-4BB8-8AA8-937DB1624319}">
      <dgm:prSet/>
      <dgm:spPr/>
      <dgm:t>
        <a:bodyPr/>
        <a:lstStyle/>
        <a:p>
          <a:endParaRPr lang="el-GR"/>
        </a:p>
      </dgm:t>
    </dgm:pt>
    <dgm:pt modelId="{1F1FE5EB-1217-47C8-B41E-5FBBA1FE90EB}" type="pres">
      <dgm:prSet presAssocID="{803AA331-D55A-45C2-92FE-A1F9CD786DA5}" presName="Name0" presStyleCnt="0">
        <dgm:presLayoutVars>
          <dgm:dir/>
          <dgm:animLvl val="lvl"/>
          <dgm:resizeHandles val="exact"/>
        </dgm:presLayoutVars>
      </dgm:prSet>
      <dgm:spPr/>
    </dgm:pt>
    <dgm:pt modelId="{4873DC00-4810-4DE2-8744-2D7B6624591C}" type="pres">
      <dgm:prSet presAssocID="{90463EA7-E4A2-456B-B770-02336AC55317}" presName="Name8" presStyleCnt="0"/>
      <dgm:spPr/>
    </dgm:pt>
    <dgm:pt modelId="{BEF2F0DA-654E-4D0A-A09B-7F3F539C4B10}" type="pres">
      <dgm:prSet presAssocID="{90463EA7-E4A2-456B-B770-02336AC55317}" presName="level" presStyleLbl="node1" presStyleIdx="0" presStyleCnt="7">
        <dgm:presLayoutVars>
          <dgm:chMax val="1"/>
          <dgm:bulletEnabled val="1"/>
        </dgm:presLayoutVars>
      </dgm:prSet>
      <dgm:spPr/>
      <dgm:t>
        <a:bodyPr/>
        <a:lstStyle/>
        <a:p>
          <a:endParaRPr lang="el-GR"/>
        </a:p>
      </dgm:t>
    </dgm:pt>
    <dgm:pt modelId="{DBC469EB-450E-4982-93CD-83DC6A9C7DAF}" type="pres">
      <dgm:prSet presAssocID="{90463EA7-E4A2-456B-B770-02336AC55317}" presName="levelTx" presStyleLbl="revTx" presStyleIdx="0" presStyleCnt="0">
        <dgm:presLayoutVars>
          <dgm:chMax val="1"/>
          <dgm:bulletEnabled val="1"/>
        </dgm:presLayoutVars>
      </dgm:prSet>
      <dgm:spPr/>
      <dgm:t>
        <a:bodyPr/>
        <a:lstStyle/>
        <a:p>
          <a:endParaRPr lang="el-GR"/>
        </a:p>
      </dgm:t>
    </dgm:pt>
    <dgm:pt modelId="{3026042D-662A-46B1-A33F-7D19D04708E7}" type="pres">
      <dgm:prSet presAssocID="{D60911A0-08A9-4428-A067-0372FE03D825}" presName="Name8" presStyleCnt="0"/>
      <dgm:spPr/>
    </dgm:pt>
    <dgm:pt modelId="{F965B877-3BA9-49AA-8A2E-C597FBD4160C}" type="pres">
      <dgm:prSet presAssocID="{D60911A0-08A9-4428-A067-0372FE03D825}" presName="level" presStyleLbl="node1" presStyleIdx="1" presStyleCnt="7">
        <dgm:presLayoutVars>
          <dgm:chMax val="1"/>
          <dgm:bulletEnabled val="1"/>
        </dgm:presLayoutVars>
      </dgm:prSet>
      <dgm:spPr/>
      <dgm:t>
        <a:bodyPr/>
        <a:lstStyle/>
        <a:p>
          <a:endParaRPr lang="el-GR"/>
        </a:p>
      </dgm:t>
    </dgm:pt>
    <dgm:pt modelId="{F7B86C04-39B9-4B41-87AA-4F1136DE92E2}" type="pres">
      <dgm:prSet presAssocID="{D60911A0-08A9-4428-A067-0372FE03D825}" presName="levelTx" presStyleLbl="revTx" presStyleIdx="0" presStyleCnt="0">
        <dgm:presLayoutVars>
          <dgm:chMax val="1"/>
          <dgm:bulletEnabled val="1"/>
        </dgm:presLayoutVars>
      </dgm:prSet>
      <dgm:spPr/>
      <dgm:t>
        <a:bodyPr/>
        <a:lstStyle/>
        <a:p>
          <a:endParaRPr lang="el-GR"/>
        </a:p>
      </dgm:t>
    </dgm:pt>
    <dgm:pt modelId="{57CC2B33-AA92-48A9-AFB1-F20CD17C8181}" type="pres">
      <dgm:prSet presAssocID="{E920EDAA-67F4-4B64-9073-1CCA1787A3AC}" presName="Name8" presStyleCnt="0"/>
      <dgm:spPr/>
    </dgm:pt>
    <dgm:pt modelId="{7D81BAEB-95DC-44D4-BFCB-827F1587BD32}" type="pres">
      <dgm:prSet presAssocID="{E920EDAA-67F4-4B64-9073-1CCA1787A3AC}" presName="level" presStyleLbl="node1" presStyleIdx="2" presStyleCnt="7">
        <dgm:presLayoutVars>
          <dgm:chMax val="1"/>
          <dgm:bulletEnabled val="1"/>
        </dgm:presLayoutVars>
      </dgm:prSet>
      <dgm:spPr/>
      <dgm:t>
        <a:bodyPr/>
        <a:lstStyle/>
        <a:p>
          <a:endParaRPr lang="el-GR"/>
        </a:p>
      </dgm:t>
    </dgm:pt>
    <dgm:pt modelId="{89C87C1E-248E-4E06-B88F-4E657C530495}" type="pres">
      <dgm:prSet presAssocID="{E920EDAA-67F4-4B64-9073-1CCA1787A3AC}" presName="levelTx" presStyleLbl="revTx" presStyleIdx="0" presStyleCnt="0">
        <dgm:presLayoutVars>
          <dgm:chMax val="1"/>
          <dgm:bulletEnabled val="1"/>
        </dgm:presLayoutVars>
      </dgm:prSet>
      <dgm:spPr/>
      <dgm:t>
        <a:bodyPr/>
        <a:lstStyle/>
        <a:p>
          <a:endParaRPr lang="el-GR"/>
        </a:p>
      </dgm:t>
    </dgm:pt>
    <dgm:pt modelId="{CF38DA99-7E53-4B1D-80AE-77B2CF7FE9AD}" type="pres">
      <dgm:prSet presAssocID="{B6C966CB-78C5-4E90-B27D-5DBA04EDD7CE}" presName="Name8" presStyleCnt="0"/>
      <dgm:spPr/>
    </dgm:pt>
    <dgm:pt modelId="{4E73A667-C787-48C8-A7DE-902171F13AEA}" type="pres">
      <dgm:prSet presAssocID="{B6C966CB-78C5-4E90-B27D-5DBA04EDD7CE}" presName="level" presStyleLbl="node1" presStyleIdx="3" presStyleCnt="7">
        <dgm:presLayoutVars>
          <dgm:chMax val="1"/>
          <dgm:bulletEnabled val="1"/>
        </dgm:presLayoutVars>
      </dgm:prSet>
      <dgm:spPr/>
      <dgm:t>
        <a:bodyPr/>
        <a:lstStyle/>
        <a:p>
          <a:endParaRPr lang="el-GR"/>
        </a:p>
      </dgm:t>
    </dgm:pt>
    <dgm:pt modelId="{F5D74709-0F37-4742-93CC-A384DEAECAF3}" type="pres">
      <dgm:prSet presAssocID="{B6C966CB-78C5-4E90-B27D-5DBA04EDD7CE}" presName="levelTx" presStyleLbl="revTx" presStyleIdx="0" presStyleCnt="0">
        <dgm:presLayoutVars>
          <dgm:chMax val="1"/>
          <dgm:bulletEnabled val="1"/>
        </dgm:presLayoutVars>
      </dgm:prSet>
      <dgm:spPr/>
      <dgm:t>
        <a:bodyPr/>
        <a:lstStyle/>
        <a:p>
          <a:endParaRPr lang="el-GR"/>
        </a:p>
      </dgm:t>
    </dgm:pt>
    <dgm:pt modelId="{E1AF3FA0-165A-4223-8193-9FF49C48E348}" type="pres">
      <dgm:prSet presAssocID="{EFF608DE-7576-4790-B324-2CA3B38822CE}" presName="Name8" presStyleCnt="0"/>
      <dgm:spPr/>
    </dgm:pt>
    <dgm:pt modelId="{0425E7AC-1224-4B8B-8AE8-2AC7D156AF44}" type="pres">
      <dgm:prSet presAssocID="{EFF608DE-7576-4790-B324-2CA3B38822CE}" presName="level" presStyleLbl="node1" presStyleIdx="4" presStyleCnt="7">
        <dgm:presLayoutVars>
          <dgm:chMax val="1"/>
          <dgm:bulletEnabled val="1"/>
        </dgm:presLayoutVars>
      </dgm:prSet>
      <dgm:spPr/>
      <dgm:t>
        <a:bodyPr/>
        <a:lstStyle/>
        <a:p>
          <a:endParaRPr lang="el-GR"/>
        </a:p>
      </dgm:t>
    </dgm:pt>
    <dgm:pt modelId="{3D179407-1A1B-416E-B0F5-12E6C529CF71}" type="pres">
      <dgm:prSet presAssocID="{EFF608DE-7576-4790-B324-2CA3B38822CE}" presName="levelTx" presStyleLbl="revTx" presStyleIdx="0" presStyleCnt="0">
        <dgm:presLayoutVars>
          <dgm:chMax val="1"/>
          <dgm:bulletEnabled val="1"/>
        </dgm:presLayoutVars>
      </dgm:prSet>
      <dgm:spPr/>
      <dgm:t>
        <a:bodyPr/>
        <a:lstStyle/>
        <a:p>
          <a:endParaRPr lang="el-GR"/>
        </a:p>
      </dgm:t>
    </dgm:pt>
    <dgm:pt modelId="{BF775A4F-AAD0-4D4A-8DCC-5D3955AE0A0E}" type="pres">
      <dgm:prSet presAssocID="{26E33E8E-036F-45D0-B308-B2744B6C42F5}" presName="Name8" presStyleCnt="0"/>
      <dgm:spPr/>
    </dgm:pt>
    <dgm:pt modelId="{F4851E7F-5382-4317-927B-059EF0D1EF97}" type="pres">
      <dgm:prSet presAssocID="{26E33E8E-036F-45D0-B308-B2744B6C42F5}" presName="level" presStyleLbl="node1" presStyleIdx="5" presStyleCnt="7">
        <dgm:presLayoutVars>
          <dgm:chMax val="1"/>
          <dgm:bulletEnabled val="1"/>
        </dgm:presLayoutVars>
      </dgm:prSet>
      <dgm:spPr/>
      <dgm:t>
        <a:bodyPr/>
        <a:lstStyle/>
        <a:p>
          <a:endParaRPr lang="el-GR"/>
        </a:p>
      </dgm:t>
    </dgm:pt>
    <dgm:pt modelId="{EF972085-CED7-4C39-87F5-C9542881CE35}" type="pres">
      <dgm:prSet presAssocID="{26E33E8E-036F-45D0-B308-B2744B6C42F5}" presName="levelTx" presStyleLbl="revTx" presStyleIdx="0" presStyleCnt="0">
        <dgm:presLayoutVars>
          <dgm:chMax val="1"/>
          <dgm:bulletEnabled val="1"/>
        </dgm:presLayoutVars>
      </dgm:prSet>
      <dgm:spPr/>
      <dgm:t>
        <a:bodyPr/>
        <a:lstStyle/>
        <a:p>
          <a:endParaRPr lang="el-GR"/>
        </a:p>
      </dgm:t>
    </dgm:pt>
    <dgm:pt modelId="{6B4984E0-4987-4FA6-8ABF-EEF7BE3033F7}" type="pres">
      <dgm:prSet presAssocID="{A4B799FA-6107-4887-A50B-BCFED64A22A2}" presName="Name8" presStyleCnt="0"/>
      <dgm:spPr/>
    </dgm:pt>
    <dgm:pt modelId="{561F15B4-2353-4162-8624-832026D43C65}" type="pres">
      <dgm:prSet presAssocID="{A4B799FA-6107-4887-A50B-BCFED64A22A2}" presName="level" presStyleLbl="node1" presStyleIdx="6" presStyleCnt="7">
        <dgm:presLayoutVars>
          <dgm:chMax val="1"/>
          <dgm:bulletEnabled val="1"/>
        </dgm:presLayoutVars>
      </dgm:prSet>
      <dgm:spPr/>
      <dgm:t>
        <a:bodyPr/>
        <a:lstStyle/>
        <a:p>
          <a:endParaRPr lang="el-GR"/>
        </a:p>
      </dgm:t>
    </dgm:pt>
    <dgm:pt modelId="{37B8B1CD-F500-439C-B1F2-0084C4CBB32F}" type="pres">
      <dgm:prSet presAssocID="{A4B799FA-6107-4887-A50B-BCFED64A22A2}" presName="levelTx" presStyleLbl="revTx" presStyleIdx="0" presStyleCnt="0">
        <dgm:presLayoutVars>
          <dgm:chMax val="1"/>
          <dgm:bulletEnabled val="1"/>
        </dgm:presLayoutVars>
      </dgm:prSet>
      <dgm:spPr/>
      <dgm:t>
        <a:bodyPr/>
        <a:lstStyle/>
        <a:p>
          <a:endParaRPr lang="el-GR"/>
        </a:p>
      </dgm:t>
    </dgm:pt>
  </dgm:ptLst>
  <dgm:cxnLst>
    <dgm:cxn modelId="{9B3D04F3-E4EA-4342-BA14-D8D62089A286}" type="presOf" srcId="{A4B799FA-6107-4887-A50B-BCFED64A22A2}" destId="{37B8B1CD-F500-439C-B1F2-0084C4CBB32F}" srcOrd="1" destOrd="0" presId="urn:microsoft.com/office/officeart/2005/8/layout/pyramid1"/>
    <dgm:cxn modelId="{C1F9E438-EDE6-4BCE-A974-3E4DD57EE5B0}" type="presOf" srcId="{26E33E8E-036F-45D0-B308-B2744B6C42F5}" destId="{EF972085-CED7-4C39-87F5-C9542881CE35}" srcOrd="1" destOrd="0" presId="urn:microsoft.com/office/officeart/2005/8/layout/pyramid1"/>
    <dgm:cxn modelId="{8EF1661A-C861-4EF4-A6CC-F8D987A9459F}" srcId="{803AA331-D55A-45C2-92FE-A1F9CD786DA5}" destId="{26E33E8E-036F-45D0-B308-B2744B6C42F5}" srcOrd="5" destOrd="0" parTransId="{7ABDA641-129E-48E4-A7FF-A062D42452E6}" sibTransId="{26203CC9-A3BF-4508-A985-6C18D27FBB91}"/>
    <dgm:cxn modelId="{0A6CBF42-2799-4AD5-B66F-ACE943366F2E}" type="presOf" srcId="{90463EA7-E4A2-456B-B770-02336AC55317}" destId="{BEF2F0DA-654E-4D0A-A09B-7F3F539C4B10}" srcOrd="0" destOrd="0" presId="urn:microsoft.com/office/officeart/2005/8/layout/pyramid1"/>
    <dgm:cxn modelId="{3F3C4CEB-D2DE-455F-B6EB-46EDE5D03E07}" type="presOf" srcId="{A4B799FA-6107-4887-A50B-BCFED64A22A2}" destId="{561F15B4-2353-4162-8624-832026D43C65}" srcOrd="0" destOrd="0" presId="urn:microsoft.com/office/officeart/2005/8/layout/pyramid1"/>
    <dgm:cxn modelId="{329B8372-32E8-4C6F-B15D-9E7707A547D0}" srcId="{803AA331-D55A-45C2-92FE-A1F9CD786DA5}" destId="{D60911A0-08A9-4428-A067-0372FE03D825}" srcOrd="1" destOrd="0" parTransId="{3796965D-7824-4989-920E-77FC7736ED7A}" sibTransId="{A1D694EB-4B0D-43ED-9109-ED04C2A5A6FF}"/>
    <dgm:cxn modelId="{CC92AD3B-9482-4BF8-A27C-03A503042D72}" srcId="{803AA331-D55A-45C2-92FE-A1F9CD786DA5}" destId="{E920EDAA-67F4-4B64-9073-1CCA1787A3AC}" srcOrd="2" destOrd="0" parTransId="{731C8E98-B03B-447F-9273-1C4FF0060B44}" sibTransId="{62BC0083-B6D9-416F-9659-62971F90FDA0}"/>
    <dgm:cxn modelId="{D89894D1-4B2C-4424-95D1-D33AFD77AA32}" type="presOf" srcId="{D60911A0-08A9-4428-A067-0372FE03D825}" destId="{F7B86C04-39B9-4B41-87AA-4F1136DE92E2}" srcOrd="1" destOrd="0" presId="urn:microsoft.com/office/officeart/2005/8/layout/pyramid1"/>
    <dgm:cxn modelId="{341E4045-2D4F-457D-8A7D-48C63A293961}" type="presOf" srcId="{B6C966CB-78C5-4E90-B27D-5DBA04EDD7CE}" destId="{4E73A667-C787-48C8-A7DE-902171F13AEA}" srcOrd="0" destOrd="0" presId="urn:microsoft.com/office/officeart/2005/8/layout/pyramid1"/>
    <dgm:cxn modelId="{20D6C6F3-121F-4632-9B25-18A69BD91031}" type="presOf" srcId="{E920EDAA-67F4-4B64-9073-1CCA1787A3AC}" destId="{7D81BAEB-95DC-44D4-BFCB-827F1587BD32}" srcOrd="0" destOrd="0" presId="urn:microsoft.com/office/officeart/2005/8/layout/pyramid1"/>
    <dgm:cxn modelId="{6DC25F36-2A24-405D-A12F-41677C9FA783}" type="presOf" srcId="{E920EDAA-67F4-4B64-9073-1CCA1787A3AC}" destId="{89C87C1E-248E-4E06-B88F-4E657C530495}" srcOrd="1" destOrd="0" presId="urn:microsoft.com/office/officeart/2005/8/layout/pyramid1"/>
    <dgm:cxn modelId="{A2048E07-5638-4E42-9DD3-D88837663F3B}" type="presOf" srcId="{803AA331-D55A-45C2-92FE-A1F9CD786DA5}" destId="{1F1FE5EB-1217-47C8-B41E-5FBBA1FE90EB}" srcOrd="0" destOrd="0" presId="urn:microsoft.com/office/officeart/2005/8/layout/pyramid1"/>
    <dgm:cxn modelId="{0AE318A7-5871-4B82-B1D0-9B69DF0713E1}" type="presOf" srcId="{EFF608DE-7576-4790-B324-2CA3B38822CE}" destId="{3D179407-1A1B-416E-B0F5-12E6C529CF71}" srcOrd="1" destOrd="0" presId="urn:microsoft.com/office/officeart/2005/8/layout/pyramid1"/>
    <dgm:cxn modelId="{FF5FF77E-8A13-47B5-ACAB-BEB09D110811}" srcId="{803AA331-D55A-45C2-92FE-A1F9CD786DA5}" destId="{90463EA7-E4A2-456B-B770-02336AC55317}" srcOrd="0" destOrd="0" parTransId="{3C5EF1A3-57A0-4A11-8BDA-3B6AF053BEE1}" sibTransId="{62CD85AE-786A-40DB-927C-0929C1F0F71C}"/>
    <dgm:cxn modelId="{343001C0-E437-4106-920A-A12B28B26781}" srcId="{803AA331-D55A-45C2-92FE-A1F9CD786DA5}" destId="{B6C966CB-78C5-4E90-B27D-5DBA04EDD7CE}" srcOrd="3" destOrd="0" parTransId="{3B7D10DC-990B-4DD2-9C7E-13EA1CA8070E}" sibTransId="{4C220EC2-425A-4CC7-8AC7-F1B9A6AB7125}"/>
    <dgm:cxn modelId="{6DE201BB-B949-430A-A539-619346DD28EF}" type="presOf" srcId="{B6C966CB-78C5-4E90-B27D-5DBA04EDD7CE}" destId="{F5D74709-0F37-4742-93CC-A384DEAECAF3}" srcOrd="1" destOrd="0" presId="urn:microsoft.com/office/officeart/2005/8/layout/pyramid1"/>
    <dgm:cxn modelId="{4308CCE6-0367-402D-AC07-3EDAD1D677C2}" srcId="{803AA331-D55A-45C2-92FE-A1F9CD786DA5}" destId="{EFF608DE-7576-4790-B324-2CA3B38822CE}" srcOrd="4" destOrd="0" parTransId="{B044DAF3-FE95-4C00-887C-C3815F775F27}" sibTransId="{34C71D47-2785-4268-8CEE-77D9C6CDF883}"/>
    <dgm:cxn modelId="{3F6E8AE1-B4A7-430E-81EE-8C4E3820E59B}" type="presOf" srcId="{D60911A0-08A9-4428-A067-0372FE03D825}" destId="{F965B877-3BA9-49AA-8A2E-C597FBD4160C}" srcOrd="0" destOrd="0" presId="urn:microsoft.com/office/officeart/2005/8/layout/pyramid1"/>
    <dgm:cxn modelId="{B69EDBCE-2931-43F3-9462-CA4F8E91260C}" type="presOf" srcId="{EFF608DE-7576-4790-B324-2CA3B38822CE}" destId="{0425E7AC-1224-4B8B-8AE8-2AC7D156AF44}" srcOrd="0" destOrd="0" presId="urn:microsoft.com/office/officeart/2005/8/layout/pyramid1"/>
    <dgm:cxn modelId="{2B35A2B1-9F34-4D12-90E7-50116E0EDE68}" type="presOf" srcId="{90463EA7-E4A2-456B-B770-02336AC55317}" destId="{DBC469EB-450E-4982-93CD-83DC6A9C7DAF}" srcOrd="1" destOrd="0" presId="urn:microsoft.com/office/officeart/2005/8/layout/pyramid1"/>
    <dgm:cxn modelId="{5D1F371B-0351-45FC-B4DF-5517AC02298A}" type="presOf" srcId="{26E33E8E-036F-45D0-B308-B2744B6C42F5}" destId="{F4851E7F-5382-4317-927B-059EF0D1EF97}" srcOrd="0" destOrd="0" presId="urn:microsoft.com/office/officeart/2005/8/layout/pyramid1"/>
    <dgm:cxn modelId="{1D50BC4B-2732-4BB8-8AA8-937DB1624319}" srcId="{803AA331-D55A-45C2-92FE-A1F9CD786DA5}" destId="{A4B799FA-6107-4887-A50B-BCFED64A22A2}" srcOrd="6" destOrd="0" parTransId="{A910DDB3-B2D6-4E80-A8D1-4EDF20303395}" sibTransId="{FD06B718-AAAF-43EB-8081-0E2CF6A0F3BD}"/>
    <dgm:cxn modelId="{DB6F7601-1F53-4234-BC68-F0D7DFADFCE1}" type="presParOf" srcId="{1F1FE5EB-1217-47C8-B41E-5FBBA1FE90EB}" destId="{4873DC00-4810-4DE2-8744-2D7B6624591C}" srcOrd="0" destOrd="0" presId="urn:microsoft.com/office/officeart/2005/8/layout/pyramid1"/>
    <dgm:cxn modelId="{30D29CC3-1ED4-43DC-8C3A-24F9EE4267DC}" type="presParOf" srcId="{4873DC00-4810-4DE2-8744-2D7B6624591C}" destId="{BEF2F0DA-654E-4D0A-A09B-7F3F539C4B10}" srcOrd="0" destOrd="0" presId="urn:microsoft.com/office/officeart/2005/8/layout/pyramid1"/>
    <dgm:cxn modelId="{9756D040-04E1-4460-A993-7375ACF0D4A0}" type="presParOf" srcId="{4873DC00-4810-4DE2-8744-2D7B6624591C}" destId="{DBC469EB-450E-4982-93CD-83DC6A9C7DAF}" srcOrd="1" destOrd="0" presId="urn:microsoft.com/office/officeart/2005/8/layout/pyramid1"/>
    <dgm:cxn modelId="{4CD6795E-CD01-42F1-ADE1-8033A317C8AE}" type="presParOf" srcId="{1F1FE5EB-1217-47C8-B41E-5FBBA1FE90EB}" destId="{3026042D-662A-46B1-A33F-7D19D04708E7}" srcOrd="1" destOrd="0" presId="urn:microsoft.com/office/officeart/2005/8/layout/pyramid1"/>
    <dgm:cxn modelId="{200BA1EC-7DFA-4440-89CF-9735A4886095}" type="presParOf" srcId="{3026042D-662A-46B1-A33F-7D19D04708E7}" destId="{F965B877-3BA9-49AA-8A2E-C597FBD4160C}" srcOrd="0" destOrd="0" presId="urn:microsoft.com/office/officeart/2005/8/layout/pyramid1"/>
    <dgm:cxn modelId="{7DB4337F-D01A-4FAA-8C2C-BF255368F620}" type="presParOf" srcId="{3026042D-662A-46B1-A33F-7D19D04708E7}" destId="{F7B86C04-39B9-4B41-87AA-4F1136DE92E2}" srcOrd="1" destOrd="0" presId="urn:microsoft.com/office/officeart/2005/8/layout/pyramid1"/>
    <dgm:cxn modelId="{F9CE313D-B8C2-4D36-B196-22BBE12B069D}" type="presParOf" srcId="{1F1FE5EB-1217-47C8-B41E-5FBBA1FE90EB}" destId="{57CC2B33-AA92-48A9-AFB1-F20CD17C8181}" srcOrd="2" destOrd="0" presId="urn:microsoft.com/office/officeart/2005/8/layout/pyramid1"/>
    <dgm:cxn modelId="{56FDD02C-56F8-479D-8FAC-014258D7C767}" type="presParOf" srcId="{57CC2B33-AA92-48A9-AFB1-F20CD17C8181}" destId="{7D81BAEB-95DC-44D4-BFCB-827F1587BD32}" srcOrd="0" destOrd="0" presId="urn:microsoft.com/office/officeart/2005/8/layout/pyramid1"/>
    <dgm:cxn modelId="{D1DE0B74-B590-46BE-908F-474EE8C7ACA4}" type="presParOf" srcId="{57CC2B33-AA92-48A9-AFB1-F20CD17C8181}" destId="{89C87C1E-248E-4E06-B88F-4E657C530495}" srcOrd="1" destOrd="0" presId="urn:microsoft.com/office/officeart/2005/8/layout/pyramid1"/>
    <dgm:cxn modelId="{7E0BBDEE-F7BA-49D7-874C-B4F47C515338}" type="presParOf" srcId="{1F1FE5EB-1217-47C8-B41E-5FBBA1FE90EB}" destId="{CF38DA99-7E53-4B1D-80AE-77B2CF7FE9AD}" srcOrd="3" destOrd="0" presId="urn:microsoft.com/office/officeart/2005/8/layout/pyramid1"/>
    <dgm:cxn modelId="{6DF38F29-111F-48DC-8CD1-A72A84EC8B01}" type="presParOf" srcId="{CF38DA99-7E53-4B1D-80AE-77B2CF7FE9AD}" destId="{4E73A667-C787-48C8-A7DE-902171F13AEA}" srcOrd="0" destOrd="0" presId="urn:microsoft.com/office/officeart/2005/8/layout/pyramid1"/>
    <dgm:cxn modelId="{6EA1AABC-55B8-4B51-B7CD-02D330F4C989}" type="presParOf" srcId="{CF38DA99-7E53-4B1D-80AE-77B2CF7FE9AD}" destId="{F5D74709-0F37-4742-93CC-A384DEAECAF3}" srcOrd="1" destOrd="0" presId="urn:microsoft.com/office/officeart/2005/8/layout/pyramid1"/>
    <dgm:cxn modelId="{06885315-59E8-444B-A064-106A8028F2B9}" type="presParOf" srcId="{1F1FE5EB-1217-47C8-B41E-5FBBA1FE90EB}" destId="{E1AF3FA0-165A-4223-8193-9FF49C48E348}" srcOrd="4" destOrd="0" presId="urn:microsoft.com/office/officeart/2005/8/layout/pyramid1"/>
    <dgm:cxn modelId="{CC9A9045-A1F6-44E1-A86A-765E813648A2}" type="presParOf" srcId="{E1AF3FA0-165A-4223-8193-9FF49C48E348}" destId="{0425E7AC-1224-4B8B-8AE8-2AC7D156AF44}" srcOrd="0" destOrd="0" presId="urn:microsoft.com/office/officeart/2005/8/layout/pyramid1"/>
    <dgm:cxn modelId="{31693480-212A-41F0-815E-63299EB883E4}" type="presParOf" srcId="{E1AF3FA0-165A-4223-8193-9FF49C48E348}" destId="{3D179407-1A1B-416E-B0F5-12E6C529CF71}" srcOrd="1" destOrd="0" presId="urn:microsoft.com/office/officeart/2005/8/layout/pyramid1"/>
    <dgm:cxn modelId="{6705A561-FD23-40D2-9BC3-E084ACF8C12A}" type="presParOf" srcId="{1F1FE5EB-1217-47C8-B41E-5FBBA1FE90EB}" destId="{BF775A4F-AAD0-4D4A-8DCC-5D3955AE0A0E}" srcOrd="5" destOrd="0" presId="urn:microsoft.com/office/officeart/2005/8/layout/pyramid1"/>
    <dgm:cxn modelId="{8AD77EF3-3460-4DAA-B24E-E78679A9B8A7}" type="presParOf" srcId="{BF775A4F-AAD0-4D4A-8DCC-5D3955AE0A0E}" destId="{F4851E7F-5382-4317-927B-059EF0D1EF97}" srcOrd="0" destOrd="0" presId="urn:microsoft.com/office/officeart/2005/8/layout/pyramid1"/>
    <dgm:cxn modelId="{5C730AEF-3E11-4E86-8B42-E852527862D9}" type="presParOf" srcId="{BF775A4F-AAD0-4D4A-8DCC-5D3955AE0A0E}" destId="{EF972085-CED7-4C39-87F5-C9542881CE35}" srcOrd="1" destOrd="0" presId="urn:microsoft.com/office/officeart/2005/8/layout/pyramid1"/>
    <dgm:cxn modelId="{976268A8-4D67-4E36-A9B1-5BA32FC7B175}" type="presParOf" srcId="{1F1FE5EB-1217-47C8-B41E-5FBBA1FE90EB}" destId="{6B4984E0-4987-4FA6-8ABF-EEF7BE3033F7}" srcOrd="6" destOrd="0" presId="urn:microsoft.com/office/officeart/2005/8/layout/pyramid1"/>
    <dgm:cxn modelId="{97B2BE1D-2672-4311-9545-5538A5655E60}" type="presParOf" srcId="{6B4984E0-4987-4FA6-8ABF-EEF7BE3033F7}" destId="{561F15B4-2353-4162-8624-832026D43C65}" srcOrd="0" destOrd="0" presId="urn:microsoft.com/office/officeart/2005/8/layout/pyramid1"/>
    <dgm:cxn modelId="{2ACED4F1-65E0-4CFC-9D6B-8E85B6C1D105}" type="presParOf" srcId="{6B4984E0-4987-4FA6-8ABF-EEF7BE3033F7}" destId="{37B8B1CD-F500-439C-B1F2-0084C4CBB32F}"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2F0DA-654E-4D0A-A09B-7F3F539C4B10}">
      <dsp:nvSpPr>
        <dsp:cNvPr id="0" name=""/>
        <dsp:cNvSpPr/>
      </dsp:nvSpPr>
      <dsp:spPr>
        <a:xfrm>
          <a:off x="3651443" y="0"/>
          <a:ext cx="1217147"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t>Αυτοπραγμάτωση</a:t>
          </a:r>
          <a:endParaRPr lang="el-GR" sz="1800" kern="1200" dirty="0"/>
        </a:p>
      </dsp:txBody>
      <dsp:txXfrm>
        <a:off x="3651443" y="0"/>
        <a:ext cx="1217147" cy="774441"/>
      </dsp:txXfrm>
    </dsp:sp>
    <dsp:sp modelId="{F965B877-3BA9-49AA-8A2E-C597FBD4160C}">
      <dsp:nvSpPr>
        <dsp:cNvPr id="0" name=""/>
        <dsp:cNvSpPr/>
      </dsp:nvSpPr>
      <dsp:spPr>
        <a:xfrm>
          <a:off x="3042869" y="774441"/>
          <a:ext cx="2434295"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l-GR" sz="2300" kern="1200" dirty="0" smtClean="0"/>
            <a:t>Αισθητικές ανάγκες</a:t>
          </a:r>
          <a:endParaRPr lang="el-GR" sz="2300" kern="1200" dirty="0"/>
        </a:p>
      </dsp:txBody>
      <dsp:txXfrm>
        <a:off x="3468871" y="774441"/>
        <a:ext cx="1582292" cy="774441"/>
      </dsp:txXfrm>
    </dsp:sp>
    <dsp:sp modelId="{7D81BAEB-95DC-44D4-BFCB-827F1587BD32}">
      <dsp:nvSpPr>
        <dsp:cNvPr id="0" name=""/>
        <dsp:cNvSpPr/>
      </dsp:nvSpPr>
      <dsp:spPr>
        <a:xfrm>
          <a:off x="2434295" y="1548882"/>
          <a:ext cx="3651443"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Ανάγκη για γνώση και κατανόηση</a:t>
          </a:r>
          <a:endParaRPr lang="el-GR" sz="2000" kern="1200" dirty="0"/>
        </a:p>
      </dsp:txBody>
      <dsp:txXfrm>
        <a:off x="3073298" y="1548882"/>
        <a:ext cx="2373438" cy="774441"/>
      </dsp:txXfrm>
    </dsp:sp>
    <dsp:sp modelId="{4E73A667-C787-48C8-A7DE-902171F13AEA}">
      <dsp:nvSpPr>
        <dsp:cNvPr id="0" name=""/>
        <dsp:cNvSpPr/>
      </dsp:nvSpPr>
      <dsp:spPr>
        <a:xfrm>
          <a:off x="1825721" y="2323323"/>
          <a:ext cx="4868591"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Ανάγκη για εκτίμηση</a:t>
          </a:r>
          <a:endParaRPr lang="el-GR" sz="2000" kern="1200" dirty="0"/>
        </a:p>
      </dsp:txBody>
      <dsp:txXfrm>
        <a:off x="2677725" y="2323323"/>
        <a:ext cx="3164584" cy="774441"/>
      </dsp:txXfrm>
    </dsp:sp>
    <dsp:sp modelId="{0425E7AC-1224-4B8B-8AE8-2AC7D156AF44}">
      <dsp:nvSpPr>
        <dsp:cNvPr id="0" name=""/>
        <dsp:cNvSpPr/>
      </dsp:nvSpPr>
      <dsp:spPr>
        <a:xfrm>
          <a:off x="1217147" y="3097765"/>
          <a:ext cx="6085739"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Ανάγκη για αγάπη και για αίσθημα του ανήκειν</a:t>
          </a:r>
          <a:endParaRPr lang="el-GR" sz="2000" kern="1200" dirty="0"/>
        </a:p>
      </dsp:txBody>
      <dsp:txXfrm>
        <a:off x="2282152" y="3097765"/>
        <a:ext cx="3955730" cy="774441"/>
      </dsp:txXfrm>
    </dsp:sp>
    <dsp:sp modelId="{F4851E7F-5382-4317-927B-059EF0D1EF97}">
      <dsp:nvSpPr>
        <dsp:cNvPr id="0" name=""/>
        <dsp:cNvSpPr/>
      </dsp:nvSpPr>
      <dsp:spPr>
        <a:xfrm>
          <a:off x="608573" y="3872206"/>
          <a:ext cx="7302887"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Ανάγκη για ασφάλεια</a:t>
          </a:r>
          <a:endParaRPr lang="el-GR" sz="2000" kern="1200" dirty="0"/>
        </a:p>
      </dsp:txBody>
      <dsp:txXfrm>
        <a:off x="1886579" y="3872206"/>
        <a:ext cx="4746876" cy="774441"/>
      </dsp:txXfrm>
    </dsp:sp>
    <dsp:sp modelId="{561F15B4-2353-4162-8624-832026D43C65}">
      <dsp:nvSpPr>
        <dsp:cNvPr id="0" name=""/>
        <dsp:cNvSpPr/>
      </dsp:nvSpPr>
      <dsp:spPr>
        <a:xfrm>
          <a:off x="0" y="4646647"/>
          <a:ext cx="8520035" cy="774441"/>
        </a:xfrm>
        <a:prstGeom prst="trapezoid">
          <a:avLst>
            <a:gd name="adj" fmla="val 78582"/>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kern="1200" dirty="0" smtClean="0"/>
            <a:t>Βασικές ανάγκες (νερό, τροφή </a:t>
          </a:r>
          <a:r>
            <a:rPr lang="el-GR" sz="2000" kern="1200" dirty="0" err="1" smtClean="0"/>
            <a:t>κτλ</a:t>
          </a:r>
          <a:r>
            <a:rPr lang="el-GR" sz="2000" kern="1200" dirty="0" smtClean="0"/>
            <a:t>)</a:t>
          </a:r>
          <a:endParaRPr lang="el-GR" sz="2000" kern="1200" dirty="0"/>
        </a:p>
      </dsp:txBody>
      <dsp:txXfrm>
        <a:off x="1491006" y="4646647"/>
        <a:ext cx="5538022" cy="77444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A554C795-1570-4075-883D-CA9ECBDB2213}" type="datetimeFigureOut">
              <a:rPr lang="el-GR" smtClean="0"/>
              <a:pPr/>
              <a:t>4/4/2023</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F451CBDF-B78C-41E3-9052-FE9EE09BA15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pPr/>
              <a:t>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pPr/>
              <a:t>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A554C795-1570-4075-883D-CA9ECBDB2213}" type="datetimeFigureOut">
              <a:rPr lang="el-GR" smtClean="0"/>
              <a:pPr/>
              <a:t>4/4/2023</a:t>
            </a:fld>
            <a:endParaRPr lang="el-GR"/>
          </a:p>
        </p:txBody>
      </p:sp>
      <p:sp>
        <p:nvSpPr>
          <p:cNvPr id="9" name="8 - Θέση αριθμού διαφάνειας"/>
          <p:cNvSpPr>
            <a:spLocks noGrp="1"/>
          </p:cNvSpPr>
          <p:nvPr>
            <p:ph type="sldNum" sz="quarter" idx="15"/>
          </p:nvPr>
        </p:nvSpPr>
        <p:spPr/>
        <p:txBody>
          <a:bodyPr rtlCol="0"/>
          <a:lstStyle/>
          <a:p>
            <a:fld id="{F451CBDF-B78C-41E3-9052-FE9EE09BA152}"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A554C795-1570-4075-883D-CA9ECBDB2213}" type="datetimeFigureOut">
              <a:rPr lang="el-GR" smtClean="0"/>
              <a:pPr/>
              <a:t>4/4/2023</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F451CBDF-B78C-41E3-9052-FE9EE09BA15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554C795-1570-4075-883D-CA9ECBDB2213}" type="datetimeFigureOut">
              <a:rPr lang="el-GR" smtClean="0"/>
              <a:pPr/>
              <a:t>4/4/2023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51CBDF-B78C-41E3-9052-FE9EE09BA152}"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A554C795-1570-4075-883D-CA9ECBDB2213}" type="datetimeFigureOut">
              <a:rPr lang="el-GR" smtClean="0"/>
              <a:pPr/>
              <a:t>4/4/2023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51CBDF-B78C-41E3-9052-FE9EE09BA152}"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A554C795-1570-4075-883D-CA9ECBDB2213}" type="datetimeFigureOut">
              <a:rPr lang="el-GR" smtClean="0"/>
              <a:pPr/>
              <a:t>4/4/2023</a:t>
            </a:fld>
            <a:endParaRPr lang="el-GR"/>
          </a:p>
        </p:txBody>
      </p:sp>
      <p:sp>
        <p:nvSpPr>
          <p:cNvPr id="7" name="6 - Θέση αριθμού διαφάνειας"/>
          <p:cNvSpPr>
            <a:spLocks noGrp="1"/>
          </p:cNvSpPr>
          <p:nvPr>
            <p:ph type="sldNum" sz="quarter" idx="11"/>
          </p:nvPr>
        </p:nvSpPr>
        <p:spPr/>
        <p:txBody>
          <a:bodyPr rtlCol="0"/>
          <a:lstStyle/>
          <a:p>
            <a:fld id="{F451CBDF-B78C-41E3-9052-FE9EE09BA152}"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54C795-1570-4075-883D-CA9ECBDB2213}" type="datetimeFigureOut">
              <a:rPr lang="el-GR" smtClean="0"/>
              <a:pPr/>
              <a:t>4/4/2023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51CBDF-B78C-41E3-9052-FE9EE09BA15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A554C795-1570-4075-883D-CA9ECBDB2213}" type="datetimeFigureOut">
              <a:rPr lang="el-GR" smtClean="0"/>
              <a:pPr/>
              <a:t>4/4/2023</a:t>
            </a:fld>
            <a:endParaRPr lang="el-GR"/>
          </a:p>
        </p:txBody>
      </p:sp>
      <p:sp>
        <p:nvSpPr>
          <p:cNvPr id="22" name="21 - Θέση αριθμού διαφάνειας"/>
          <p:cNvSpPr>
            <a:spLocks noGrp="1"/>
          </p:cNvSpPr>
          <p:nvPr>
            <p:ph type="sldNum" sz="quarter" idx="15"/>
          </p:nvPr>
        </p:nvSpPr>
        <p:spPr/>
        <p:txBody>
          <a:bodyPr rtlCol="0"/>
          <a:lstStyle/>
          <a:p>
            <a:fld id="{F451CBDF-B78C-41E3-9052-FE9EE09BA152}"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A554C795-1570-4075-883D-CA9ECBDB2213}" type="datetimeFigureOut">
              <a:rPr lang="el-GR" smtClean="0"/>
              <a:pPr/>
              <a:t>4/4/2023</a:t>
            </a:fld>
            <a:endParaRPr lang="el-GR"/>
          </a:p>
        </p:txBody>
      </p:sp>
      <p:sp>
        <p:nvSpPr>
          <p:cNvPr id="18" name="17 - Θέση αριθμού διαφάνειας"/>
          <p:cNvSpPr>
            <a:spLocks noGrp="1"/>
          </p:cNvSpPr>
          <p:nvPr>
            <p:ph type="sldNum" sz="quarter" idx="11"/>
          </p:nvPr>
        </p:nvSpPr>
        <p:spPr/>
        <p:txBody>
          <a:bodyPr rtlCol="0"/>
          <a:lstStyle/>
          <a:p>
            <a:fld id="{F451CBDF-B78C-41E3-9052-FE9EE09BA152}"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54C795-1570-4075-883D-CA9ECBDB2213}" type="datetimeFigureOut">
              <a:rPr lang="el-GR" smtClean="0"/>
              <a:pPr/>
              <a:t>4/4/2023</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451CBDF-B78C-41E3-9052-FE9EE09BA15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Εκπαιδευτικη</a:t>
            </a:r>
            <a:r>
              <a:rPr lang="el-GR" dirty="0" smtClean="0"/>
              <a:t> </a:t>
            </a:r>
            <a:r>
              <a:rPr lang="el-GR" dirty="0" err="1" smtClean="0"/>
              <a:t>ψυχολογια</a:t>
            </a:r>
            <a:endParaRPr lang="el-GR" dirty="0"/>
          </a:p>
        </p:txBody>
      </p:sp>
      <p:sp>
        <p:nvSpPr>
          <p:cNvPr id="3" name="2 - Θέση κειμένου"/>
          <p:cNvSpPr>
            <a:spLocks noGrp="1"/>
          </p:cNvSpPr>
          <p:nvPr>
            <p:ph type="body" idx="1"/>
          </p:nvPr>
        </p:nvSpPr>
        <p:spPr/>
        <p:txBody>
          <a:bodyPr/>
          <a:lstStyle/>
          <a:p>
            <a:r>
              <a:rPr lang="el-GR" dirty="0"/>
              <a:t>7</a:t>
            </a:r>
            <a:r>
              <a:rPr lang="el-GR" dirty="0" smtClean="0"/>
              <a:t>. Παροχή κινήτρων μάθησης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dirty="0" err="1" smtClean="0"/>
              <a:t>Αποδοσεισ</a:t>
            </a:r>
            <a:r>
              <a:rPr lang="el-GR" dirty="0" smtClean="0"/>
              <a:t> </a:t>
            </a:r>
            <a:r>
              <a:rPr lang="el-GR" dirty="0" err="1" smtClean="0"/>
              <a:t>αποτυχιασ</a:t>
            </a:r>
            <a:r>
              <a:rPr lang="el-GR" dirty="0" smtClean="0"/>
              <a:t> - </a:t>
            </a:r>
            <a:r>
              <a:rPr lang="el-GR" dirty="0" err="1" smtClean="0"/>
              <a:t>επιτυχιασ</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1713552854"/>
              </p:ext>
            </p:extLst>
          </p:nvPr>
        </p:nvGraphicFramePr>
        <p:xfrm>
          <a:off x="107504" y="2708921"/>
          <a:ext cx="8568952" cy="3744415"/>
        </p:xfrm>
        <a:graphic>
          <a:graphicData uri="http://schemas.openxmlformats.org/drawingml/2006/table">
            <a:tbl>
              <a:tblPr firstRow="1" bandRow="1">
                <a:tableStyleId>{7DF18680-E054-41AD-8BC1-D1AEF772440D}</a:tableStyleId>
              </a:tblPr>
              <a:tblGrid>
                <a:gridCol w="2408083"/>
                <a:gridCol w="1552357"/>
                <a:gridCol w="2466274"/>
                <a:gridCol w="2142238"/>
              </a:tblGrid>
              <a:tr h="404801">
                <a:tc rowSpan="4">
                  <a:txBody>
                    <a:bodyPr/>
                    <a:lstStyle/>
                    <a:p>
                      <a:pPr algn="ctr"/>
                      <a:r>
                        <a:rPr lang="el-GR" b="0" dirty="0" smtClean="0">
                          <a:solidFill>
                            <a:schemeClr val="tx1"/>
                          </a:solidFill>
                        </a:rPr>
                        <a:t>   </a:t>
                      </a:r>
                    </a:p>
                    <a:p>
                      <a:pPr algn="ctr"/>
                      <a:endParaRPr lang="el-GR" b="0" dirty="0" smtClean="0">
                        <a:solidFill>
                          <a:schemeClr val="tx1"/>
                        </a:solidFill>
                      </a:endParaRPr>
                    </a:p>
                    <a:p>
                      <a:pPr algn="ctr"/>
                      <a:endParaRPr lang="el-GR" b="0" dirty="0" smtClean="0">
                        <a:solidFill>
                          <a:schemeClr val="tx1"/>
                        </a:solidFill>
                      </a:endParaRPr>
                    </a:p>
                    <a:p>
                      <a:pPr algn="ctr"/>
                      <a:endParaRPr lang="el-GR" b="0" dirty="0" smtClean="0">
                        <a:solidFill>
                          <a:schemeClr val="tx1"/>
                        </a:solidFill>
                      </a:endParaRPr>
                    </a:p>
                    <a:p>
                      <a:pPr algn="ctr"/>
                      <a:endParaRPr lang="el-GR" b="0" dirty="0" smtClean="0">
                        <a:solidFill>
                          <a:schemeClr val="tx1"/>
                        </a:solidFill>
                      </a:endParaRPr>
                    </a:p>
                    <a:p>
                      <a:pPr algn="ctr"/>
                      <a:r>
                        <a:rPr lang="el-GR" b="0" dirty="0" smtClean="0">
                          <a:solidFill>
                            <a:schemeClr val="tx1"/>
                          </a:solidFill>
                        </a:rPr>
                        <a:t>ΣΤΑΘΕΡΟΤΗΤΑ</a:t>
                      </a:r>
                      <a:r>
                        <a:rPr lang="el-GR" b="0" baseline="0" dirty="0" smtClean="0">
                          <a:solidFill>
                            <a:schemeClr val="tx1"/>
                          </a:solidFill>
                        </a:rPr>
                        <a:t> ΑΙΤΙΑΣ</a:t>
                      </a:r>
                      <a:endParaRPr lang="el-GR" b="0" dirty="0">
                        <a:solidFill>
                          <a:schemeClr val="tx1"/>
                        </a:solidFill>
                      </a:endParaRPr>
                    </a:p>
                  </a:txBody>
                  <a:tcPr/>
                </a:tc>
                <a:tc>
                  <a:txBody>
                    <a:bodyPr/>
                    <a:lstStyle/>
                    <a:p>
                      <a:endParaRPr lang="el-GR" dirty="0"/>
                    </a:p>
                  </a:txBody>
                  <a:tcPr/>
                </a:tc>
                <a:tc gridSpan="2">
                  <a:txBody>
                    <a:bodyPr/>
                    <a:lstStyle/>
                    <a:p>
                      <a:pPr algn="ctr"/>
                      <a:r>
                        <a:rPr lang="el-GR" b="0" dirty="0" smtClean="0">
                          <a:solidFill>
                            <a:schemeClr val="tx1"/>
                          </a:solidFill>
                        </a:rPr>
                        <a:t>ΕΔΡΑ ΑΙΤΙΑΣ</a:t>
                      </a:r>
                      <a:endParaRPr lang="el-GR" b="0" dirty="0">
                        <a:solidFill>
                          <a:schemeClr val="tx1"/>
                        </a:solidFill>
                      </a:endParaRPr>
                    </a:p>
                  </a:txBody>
                  <a:tcPr/>
                </a:tc>
                <a:tc hMerge="1">
                  <a:txBody>
                    <a:bodyPr/>
                    <a:lstStyle/>
                    <a:p>
                      <a:endParaRPr lang="el-GR" dirty="0"/>
                    </a:p>
                  </a:txBody>
                  <a:tcPr/>
                </a:tc>
              </a:tr>
              <a:tr h="404801">
                <a:tc vMerge="1">
                  <a:txBody>
                    <a:bodyPr/>
                    <a:lstStyle/>
                    <a:p>
                      <a:endParaRPr lang="el-GR" dirty="0"/>
                    </a:p>
                  </a:txBody>
                  <a:tcPr/>
                </a:tc>
                <a:tc>
                  <a:txBody>
                    <a:bodyPr/>
                    <a:lstStyle/>
                    <a:p>
                      <a:endParaRPr lang="el-GR" dirty="0"/>
                    </a:p>
                  </a:txBody>
                  <a:tcPr/>
                </a:tc>
                <a:tc>
                  <a:txBody>
                    <a:bodyPr/>
                    <a:lstStyle/>
                    <a:p>
                      <a:pPr algn="ctr"/>
                      <a:r>
                        <a:rPr lang="el-GR" b="1" dirty="0" smtClean="0"/>
                        <a:t>Εσωτερική</a:t>
                      </a:r>
                      <a:endParaRPr lang="el-GR" b="1" dirty="0"/>
                    </a:p>
                  </a:txBody>
                  <a:tcPr/>
                </a:tc>
                <a:tc>
                  <a:txBody>
                    <a:bodyPr/>
                    <a:lstStyle/>
                    <a:p>
                      <a:pPr algn="ctr"/>
                      <a:r>
                        <a:rPr lang="el-GR" b="1" dirty="0" smtClean="0"/>
                        <a:t>Εξωτερική </a:t>
                      </a:r>
                      <a:endParaRPr lang="el-GR" b="1" dirty="0"/>
                    </a:p>
                  </a:txBody>
                  <a:tcPr/>
                </a:tc>
              </a:tr>
              <a:tr h="1315606">
                <a:tc vMerge="1">
                  <a:txBody>
                    <a:bodyPr/>
                    <a:lstStyle/>
                    <a:p>
                      <a:endParaRPr lang="el-GR" dirty="0"/>
                    </a:p>
                  </a:txBody>
                  <a:tcPr/>
                </a:tc>
                <a:tc>
                  <a:txBody>
                    <a:bodyPr/>
                    <a:lstStyle/>
                    <a:p>
                      <a:pPr algn="ctr"/>
                      <a:r>
                        <a:rPr lang="el-GR" b="1" dirty="0" smtClean="0"/>
                        <a:t>Σταθερή</a:t>
                      </a:r>
                      <a:endParaRPr lang="el-GR" b="1" dirty="0"/>
                    </a:p>
                  </a:txBody>
                  <a:tcPr/>
                </a:tc>
                <a:tc>
                  <a:txBody>
                    <a:bodyPr/>
                    <a:lstStyle/>
                    <a:p>
                      <a:r>
                        <a:rPr lang="el-GR" dirty="0" smtClean="0"/>
                        <a:t>Ικανότητα</a:t>
                      </a:r>
                    </a:p>
                    <a:p>
                      <a:r>
                        <a:rPr lang="el-GR" dirty="0" smtClean="0"/>
                        <a:t>«Είμαι έξυπνος»</a:t>
                      </a:r>
                    </a:p>
                    <a:p>
                      <a:r>
                        <a:rPr lang="el-GR" dirty="0" smtClean="0"/>
                        <a:t>«Είμαι χαζός»</a:t>
                      </a:r>
                      <a:endParaRPr lang="el-GR" dirty="0"/>
                    </a:p>
                  </a:txBody>
                  <a:tcPr/>
                </a:tc>
                <a:tc>
                  <a:txBody>
                    <a:bodyPr/>
                    <a:lstStyle/>
                    <a:p>
                      <a:r>
                        <a:rPr lang="el-GR" dirty="0" smtClean="0"/>
                        <a:t>Δυσκολία έργου</a:t>
                      </a:r>
                    </a:p>
                    <a:p>
                      <a:r>
                        <a:rPr lang="el-GR" dirty="0" smtClean="0"/>
                        <a:t>«Ήταν εύκολο»</a:t>
                      </a:r>
                    </a:p>
                    <a:p>
                      <a:r>
                        <a:rPr lang="el-GR" dirty="0" smtClean="0"/>
                        <a:t>«Ήταν υπερβολικά δύσκολο»</a:t>
                      </a:r>
                      <a:endParaRPr lang="el-GR" dirty="0"/>
                    </a:p>
                  </a:txBody>
                  <a:tcPr/>
                </a:tc>
              </a:tr>
              <a:tr h="1619207">
                <a:tc vMerge="1">
                  <a:txBody>
                    <a:bodyPr/>
                    <a:lstStyle/>
                    <a:p>
                      <a:endParaRPr lang="el-GR" dirty="0"/>
                    </a:p>
                  </a:txBody>
                  <a:tcPr/>
                </a:tc>
                <a:tc>
                  <a:txBody>
                    <a:bodyPr/>
                    <a:lstStyle/>
                    <a:p>
                      <a:pPr algn="ctr"/>
                      <a:r>
                        <a:rPr lang="el-GR" b="1" dirty="0" smtClean="0"/>
                        <a:t>Ασταθής</a:t>
                      </a:r>
                      <a:endParaRPr lang="el-GR" b="1" dirty="0"/>
                    </a:p>
                  </a:txBody>
                  <a:tcPr/>
                </a:tc>
                <a:tc>
                  <a:txBody>
                    <a:bodyPr/>
                    <a:lstStyle/>
                    <a:p>
                      <a:r>
                        <a:rPr lang="el-GR" dirty="0" smtClean="0"/>
                        <a:t>Προσπάθεια</a:t>
                      </a:r>
                    </a:p>
                    <a:p>
                      <a:r>
                        <a:rPr lang="el-GR" dirty="0" smtClean="0"/>
                        <a:t>«Προσπάθησα πολύ»</a:t>
                      </a:r>
                    </a:p>
                    <a:p>
                      <a:r>
                        <a:rPr lang="el-GR" dirty="0" smtClean="0"/>
                        <a:t>«Δεν προσπάθησα αρκετά»</a:t>
                      </a:r>
                    </a:p>
                  </a:txBody>
                  <a:tcPr/>
                </a:tc>
                <a:tc>
                  <a:txBody>
                    <a:bodyPr/>
                    <a:lstStyle/>
                    <a:p>
                      <a:r>
                        <a:rPr lang="el-GR" dirty="0" smtClean="0"/>
                        <a:t>Τύχη</a:t>
                      </a:r>
                    </a:p>
                    <a:p>
                      <a:r>
                        <a:rPr lang="el-GR" dirty="0" smtClean="0"/>
                        <a:t>«΄Με</a:t>
                      </a:r>
                      <a:r>
                        <a:rPr lang="el-GR" baseline="0" dirty="0" smtClean="0"/>
                        <a:t> βοήθησε η τύχη»</a:t>
                      </a:r>
                    </a:p>
                    <a:p>
                      <a:r>
                        <a:rPr lang="el-GR" baseline="0" dirty="0" smtClean="0"/>
                        <a:t>«Ήμουν άτυχος»</a:t>
                      </a:r>
                      <a:endParaRPr lang="el-GR" dirty="0"/>
                    </a:p>
                  </a:txBody>
                  <a:tcPr/>
                </a:tc>
              </a:tr>
            </a:tbl>
          </a:graphicData>
        </a:graphic>
      </p:graphicFrame>
      <p:sp>
        <p:nvSpPr>
          <p:cNvPr id="5" name="TextBox 4"/>
          <p:cNvSpPr txBox="1"/>
          <p:nvPr/>
        </p:nvSpPr>
        <p:spPr>
          <a:xfrm>
            <a:off x="611560" y="1772816"/>
            <a:ext cx="7416824" cy="646331"/>
          </a:xfrm>
          <a:prstGeom prst="rect">
            <a:avLst/>
          </a:prstGeom>
          <a:noFill/>
        </p:spPr>
        <p:txBody>
          <a:bodyPr wrap="square" rtlCol="0">
            <a:spAutoFit/>
          </a:bodyPr>
          <a:lstStyle/>
          <a:p>
            <a:r>
              <a:rPr lang="el-GR" dirty="0" smtClean="0"/>
              <a:t>Η θεωρία απόδοσης ασχολείται κυρίως με 4 ερμηνείες της επιτυχίας και της αποτυχίας: ικανότητα, προσπάθεια, δυσκολία έργου, τύχη</a:t>
            </a:r>
            <a:endParaRPr lang="el-GR" dirty="0"/>
          </a:p>
        </p:txBody>
      </p:sp>
    </p:spTree>
    <p:extLst>
      <p:ext uri="{BB962C8B-B14F-4D97-AF65-F5344CB8AC3E}">
        <p14:creationId xmlns:p14="http://schemas.microsoft.com/office/powerpoint/2010/main" val="2586145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normAutofit/>
          </a:bodyPr>
          <a:lstStyle/>
          <a:p>
            <a:pPr algn="just"/>
            <a:r>
              <a:rPr lang="el-GR" sz="2600" dirty="0" err="1" smtClean="0"/>
              <a:t>Εδρα</a:t>
            </a:r>
            <a:r>
              <a:rPr lang="el-GR" sz="2600" dirty="0" smtClean="0"/>
              <a:t> </a:t>
            </a:r>
            <a:r>
              <a:rPr lang="el-GR" sz="2600" dirty="0" err="1" smtClean="0"/>
              <a:t>ελεγχου</a:t>
            </a:r>
            <a:r>
              <a:rPr lang="el-GR" sz="2600" dirty="0" smtClean="0"/>
              <a:t> και </a:t>
            </a:r>
            <a:r>
              <a:rPr lang="el-GR" sz="2600" dirty="0" err="1" smtClean="0"/>
              <a:t>αυτο-αποτελεσματικοτητα</a:t>
            </a:r>
            <a:endParaRPr lang="el-GR" sz="2600" dirty="0"/>
          </a:p>
        </p:txBody>
      </p:sp>
      <p:sp>
        <p:nvSpPr>
          <p:cNvPr id="3" name="Θέση περιεχομένου 2"/>
          <p:cNvSpPr>
            <a:spLocks noGrp="1"/>
          </p:cNvSpPr>
          <p:nvPr>
            <p:ph sz="quarter" idx="1"/>
          </p:nvPr>
        </p:nvSpPr>
        <p:spPr>
          <a:xfrm>
            <a:off x="457200" y="1340768"/>
            <a:ext cx="8003232" cy="5133184"/>
          </a:xfrm>
        </p:spPr>
        <p:txBody>
          <a:bodyPr/>
          <a:lstStyle/>
          <a:p>
            <a:pPr algn="just"/>
            <a:r>
              <a:rPr lang="el-GR" dirty="0" smtClean="0"/>
              <a:t>Η έδρα ελέγχου επηρεάζει τη σχολική επίδοση</a:t>
            </a:r>
          </a:p>
          <a:p>
            <a:pPr algn="just"/>
            <a:r>
              <a:rPr lang="el-GR" dirty="0" smtClean="0"/>
              <a:t>Οι μαθητές που πιστεύουν ότι η επιτυχία στο σχολείο εξαρτάται από την </a:t>
            </a:r>
            <a:r>
              <a:rPr lang="el-GR" b="1" dirty="0" smtClean="0"/>
              <a:t>τύχη ή άλλους εξωτερικούς </a:t>
            </a:r>
            <a:r>
              <a:rPr lang="el-GR" dirty="0" smtClean="0"/>
              <a:t>παράγοντες, είναι </a:t>
            </a:r>
            <a:r>
              <a:rPr lang="el-GR" u="sng" dirty="0" smtClean="0"/>
              <a:t>απίθανο να καταβάλλουν μεγάλη προσπάθεια</a:t>
            </a:r>
          </a:p>
          <a:p>
            <a:pPr algn="just"/>
            <a:r>
              <a:rPr lang="el-GR" dirty="0" smtClean="0"/>
              <a:t>Οι μαθητές που </a:t>
            </a:r>
            <a:r>
              <a:rPr lang="el-GR" dirty="0">
                <a:solidFill>
                  <a:prstClr val="black"/>
                </a:solidFill>
              </a:rPr>
              <a:t>πιστεύουν ότι η </a:t>
            </a:r>
            <a:r>
              <a:rPr lang="el-GR" dirty="0" smtClean="0">
                <a:solidFill>
                  <a:prstClr val="black"/>
                </a:solidFill>
              </a:rPr>
              <a:t>επιτυχία/ αποτυχία </a:t>
            </a:r>
            <a:r>
              <a:rPr lang="el-GR" dirty="0">
                <a:solidFill>
                  <a:prstClr val="black"/>
                </a:solidFill>
              </a:rPr>
              <a:t>στο σχολείο εξαρτάται από την </a:t>
            </a:r>
            <a:r>
              <a:rPr lang="el-GR" b="1" dirty="0" smtClean="0">
                <a:solidFill>
                  <a:prstClr val="black"/>
                </a:solidFill>
              </a:rPr>
              <a:t>προσπάθεια</a:t>
            </a:r>
            <a:r>
              <a:rPr lang="el-GR" dirty="0" smtClean="0">
                <a:solidFill>
                  <a:prstClr val="black"/>
                </a:solidFill>
              </a:rPr>
              <a:t>, τείνουν να </a:t>
            </a:r>
            <a:r>
              <a:rPr lang="el-GR" u="sng" dirty="0" smtClean="0">
                <a:solidFill>
                  <a:prstClr val="black"/>
                </a:solidFill>
              </a:rPr>
              <a:t>προσπαθούν περισσότερο</a:t>
            </a:r>
          </a:p>
          <a:p>
            <a:pPr algn="just"/>
            <a:r>
              <a:rPr lang="el-GR" dirty="0" smtClean="0">
                <a:solidFill>
                  <a:prstClr val="black"/>
                </a:solidFill>
              </a:rPr>
              <a:t>Οι πιο επιτυχημένοι μαθητές έχουν την τάση να </a:t>
            </a:r>
            <a:r>
              <a:rPr lang="el-GR" u="sng" dirty="0" smtClean="0">
                <a:solidFill>
                  <a:prstClr val="black"/>
                </a:solidFill>
              </a:rPr>
              <a:t>υπερεκτιμούν τον βαθμό που η δική τους συμπεριφορά</a:t>
            </a:r>
            <a:r>
              <a:rPr lang="el-GR" dirty="0" smtClean="0">
                <a:solidFill>
                  <a:prstClr val="black"/>
                </a:solidFill>
              </a:rPr>
              <a:t> επιφέρει την επιτυχία και την αποτυχία </a:t>
            </a:r>
            <a:endParaRPr lang="el-GR" dirty="0" smtClean="0"/>
          </a:p>
          <a:p>
            <a:endParaRPr lang="el-GR" dirty="0"/>
          </a:p>
        </p:txBody>
      </p:sp>
    </p:spTree>
    <p:extLst>
      <p:ext uri="{BB962C8B-B14F-4D97-AF65-F5344CB8AC3E}">
        <p14:creationId xmlns:p14="http://schemas.microsoft.com/office/powerpoint/2010/main" val="2526598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94122"/>
          </a:xfrm>
        </p:spPr>
        <p:txBody>
          <a:bodyPr>
            <a:normAutofit fontScale="90000"/>
          </a:bodyPr>
          <a:lstStyle/>
          <a:p>
            <a:r>
              <a:rPr lang="el-GR" dirty="0" err="1" smtClean="0"/>
              <a:t>Προεκτασεις</a:t>
            </a:r>
            <a:r>
              <a:rPr lang="el-GR" dirty="0" smtClean="0"/>
              <a:t> της </a:t>
            </a:r>
            <a:r>
              <a:rPr lang="el-GR" dirty="0" err="1" smtClean="0"/>
              <a:t>αποδοσης</a:t>
            </a:r>
            <a:r>
              <a:rPr lang="el-GR" dirty="0" smtClean="0"/>
              <a:t> </a:t>
            </a:r>
            <a:r>
              <a:rPr lang="el-GR" dirty="0" err="1" smtClean="0"/>
              <a:t>αιτιων</a:t>
            </a:r>
            <a:r>
              <a:rPr lang="el-GR" dirty="0" smtClean="0"/>
              <a:t> στους </a:t>
            </a:r>
            <a:r>
              <a:rPr lang="el-GR" dirty="0" err="1" smtClean="0"/>
              <a:t>εκπαιδευτικουσ</a:t>
            </a:r>
            <a:endParaRPr lang="el-GR" dirty="0"/>
          </a:p>
        </p:txBody>
      </p:sp>
      <p:sp>
        <p:nvSpPr>
          <p:cNvPr id="3" name="Θέση περιεχομένου 2"/>
          <p:cNvSpPr>
            <a:spLocks noGrp="1"/>
          </p:cNvSpPr>
          <p:nvPr>
            <p:ph sz="quarter" idx="1"/>
          </p:nvPr>
        </p:nvSpPr>
        <p:spPr>
          <a:xfrm>
            <a:off x="457200" y="1600200"/>
            <a:ext cx="8003232" cy="4873752"/>
          </a:xfrm>
        </p:spPr>
        <p:txBody>
          <a:bodyPr>
            <a:normAutofit fontScale="92500" lnSpcReduction="20000"/>
          </a:bodyPr>
          <a:lstStyle/>
          <a:p>
            <a:pPr algn="just"/>
            <a:r>
              <a:rPr lang="el-GR" dirty="0" smtClean="0"/>
              <a:t>Η θεωρία απόδοσης είναι σημαντική, γιατί βοηθά τους εκπαιδευτικούς να κατανοήσουν πώς οι μαθητές ερμηνεύουν και χρησιμοποιούν την ανατροφοδότηση που τους δίνουν και πώς μπορεί να λειτουργήσει η ανατροφοδότηση ως κίνητρο για μάθηση. </a:t>
            </a:r>
          </a:p>
          <a:p>
            <a:pPr algn="just"/>
            <a:r>
              <a:rPr lang="el-GR" dirty="0" smtClean="0"/>
              <a:t>Είναι σημαντικό να </a:t>
            </a:r>
            <a:r>
              <a:rPr lang="el-GR" b="1" dirty="0" smtClean="0"/>
              <a:t>επαινούμε τους μαθητές για την προσπάθεια τους</a:t>
            </a:r>
            <a:r>
              <a:rPr lang="el-GR" dirty="0" smtClean="0"/>
              <a:t> (η οποία είναι υπό τον έλεγχό τους) κι όχι για τη νοημοσύνη τους (η οποία δεν είναι)</a:t>
            </a:r>
          </a:p>
          <a:p>
            <a:pPr algn="just"/>
            <a:r>
              <a:rPr lang="el-GR" dirty="0" smtClean="0"/>
              <a:t>Όταν </a:t>
            </a:r>
            <a:r>
              <a:rPr lang="el-GR" dirty="0"/>
              <a:t>οι εκπαιδευτικοί αντιδρούν στα λάθη των μαθητών τους με </a:t>
            </a:r>
            <a:r>
              <a:rPr lang="el-GR" b="1" dirty="0"/>
              <a:t>συμπάθεια</a:t>
            </a:r>
            <a:r>
              <a:rPr lang="el-GR" dirty="0"/>
              <a:t>, τότε οι μαθητές είναι πιο πιθανό να αποδώσουν την αποτυχία τους σε μια </a:t>
            </a:r>
            <a:r>
              <a:rPr lang="el-GR" b="1" dirty="0"/>
              <a:t>μη ελεγχόμενη αιτία</a:t>
            </a:r>
            <a:r>
              <a:rPr lang="el-GR" dirty="0"/>
              <a:t>. Η </a:t>
            </a:r>
            <a:r>
              <a:rPr lang="el-GR" u="sng" dirty="0"/>
              <a:t>συμπονετική ανατροφοδότηση</a:t>
            </a:r>
            <a:r>
              <a:rPr lang="el-GR" dirty="0"/>
              <a:t>, δηλαδή «ο έπαινος ως βραβείο παρηγοριάς» για την αποτυχία του μαθητή ή </a:t>
            </a:r>
            <a:r>
              <a:rPr lang="el-GR" u="sng" dirty="0"/>
              <a:t>η παροχή βοήθειας χωρίς ο μαθητής να την ζητήσει</a:t>
            </a:r>
            <a:r>
              <a:rPr lang="el-GR" dirty="0"/>
              <a:t>, ακόμα και όταν γίνεται με καλές προθέσεις μπορεί να μεταδώσει λάθος μηνύματα.</a:t>
            </a:r>
            <a:endParaRPr lang="el-GR" dirty="0" smtClean="0"/>
          </a:p>
          <a:p>
            <a:pPr algn="just"/>
            <a:endParaRPr lang="el-GR" dirty="0"/>
          </a:p>
        </p:txBody>
      </p:sp>
    </p:spTree>
    <p:extLst>
      <p:ext uri="{BB962C8B-B14F-4D97-AF65-F5344CB8AC3E}">
        <p14:creationId xmlns:p14="http://schemas.microsoft.com/office/powerpoint/2010/main" val="2965917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850106"/>
          </a:xfrm>
        </p:spPr>
        <p:txBody>
          <a:bodyPr/>
          <a:lstStyle/>
          <a:p>
            <a:r>
              <a:rPr lang="el-GR" dirty="0" err="1" smtClean="0"/>
              <a:t>Κινητρα</a:t>
            </a:r>
            <a:r>
              <a:rPr lang="el-GR" dirty="0" smtClean="0"/>
              <a:t> και </a:t>
            </a:r>
            <a:r>
              <a:rPr lang="el-GR" dirty="0" err="1" smtClean="0"/>
              <a:t>θεωρια</a:t>
            </a:r>
            <a:r>
              <a:rPr lang="el-GR" dirty="0" smtClean="0"/>
              <a:t> </a:t>
            </a:r>
            <a:r>
              <a:rPr lang="el-GR" dirty="0" err="1" smtClean="0"/>
              <a:t>προσδοκιασ</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Οι προσπάθειες των ατόμων για να πετύχουν εξαρτώνται από τις προσδοκίες τους για την αποκόμιση αμοιβών</a:t>
            </a:r>
          </a:p>
          <a:p>
            <a:pPr algn="just"/>
            <a:r>
              <a:rPr lang="el-GR" dirty="0" smtClean="0"/>
              <a:t>Κίνητρα = αντιλαμβανόμενη πιθανότητα επιτυχίας </a:t>
            </a:r>
            <a:r>
              <a:rPr lang="el-GR" b="1" dirty="0" smtClean="0"/>
              <a:t>Χ</a:t>
            </a:r>
            <a:r>
              <a:rPr lang="el-GR" dirty="0" smtClean="0"/>
              <a:t> αξία επιτυχίας ως ανταμοιβή</a:t>
            </a:r>
          </a:p>
          <a:p>
            <a:pPr algn="just"/>
            <a:r>
              <a:rPr lang="el-GR" dirty="0" smtClean="0"/>
              <a:t>Αν το άτομο θεωρεί απίθανη την επιτυχία του ή δε δίνει αξία σε αυτήν, το κίνητρό του θα είναι μηδενικό</a:t>
            </a:r>
          </a:p>
          <a:p>
            <a:pPr algn="just"/>
            <a:r>
              <a:rPr lang="el-GR" dirty="0" smtClean="0"/>
              <a:t>Η </a:t>
            </a:r>
            <a:r>
              <a:rPr lang="el-GR" b="1" dirty="0" smtClean="0"/>
              <a:t>πεποίθηση των μαθητών ότι είναι ικανοί </a:t>
            </a:r>
            <a:r>
              <a:rPr lang="el-GR" dirty="0" smtClean="0"/>
              <a:t>και </a:t>
            </a:r>
            <a:r>
              <a:rPr lang="el-GR" b="1" dirty="0" smtClean="0"/>
              <a:t>η απόδοση αξίας εκ μέρους τους στη σχολική επιτυχία</a:t>
            </a:r>
            <a:r>
              <a:rPr lang="el-GR" dirty="0" smtClean="0"/>
              <a:t> συνδυαστικά είναι πιο σημαντικές για την επιτυχία από ότι η πραγματική ικανότητά τους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Προεκτασεισ</a:t>
            </a:r>
            <a:r>
              <a:rPr lang="el-GR" dirty="0" smtClean="0"/>
              <a:t> </a:t>
            </a:r>
            <a:r>
              <a:rPr lang="el-GR" dirty="0" err="1" smtClean="0"/>
              <a:t>τησ</a:t>
            </a:r>
            <a:r>
              <a:rPr lang="el-GR" dirty="0" smtClean="0"/>
              <a:t> </a:t>
            </a:r>
            <a:r>
              <a:rPr lang="el-GR" dirty="0" err="1" smtClean="0"/>
              <a:t>θεωριασ</a:t>
            </a:r>
            <a:r>
              <a:rPr lang="el-GR" dirty="0" smtClean="0"/>
              <a:t> </a:t>
            </a:r>
            <a:r>
              <a:rPr lang="el-GR" dirty="0" err="1" smtClean="0"/>
              <a:t>προσδοκιασ</a:t>
            </a:r>
            <a:r>
              <a:rPr lang="el-GR" dirty="0" smtClean="0"/>
              <a:t> στην </a:t>
            </a:r>
            <a:r>
              <a:rPr lang="el-GR" dirty="0" err="1" smtClean="0"/>
              <a:t>εκπαιδευση</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Μία υπερβολικά υψηλή πιθανότητα επιτυχίας μπορεί να αποβεί επιζήμια (δεν αποδίδεται εξίσου μεγάλη αξία στην επιτυχία όταν το έργο είναι εύκολο)</a:t>
            </a:r>
          </a:p>
          <a:p>
            <a:pPr algn="just"/>
            <a:r>
              <a:rPr lang="el-GR" dirty="0" smtClean="0"/>
              <a:t>Τα κίνητρα ενός ατόμου αυξάνονται όσο αυξάνεται η δυσκολία του έργου μέχρι ενός σημείου, γιατί το άτομο μπορεί να κρίνει την επιτυχία αδύνατη ή ότι ο σκοπός δεν αξίζει την προσπάθεια</a:t>
            </a:r>
          </a:p>
          <a:p>
            <a:pPr algn="just"/>
            <a:r>
              <a:rPr lang="el-GR" dirty="0" smtClean="0"/>
              <a:t>Τα έργα που ανατίθενται στους μαθητές δε θα έπρεπε να είναι ούτε πολύ εύκολα, ούτε πολύ δύσκολα. Αν κάποιοι μαθητές θεωρούν βέβαιο ότι θα πάρουν Άριστα ή </a:t>
            </a:r>
            <a:r>
              <a:rPr lang="el-GR" dirty="0"/>
              <a:t>ό</a:t>
            </a:r>
            <a:r>
              <a:rPr lang="el-GR" dirty="0" smtClean="0"/>
              <a:t>τι θα αποτύχουν ό, τι κι αν κάνουν, το επίπεδο των κινήτρων τους θα είναι ελάχιστο.</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normAutofit/>
          </a:bodyPr>
          <a:lstStyle/>
          <a:p>
            <a:r>
              <a:rPr lang="el-GR" sz="2800" dirty="0" err="1" smtClean="0"/>
              <a:t>Κινητρα</a:t>
            </a:r>
            <a:r>
              <a:rPr lang="el-GR" sz="2800" dirty="0" smtClean="0"/>
              <a:t> και </a:t>
            </a:r>
            <a:r>
              <a:rPr lang="el-GR" sz="2800" dirty="0" err="1" smtClean="0"/>
              <a:t>προσανατολισμοι</a:t>
            </a:r>
            <a:r>
              <a:rPr lang="el-GR" sz="2800" dirty="0" smtClean="0"/>
              <a:t> σε </a:t>
            </a:r>
            <a:r>
              <a:rPr lang="el-GR" sz="2800" dirty="0" err="1" smtClean="0"/>
              <a:t>στοχουσ</a:t>
            </a:r>
            <a:endParaRPr lang="el-GR" sz="2800" dirty="0"/>
          </a:p>
        </p:txBody>
      </p:sp>
      <p:graphicFrame>
        <p:nvGraphicFramePr>
          <p:cNvPr id="4" name="3 - Θέση περιεχομένου"/>
          <p:cNvGraphicFramePr>
            <a:graphicFrameLocks noGrp="1"/>
          </p:cNvGraphicFramePr>
          <p:nvPr>
            <p:ph sz="quarter" idx="1"/>
          </p:nvPr>
        </p:nvGraphicFramePr>
        <p:xfrm>
          <a:off x="457200" y="1268413"/>
          <a:ext cx="8147049" cy="5394960"/>
        </p:xfrm>
        <a:graphic>
          <a:graphicData uri="http://schemas.openxmlformats.org/drawingml/2006/table">
            <a:tbl>
              <a:tblPr firstRow="1" bandRow="1">
                <a:tableStyleId>{21E4AEA4-8DFA-4A89-87EB-49C32662AFE0}</a:tableStyleId>
              </a:tblPr>
              <a:tblGrid>
                <a:gridCol w="2715683"/>
                <a:gridCol w="2715683"/>
                <a:gridCol w="2715683"/>
              </a:tblGrid>
              <a:tr h="370840">
                <a:tc>
                  <a:txBody>
                    <a:bodyPr/>
                    <a:lstStyle/>
                    <a:p>
                      <a:pPr algn="ctr"/>
                      <a:r>
                        <a:rPr lang="el-GR" dirty="0" smtClean="0"/>
                        <a:t>Μαθητές με στόχους μάθησης</a:t>
                      </a:r>
                      <a:endParaRPr lang="el-GR" dirty="0"/>
                    </a:p>
                  </a:txBody>
                  <a:tcPr/>
                </a:tc>
                <a:tc>
                  <a:txBody>
                    <a:bodyPr/>
                    <a:lstStyle/>
                    <a:p>
                      <a:pPr algn="ctr"/>
                      <a:r>
                        <a:rPr lang="el-GR" dirty="0" smtClean="0"/>
                        <a:t>Μαθητές με στόχους απόδοσης</a:t>
                      </a:r>
                      <a:endParaRPr lang="el-GR" dirty="0"/>
                    </a:p>
                  </a:txBody>
                  <a:tcPr/>
                </a:tc>
                <a:tc>
                  <a:txBody>
                    <a:bodyPr/>
                    <a:lstStyle/>
                    <a:p>
                      <a:pPr algn="ctr"/>
                      <a:r>
                        <a:rPr lang="el-GR" dirty="0" smtClean="0"/>
                        <a:t>Εκπαιδευτικός</a:t>
                      </a:r>
                      <a:endParaRPr lang="el-GR" dirty="0"/>
                    </a:p>
                  </a:txBody>
                  <a:tcPr/>
                </a:tc>
              </a:tr>
              <a:tr h="370840">
                <a:tc>
                  <a:txBody>
                    <a:bodyPr/>
                    <a:lstStyle/>
                    <a:p>
                      <a:pPr algn="ctr"/>
                      <a:r>
                        <a:rPr lang="el-GR" dirty="0" smtClean="0"/>
                        <a:t>Δίνουν αξία στη μάθηση</a:t>
                      </a:r>
                      <a:r>
                        <a:rPr lang="el-GR" baseline="0" dirty="0" smtClean="0"/>
                        <a:t> ως αυτοσκοπό</a:t>
                      </a:r>
                      <a:endParaRPr lang="el-GR" dirty="0"/>
                    </a:p>
                  </a:txBody>
                  <a:tcPr/>
                </a:tc>
                <a:tc>
                  <a:txBody>
                    <a:bodyPr/>
                    <a:lstStyle/>
                    <a:p>
                      <a:pPr algn="ctr"/>
                      <a:r>
                        <a:rPr lang="el-GR" dirty="0" smtClean="0"/>
                        <a:t>Δίνουν αξία στους βαθμούς,</a:t>
                      </a:r>
                      <a:r>
                        <a:rPr lang="el-GR" baseline="0" dirty="0" smtClean="0"/>
                        <a:t> στον έπαινο</a:t>
                      </a:r>
                      <a:endParaRPr lang="el-GR" dirty="0"/>
                    </a:p>
                  </a:txBody>
                  <a:tcPr/>
                </a:tc>
                <a:tc>
                  <a:txBody>
                    <a:bodyPr/>
                    <a:lstStyle/>
                    <a:p>
                      <a:pPr algn="ctr"/>
                      <a:r>
                        <a:rPr lang="el-GR" dirty="0" smtClean="0"/>
                        <a:t>Υπογράμμιση αξίας γνώσης αντί για την αξία των</a:t>
                      </a:r>
                      <a:r>
                        <a:rPr lang="el-GR" baseline="0" dirty="0" smtClean="0"/>
                        <a:t> βαθμών</a:t>
                      </a:r>
                      <a:endParaRPr lang="el-GR" dirty="0"/>
                    </a:p>
                  </a:txBody>
                  <a:tcPr/>
                </a:tc>
              </a:tr>
              <a:tr h="370840">
                <a:tc>
                  <a:txBody>
                    <a:bodyPr/>
                    <a:lstStyle/>
                    <a:p>
                      <a:pPr algn="ctr"/>
                      <a:r>
                        <a:rPr lang="el-GR" dirty="0" smtClean="0"/>
                        <a:t>Παρακινούνται από</a:t>
                      </a:r>
                      <a:r>
                        <a:rPr lang="el-GR" baseline="0" dirty="0" smtClean="0"/>
                        <a:t> τη διανοητική πρόκληση και το ενδιαφέρον</a:t>
                      </a:r>
                      <a:endParaRPr lang="el-GR" dirty="0"/>
                    </a:p>
                  </a:txBody>
                  <a:tcPr/>
                </a:tc>
                <a:tc>
                  <a:txBody>
                    <a:bodyPr/>
                    <a:lstStyle/>
                    <a:p>
                      <a:pPr algn="ctr"/>
                      <a:r>
                        <a:rPr lang="el-GR" dirty="0" smtClean="0"/>
                        <a:t>Παρακινούνται από την επιθυμία να ξεπεράσουν</a:t>
                      </a:r>
                      <a:r>
                        <a:rPr lang="el-GR" baseline="0" dirty="0" smtClean="0"/>
                        <a:t> τους άλλους</a:t>
                      </a:r>
                      <a:endParaRPr lang="el-GR" dirty="0"/>
                    </a:p>
                  </a:txBody>
                  <a:tcPr/>
                </a:tc>
                <a:tc>
                  <a:txBody>
                    <a:bodyPr/>
                    <a:lstStyle/>
                    <a:p>
                      <a:pPr algn="ctr"/>
                      <a:r>
                        <a:rPr lang="el-GR" dirty="0" smtClean="0"/>
                        <a:t>Θέστε δύσκολα και ενδιαφέροντα έργα</a:t>
                      </a:r>
                      <a:endParaRPr lang="el-GR" dirty="0"/>
                    </a:p>
                  </a:txBody>
                  <a:tcPr/>
                </a:tc>
              </a:tr>
              <a:tr h="370840">
                <a:tc>
                  <a:txBody>
                    <a:bodyPr/>
                    <a:lstStyle/>
                    <a:p>
                      <a:pPr algn="ctr"/>
                      <a:r>
                        <a:rPr lang="el-GR" dirty="0" smtClean="0"/>
                        <a:t>Τα λάθη είναι μέρος της διαδικασίας</a:t>
                      </a:r>
                      <a:r>
                        <a:rPr lang="el-GR" baseline="0" dirty="0" smtClean="0"/>
                        <a:t> μάθησης</a:t>
                      </a:r>
                      <a:endParaRPr lang="el-GR" dirty="0"/>
                    </a:p>
                  </a:txBody>
                  <a:tcPr/>
                </a:tc>
                <a:tc>
                  <a:txBody>
                    <a:bodyPr/>
                    <a:lstStyle/>
                    <a:p>
                      <a:pPr algn="ctr"/>
                      <a:r>
                        <a:rPr lang="el-GR" dirty="0" smtClean="0"/>
                        <a:t>Τα λάθη οδηγούν σε άγχος και σε</a:t>
                      </a:r>
                      <a:r>
                        <a:rPr lang="el-GR" baseline="0" dirty="0" smtClean="0"/>
                        <a:t> μειωμένη </a:t>
                      </a:r>
                      <a:r>
                        <a:rPr lang="el-GR" baseline="0" dirty="0" err="1" smtClean="0"/>
                        <a:t>αυτοαξία</a:t>
                      </a:r>
                      <a:endParaRPr lang="el-GR" dirty="0"/>
                    </a:p>
                  </a:txBody>
                  <a:tcPr/>
                </a:tc>
                <a:tc>
                  <a:txBody>
                    <a:bodyPr/>
                    <a:lstStyle/>
                    <a:p>
                      <a:pPr algn="ctr"/>
                      <a:r>
                        <a:rPr lang="el-GR" dirty="0" smtClean="0"/>
                        <a:t>Εξηγήστε ότι τα</a:t>
                      </a:r>
                      <a:r>
                        <a:rPr lang="el-GR" baseline="0" dirty="0" smtClean="0"/>
                        <a:t> λάθη βοηθούν στη μάθηση και την εξέλιξη</a:t>
                      </a:r>
                      <a:endParaRPr lang="el-GR" dirty="0"/>
                    </a:p>
                  </a:txBody>
                  <a:tcPr/>
                </a:tc>
              </a:tr>
              <a:tr h="370840">
                <a:tc>
                  <a:txBody>
                    <a:bodyPr/>
                    <a:lstStyle/>
                    <a:p>
                      <a:pPr algn="ctr"/>
                      <a:r>
                        <a:rPr lang="el-GR" dirty="0" smtClean="0"/>
                        <a:t>Αξιολογούν την απόδοση με βάση τα δικά τους πρότυπα και την αξία που</a:t>
                      </a:r>
                      <a:r>
                        <a:rPr lang="el-GR" baseline="0" dirty="0" smtClean="0"/>
                        <a:t> αποδίδουν στις νέες γνώσεις και δεξιότητες</a:t>
                      </a:r>
                      <a:endParaRPr lang="el-GR" dirty="0"/>
                    </a:p>
                  </a:txBody>
                  <a:tcPr/>
                </a:tc>
                <a:tc>
                  <a:txBody>
                    <a:bodyPr/>
                    <a:lstStyle/>
                    <a:p>
                      <a:pPr algn="ctr"/>
                      <a:r>
                        <a:rPr lang="el-GR" dirty="0" smtClean="0"/>
                        <a:t>Αξιολογούν την απόδοσή τους συγκρίνοντάς τη με τους άλλους μαθητές </a:t>
                      </a:r>
                      <a:endParaRPr lang="el-GR" dirty="0"/>
                    </a:p>
                  </a:txBody>
                  <a:tcPr/>
                </a:tc>
                <a:tc>
                  <a:txBody>
                    <a:bodyPr/>
                    <a:lstStyle/>
                    <a:p>
                      <a:pPr algn="ctr"/>
                      <a:r>
                        <a:rPr lang="el-GR" dirty="0" smtClean="0"/>
                        <a:t>Τονίστε την αξία των νέων γνώσεων και δεξιοτήτων, παρακινήστε</a:t>
                      </a:r>
                      <a:r>
                        <a:rPr lang="el-GR" baseline="0" dirty="0" smtClean="0"/>
                        <a:t> τους μαθητές να θέσουν δικά τους μαθησιακά πρότυπα</a:t>
                      </a:r>
                      <a:endParaRPr lang="el-GR"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06090"/>
          </a:xfrm>
        </p:spPr>
        <p:txBody>
          <a:bodyPr>
            <a:normAutofit/>
          </a:bodyPr>
          <a:lstStyle/>
          <a:p>
            <a:r>
              <a:rPr lang="el-GR" sz="2800" dirty="0" err="1" smtClean="0"/>
              <a:t>Κινητρα</a:t>
            </a:r>
            <a:r>
              <a:rPr lang="el-GR" sz="2800" dirty="0" smtClean="0"/>
              <a:t> και </a:t>
            </a:r>
            <a:r>
              <a:rPr lang="el-GR" sz="2800" dirty="0" err="1" smtClean="0"/>
              <a:t>προσανατολισμοι</a:t>
            </a:r>
            <a:r>
              <a:rPr lang="el-GR" sz="2800" dirty="0" smtClean="0"/>
              <a:t> σε </a:t>
            </a:r>
            <a:r>
              <a:rPr lang="el-GR" sz="2800" dirty="0" err="1" smtClean="0"/>
              <a:t>στοχουσ</a:t>
            </a:r>
            <a:endParaRPr lang="el-GR" sz="2800" dirty="0"/>
          </a:p>
        </p:txBody>
      </p:sp>
      <p:graphicFrame>
        <p:nvGraphicFramePr>
          <p:cNvPr id="4" name="3 - Θέση περιεχομένου"/>
          <p:cNvGraphicFramePr>
            <a:graphicFrameLocks noGrp="1"/>
          </p:cNvGraphicFramePr>
          <p:nvPr>
            <p:ph sz="quarter" idx="1"/>
          </p:nvPr>
        </p:nvGraphicFramePr>
        <p:xfrm>
          <a:off x="457200" y="1268412"/>
          <a:ext cx="8147049" cy="5328939"/>
        </p:xfrm>
        <a:graphic>
          <a:graphicData uri="http://schemas.openxmlformats.org/drawingml/2006/table">
            <a:tbl>
              <a:tblPr firstRow="1" bandRow="1">
                <a:tableStyleId>{21E4AEA4-8DFA-4A89-87EB-49C32662AFE0}</a:tableStyleId>
              </a:tblPr>
              <a:tblGrid>
                <a:gridCol w="2715683"/>
                <a:gridCol w="2715683"/>
                <a:gridCol w="2715683"/>
              </a:tblGrid>
              <a:tr h="731423">
                <a:tc>
                  <a:txBody>
                    <a:bodyPr/>
                    <a:lstStyle/>
                    <a:p>
                      <a:pPr algn="ctr"/>
                      <a:r>
                        <a:rPr lang="el-GR" dirty="0" smtClean="0"/>
                        <a:t>Μαθητές με στόχους μάθησης</a:t>
                      </a:r>
                      <a:endParaRPr lang="el-GR" dirty="0"/>
                    </a:p>
                  </a:txBody>
                  <a:tcPr/>
                </a:tc>
                <a:tc>
                  <a:txBody>
                    <a:bodyPr/>
                    <a:lstStyle/>
                    <a:p>
                      <a:pPr algn="ctr"/>
                      <a:r>
                        <a:rPr lang="el-GR" dirty="0" smtClean="0"/>
                        <a:t>Μαθητές με στόχους απόδοσης</a:t>
                      </a:r>
                      <a:endParaRPr lang="el-GR" dirty="0"/>
                    </a:p>
                  </a:txBody>
                  <a:tcPr/>
                </a:tc>
                <a:tc>
                  <a:txBody>
                    <a:bodyPr/>
                    <a:lstStyle/>
                    <a:p>
                      <a:pPr algn="ctr"/>
                      <a:r>
                        <a:rPr lang="el-GR" dirty="0" smtClean="0"/>
                        <a:t>Εκπαιδευτικός</a:t>
                      </a:r>
                      <a:endParaRPr lang="el-GR" dirty="0"/>
                    </a:p>
                  </a:txBody>
                  <a:tcPr/>
                </a:tc>
              </a:tr>
              <a:tr h="2612225">
                <a:tc>
                  <a:txBody>
                    <a:bodyPr/>
                    <a:lstStyle/>
                    <a:p>
                      <a:pPr algn="ctr"/>
                      <a:r>
                        <a:rPr lang="el-GR" dirty="0" smtClean="0"/>
                        <a:t>Δίνουν αξία στη διαδικασία της</a:t>
                      </a:r>
                      <a:r>
                        <a:rPr lang="el-GR" baseline="0" dirty="0" smtClean="0"/>
                        <a:t> απόκτησης νέων γνώσεων, στη δημιουργικότητα και τις πολλαπλές λύσεις, όχι μόνο στις σωστές απαντήσεις</a:t>
                      </a:r>
                      <a:endParaRPr lang="el-GR" dirty="0"/>
                    </a:p>
                  </a:txBody>
                  <a:tcPr/>
                </a:tc>
                <a:tc>
                  <a:txBody>
                    <a:bodyPr/>
                    <a:lstStyle/>
                    <a:p>
                      <a:pPr algn="ctr"/>
                      <a:r>
                        <a:rPr lang="el-GR" dirty="0" smtClean="0"/>
                        <a:t>Δίνουν αξία στην πορεία</a:t>
                      </a:r>
                      <a:r>
                        <a:rPr lang="el-GR" baseline="0" dirty="0" smtClean="0"/>
                        <a:t> προς μία και μόνο σωστή απάντηση</a:t>
                      </a:r>
                      <a:endParaRPr lang="el-GR" dirty="0"/>
                    </a:p>
                  </a:txBody>
                  <a:tcPr/>
                </a:tc>
                <a:tc>
                  <a:txBody>
                    <a:bodyPr/>
                    <a:lstStyle/>
                    <a:p>
                      <a:pPr algn="ctr"/>
                      <a:r>
                        <a:rPr lang="el-GR" dirty="0" smtClean="0"/>
                        <a:t>Δώστε βαρύτητα στη</a:t>
                      </a:r>
                      <a:r>
                        <a:rPr lang="el-GR" baseline="0" dirty="0" smtClean="0"/>
                        <a:t> διαδικασία μάθησης και στους πολλαπλούς τρόπους απάντησης. Προωθήστε τη δημιουργικότητα και τον παιγνιώδη τρόπο μάθησης</a:t>
                      </a:r>
                      <a:endParaRPr lang="el-GR" dirty="0"/>
                    </a:p>
                  </a:txBody>
                  <a:tcPr/>
                </a:tc>
              </a:tr>
              <a:tr h="1985291">
                <a:tc>
                  <a:txBody>
                    <a:bodyPr/>
                    <a:lstStyle/>
                    <a:p>
                      <a:pPr algn="ctr"/>
                      <a:r>
                        <a:rPr lang="el-GR" dirty="0" smtClean="0"/>
                        <a:t>Εκτιμούν τη συνεργασία</a:t>
                      </a:r>
                      <a:r>
                        <a:rPr lang="el-GR" baseline="0" dirty="0" smtClean="0"/>
                        <a:t> και την ανταλλαγή ιδεών</a:t>
                      </a:r>
                      <a:endParaRPr lang="el-GR" dirty="0"/>
                    </a:p>
                  </a:txBody>
                  <a:tcPr/>
                </a:tc>
                <a:tc>
                  <a:txBody>
                    <a:bodyPr/>
                    <a:lstStyle/>
                    <a:p>
                      <a:pPr algn="ctr"/>
                      <a:r>
                        <a:rPr lang="el-GR" dirty="0" smtClean="0"/>
                        <a:t>Εκτιμούν την υπεροχή</a:t>
                      </a:r>
                      <a:r>
                        <a:rPr lang="el-GR" baseline="0" dirty="0" smtClean="0"/>
                        <a:t> έναντι των άλλων</a:t>
                      </a:r>
                      <a:endParaRPr lang="el-GR" dirty="0"/>
                    </a:p>
                  </a:txBody>
                  <a:tcPr/>
                </a:tc>
                <a:tc>
                  <a:txBody>
                    <a:bodyPr/>
                    <a:lstStyle/>
                    <a:p>
                      <a:pPr algn="ctr"/>
                      <a:r>
                        <a:rPr lang="el-GR" dirty="0" smtClean="0"/>
                        <a:t>Εφαρμόστε </a:t>
                      </a:r>
                      <a:r>
                        <a:rPr lang="el-GR" dirty="0" err="1" smtClean="0"/>
                        <a:t>ομαδοσυνεργατική</a:t>
                      </a:r>
                      <a:r>
                        <a:rPr lang="el-GR" dirty="0" smtClean="0"/>
                        <a:t> μάθηση, αποφύγετε τα πολύ ανταγωνιστικά συστήματα</a:t>
                      </a:r>
                      <a:r>
                        <a:rPr lang="el-GR" baseline="0" dirty="0" smtClean="0"/>
                        <a:t> βαθμολόγησης</a:t>
                      </a:r>
                      <a:endParaRPr lang="el-GR"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err="1" smtClean="0"/>
              <a:t>Πωσ</a:t>
            </a:r>
            <a:r>
              <a:rPr lang="el-GR" dirty="0" smtClean="0"/>
              <a:t> </a:t>
            </a:r>
            <a:r>
              <a:rPr lang="el-GR" dirty="0" err="1" smtClean="0"/>
              <a:t>μπορουν</a:t>
            </a:r>
            <a:r>
              <a:rPr lang="el-GR" dirty="0" smtClean="0"/>
              <a:t> οι </a:t>
            </a:r>
            <a:r>
              <a:rPr lang="el-GR" dirty="0" err="1" smtClean="0"/>
              <a:t>εκπαιδευτικοι</a:t>
            </a:r>
            <a:r>
              <a:rPr lang="el-GR" dirty="0" smtClean="0"/>
              <a:t> να </a:t>
            </a:r>
            <a:r>
              <a:rPr lang="el-GR" dirty="0" err="1" smtClean="0"/>
              <a:t>αυξησουν</a:t>
            </a:r>
            <a:r>
              <a:rPr lang="el-GR" dirty="0" smtClean="0"/>
              <a:t> τα </a:t>
            </a:r>
            <a:r>
              <a:rPr lang="el-GR" dirty="0" err="1" smtClean="0"/>
              <a:t>κινητρα</a:t>
            </a:r>
            <a:r>
              <a:rPr lang="el-GR" dirty="0" smtClean="0"/>
              <a:t> </a:t>
            </a:r>
            <a:r>
              <a:rPr lang="el-GR" dirty="0" err="1" smtClean="0"/>
              <a:t>μαθησησ</a:t>
            </a:r>
            <a:r>
              <a:rPr lang="el-GR" dirty="0" smtClean="0"/>
              <a:t> των </a:t>
            </a:r>
            <a:r>
              <a:rPr lang="el-GR" dirty="0" err="1" smtClean="0"/>
              <a:t>μαθητων</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Εσωτερικα</a:t>
            </a:r>
            <a:r>
              <a:rPr lang="el-GR" dirty="0" smtClean="0"/>
              <a:t> και </a:t>
            </a:r>
            <a:r>
              <a:rPr lang="el-GR" dirty="0" err="1" smtClean="0"/>
              <a:t>εξωτερικα</a:t>
            </a:r>
            <a:r>
              <a:rPr lang="el-GR" dirty="0" smtClean="0"/>
              <a:t> </a:t>
            </a:r>
            <a:r>
              <a:rPr lang="el-GR" dirty="0" err="1" smtClean="0"/>
              <a:t>κινητρα</a:t>
            </a:r>
            <a:endParaRPr lang="el-GR" dirty="0"/>
          </a:p>
        </p:txBody>
      </p:sp>
      <p:sp>
        <p:nvSpPr>
          <p:cNvPr id="3" name="2 - Θέση περιεχομένου"/>
          <p:cNvSpPr>
            <a:spLocks noGrp="1"/>
          </p:cNvSpPr>
          <p:nvPr>
            <p:ph sz="quarter" idx="1"/>
          </p:nvPr>
        </p:nvSpPr>
        <p:spPr/>
        <p:txBody>
          <a:bodyPr/>
          <a:lstStyle/>
          <a:p>
            <a:pPr algn="just"/>
            <a:r>
              <a:rPr lang="el-GR" dirty="0" smtClean="0"/>
              <a:t>Τα εσωτερικά κίνητρα είναι </a:t>
            </a:r>
            <a:r>
              <a:rPr lang="el-GR" b="1" dirty="0" smtClean="0"/>
              <a:t>η φυσική τάση του ατόμου να αναζητάει και να αντιμετωπίζει με επιτυχία τις προκλήσεις</a:t>
            </a:r>
            <a:r>
              <a:rPr lang="el-GR" dirty="0" smtClean="0"/>
              <a:t>, καθώς ακολουθεί τα προσωπικά του ενδιαφέροντα και εξασκεί τις ικανότητές του. Όταν έχουμε εσωτερικά κίνητρα δεν χρειαζόμαστε ερεθίσματα ή ανταμοιβές επειδή η ίδια η δραστηριότητα μας ανταμείβει.</a:t>
            </a:r>
          </a:p>
          <a:p>
            <a:pPr algn="just"/>
            <a:r>
              <a:rPr lang="el-GR" dirty="0" smtClean="0"/>
              <a:t>Τα εξωτερικά κίνητρα ενεργοποιούνται από εξωτερικούς παράγοντες, όπως ανταμοιβές και τιμωρίες.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err="1" smtClean="0"/>
              <a:t>Καταστρεφουν</a:t>
            </a:r>
            <a:r>
              <a:rPr lang="el-GR" sz="2800" dirty="0" smtClean="0"/>
              <a:t> οι </a:t>
            </a:r>
            <a:r>
              <a:rPr lang="el-GR" sz="2800" dirty="0" err="1" smtClean="0"/>
              <a:t>αμοιβεσ</a:t>
            </a:r>
            <a:r>
              <a:rPr lang="el-GR" sz="2800" dirty="0" smtClean="0"/>
              <a:t> τα </a:t>
            </a:r>
            <a:r>
              <a:rPr lang="el-GR" sz="2800" dirty="0" err="1" smtClean="0"/>
              <a:t>εσωτερικα</a:t>
            </a:r>
            <a:r>
              <a:rPr lang="el-GR" sz="2800" dirty="0" smtClean="0"/>
              <a:t> </a:t>
            </a:r>
            <a:r>
              <a:rPr lang="el-GR" sz="2800" dirty="0" err="1" smtClean="0"/>
              <a:t>κινητρα</a:t>
            </a:r>
            <a:r>
              <a:rPr lang="el-GR" sz="2800" dirty="0" smtClean="0"/>
              <a:t>;</a:t>
            </a:r>
            <a:endParaRPr lang="el-GR" sz="2800" dirty="0"/>
          </a:p>
        </p:txBody>
      </p:sp>
      <p:sp>
        <p:nvSpPr>
          <p:cNvPr id="3" name="2 - Θέση περιεχομένου"/>
          <p:cNvSpPr>
            <a:spLocks noGrp="1"/>
          </p:cNvSpPr>
          <p:nvPr>
            <p:ph sz="quarter" idx="1"/>
          </p:nvPr>
        </p:nvSpPr>
        <p:spPr/>
        <p:txBody>
          <a:bodyPr>
            <a:normAutofit fontScale="92500"/>
          </a:bodyPr>
          <a:lstStyle/>
          <a:p>
            <a:pPr algn="just"/>
            <a:r>
              <a:rPr lang="el-GR" dirty="0" smtClean="0"/>
              <a:t>Η χρήση αμοιβών φαίνεται ότι συχνότερα αυξάνει τα εσωτερικά κίνητρα, ιδίως όταν οι αμοιβές εξαρτώνται από την ποιότητα της απόδοσης κι όχι από την απλή συμμετοχή σε μία δραστηριότητα, όταν οι αμοιβές θεωρούνται αναγνώριση της ικανότητας, όταν το έργο δεν είναι πολύ ενδιαφέρον κι όταν οι αμοιβές είναι κοινωνικές (π.χ. έπαινος) </a:t>
            </a:r>
          </a:p>
          <a:p>
            <a:pPr algn="just"/>
            <a:r>
              <a:rPr lang="el-GR" dirty="0" smtClean="0"/>
              <a:t>Οι εκπαιδευτικοί θα πρέπει να προσπαθούν για ένα ενδιαφέρον περιεχόμενο διδασκαλίας, να αποφεύγουν τις περιττές υλικές αμοιβές αλλά να δίνουν εξωτερικές αμοιβές όποτε χρειάζεται (π.χ. ως αρχικό κίνητρο για ενασχόληση με μία μαθησιακή δραστηριότητα και βαθμιαία απόσυρση αυτών όταν οι μαθητές αρχίζουν να απολαμβάνουν τη διαδικασία)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86000" y="3124200"/>
            <a:ext cx="6172200" cy="232792"/>
          </a:xfrm>
        </p:spPr>
        <p:txBody>
          <a:bodyPr>
            <a:normAutofit fontScale="90000"/>
          </a:bodyPr>
          <a:lstStyle/>
          <a:p>
            <a:endParaRPr lang="el-GR" dirty="0"/>
          </a:p>
        </p:txBody>
      </p:sp>
      <p:sp>
        <p:nvSpPr>
          <p:cNvPr id="3" name="Υπότιτλος 2"/>
          <p:cNvSpPr>
            <a:spLocks noGrp="1"/>
          </p:cNvSpPr>
          <p:nvPr>
            <p:ph type="subTitle" idx="1"/>
          </p:nvPr>
        </p:nvSpPr>
        <p:spPr>
          <a:xfrm>
            <a:off x="2286000" y="3501008"/>
            <a:ext cx="6172200" cy="2873914"/>
          </a:xfrm>
        </p:spPr>
        <p:txBody>
          <a:bodyPr/>
          <a:lstStyle/>
          <a:p>
            <a:pPr marL="285750" indent="-285750">
              <a:buFont typeface="Arial" panose="020B0604020202020204" pitchFamily="34" charset="0"/>
              <a:buChar char="•"/>
            </a:pPr>
            <a:r>
              <a:rPr lang="el-GR" dirty="0" smtClean="0"/>
              <a:t>Τι είναι αυτό που δημιουργεί στον μαθητή την επιθυμία να μάθει;</a:t>
            </a:r>
          </a:p>
          <a:p>
            <a:pPr marL="285750" indent="-285750">
              <a:buFont typeface="Arial" panose="020B0604020202020204" pitchFamily="34" charset="0"/>
              <a:buChar char="•"/>
            </a:pPr>
            <a:r>
              <a:rPr lang="el-GR" dirty="0" smtClean="0"/>
              <a:t>Έχουν όλοι οι μαθητές τα ίδια κίνητρα; </a:t>
            </a:r>
          </a:p>
          <a:p>
            <a:pPr marL="285750" indent="-285750">
              <a:buFont typeface="Arial" panose="020B0604020202020204" pitchFamily="34" charset="0"/>
              <a:buChar char="•"/>
            </a:pPr>
            <a:r>
              <a:rPr lang="el-GR" dirty="0" smtClean="0"/>
              <a:t>Για ποιο πράγμα έχουν κίνητρα οι μαθητές;</a:t>
            </a:r>
          </a:p>
          <a:p>
            <a:pPr marL="285750" indent="-285750">
              <a:buFont typeface="Arial" panose="020B0604020202020204" pitchFamily="34" charset="0"/>
              <a:buChar char="•"/>
            </a:pPr>
            <a:r>
              <a:rPr lang="el-GR" dirty="0" smtClean="0"/>
              <a:t>Διαφέρει η ένταση των κινήτρων;</a:t>
            </a:r>
          </a:p>
          <a:p>
            <a:pPr marL="285750" indent="-285750">
              <a:buFont typeface="Arial" panose="020B0604020202020204" pitchFamily="34" charset="0"/>
              <a:buChar char="•"/>
            </a:pPr>
            <a:r>
              <a:rPr lang="el-GR" dirty="0" smtClean="0"/>
              <a:t>Ποιο είναι το έργο του εκπαιδευτικού;</a:t>
            </a:r>
            <a:endParaRPr lang="el-GR" dirty="0"/>
          </a:p>
        </p:txBody>
      </p:sp>
    </p:spTree>
    <p:extLst>
      <p:ext uri="{BB962C8B-B14F-4D97-AF65-F5344CB8AC3E}">
        <p14:creationId xmlns:p14="http://schemas.microsoft.com/office/powerpoint/2010/main" val="257571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Ενισχυση </a:t>
            </a:r>
            <a:r>
              <a:rPr lang="el-GR" dirty="0" err="1" smtClean="0"/>
              <a:t>εσωτερικων</a:t>
            </a:r>
            <a:r>
              <a:rPr lang="el-GR" dirty="0" smtClean="0"/>
              <a:t> </a:t>
            </a:r>
            <a:r>
              <a:rPr lang="el-GR" dirty="0" err="1" smtClean="0"/>
              <a:t>κινητρων</a:t>
            </a:r>
            <a:endParaRPr lang="el-GR" dirty="0"/>
          </a:p>
        </p:txBody>
      </p:sp>
      <p:sp>
        <p:nvSpPr>
          <p:cNvPr id="3" name="2 - Θέση περιεχομένου"/>
          <p:cNvSpPr>
            <a:spLocks noGrp="1"/>
          </p:cNvSpPr>
          <p:nvPr>
            <p:ph sz="quarter" idx="1"/>
          </p:nvPr>
        </p:nvSpPr>
        <p:spPr>
          <a:xfrm>
            <a:off x="457200" y="1600200"/>
            <a:ext cx="8003232" cy="4873752"/>
          </a:xfrm>
        </p:spPr>
        <p:txBody>
          <a:bodyPr>
            <a:normAutofit lnSpcReduction="10000"/>
          </a:bodyPr>
          <a:lstStyle/>
          <a:p>
            <a:pPr algn="just"/>
            <a:r>
              <a:rPr lang="el-GR" u="sng" dirty="0" smtClean="0"/>
              <a:t>Δημιουργία ενός υποστηρικτικού κλίματος στην τάξη</a:t>
            </a:r>
            <a:r>
              <a:rPr lang="el-GR" dirty="0" smtClean="0"/>
              <a:t>: κλίμα ζεστασιάς, αποδοχής και θετικής διάθεσης στην τάξη. Οι μαθητές αισθάνονται ασφαλείς να δοκιμάσουν τις ιδέες τους. Οι εκπαιδευτικοί, που εφαρμόζουν διδακτικές μεθόδους που προσαρμόζονται στις ανάγκες όλων των μαθητών (αποφεύγεται </a:t>
            </a:r>
            <a:r>
              <a:rPr lang="el-GR" dirty="0" err="1" smtClean="0"/>
              <a:t>αυτοεκπληρούμενη</a:t>
            </a:r>
            <a:r>
              <a:rPr lang="el-GR" dirty="0" smtClean="0"/>
              <a:t> προφητεία, αίσθημα επίκτητης αδυναμίας, άγχος), κάνουν όλους τους μαθητές να αισθάνονται ευπρόσδεκτοι</a:t>
            </a:r>
          </a:p>
          <a:p>
            <a:pPr algn="just"/>
            <a:r>
              <a:rPr lang="el-GR" u="sng" dirty="0" smtClean="0"/>
              <a:t>Διέγερση ενδιαφέροντος</a:t>
            </a:r>
            <a:r>
              <a:rPr lang="el-GR" dirty="0" smtClean="0"/>
              <a:t>: είναι σημαντικό οι μαθητές να πειστούν για τη σπουδαιότητα και το ενδιαφέρον της ύλης που πρόκειται να διδαχθεί και να υπογραμμιστεί η χρησιμότητα της γνώσης (π.χ. σύνδεση ύλης με την κουλτούρα των μαθητών)</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850106"/>
          </a:xfrm>
        </p:spPr>
        <p:txBody>
          <a:bodyPr/>
          <a:lstStyle/>
          <a:p>
            <a:r>
              <a:rPr lang="el-GR" dirty="0" smtClean="0"/>
              <a:t>Ενισχυση </a:t>
            </a:r>
            <a:r>
              <a:rPr lang="el-GR" dirty="0" err="1" smtClean="0"/>
              <a:t>εσωτερικων</a:t>
            </a:r>
            <a:r>
              <a:rPr lang="el-GR" dirty="0" smtClean="0"/>
              <a:t> </a:t>
            </a:r>
            <a:r>
              <a:rPr lang="el-GR" dirty="0" err="1" smtClean="0"/>
              <a:t>κινητρων</a:t>
            </a:r>
            <a:endParaRPr lang="el-GR" dirty="0"/>
          </a:p>
        </p:txBody>
      </p:sp>
      <p:sp>
        <p:nvSpPr>
          <p:cNvPr id="3" name="2 - Θέση περιεχομένου"/>
          <p:cNvSpPr>
            <a:spLocks noGrp="1"/>
          </p:cNvSpPr>
          <p:nvPr>
            <p:ph sz="quarter" idx="1"/>
          </p:nvPr>
        </p:nvSpPr>
        <p:spPr>
          <a:xfrm>
            <a:off x="457200" y="1340768"/>
            <a:ext cx="7467600" cy="5133184"/>
          </a:xfrm>
        </p:spPr>
        <p:txBody>
          <a:bodyPr>
            <a:normAutofit lnSpcReduction="10000"/>
          </a:bodyPr>
          <a:lstStyle/>
          <a:p>
            <a:pPr algn="just"/>
            <a:r>
              <a:rPr lang="el-GR" u="sng" dirty="0" smtClean="0"/>
              <a:t>Διατήρηση της περιέργειας</a:t>
            </a:r>
            <a:r>
              <a:rPr lang="el-GR" dirty="0" smtClean="0"/>
              <a:t>: εφαρμογή βιωματικών δραστηριοτήτων ή αναφορά δύσκολων προβλημάτων που διεγείρουν το ενδιαφέρον</a:t>
            </a:r>
          </a:p>
          <a:p>
            <a:pPr algn="just"/>
            <a:r>
              <a:rPr lang="el-GR" u="sng" dirty="0" smtClean="0"/>
              <a:t>Απαιτητικά έργα και φιλόδοξοι στόχοι</a:t>
            </a:r>
            <a:r>
              <a:rPr lang="el-GR" dirty="0" smtClean="0"/>
              <a:t>: τα παιδιά βαριούνται τα εύκολα έργα, ενώ δημιουργούνται υψηλά κίνητρα στους μαθητές όταν έχουν να εκπληρώσουν απαιτητικά έργα</a:t>
            </a:r>
          </a:p>
          <a:p>
            <a:pPr algn="just"/>
            <a:r>
              <a:rPr lang="el-GR" u="sng" dirty="0" smtClean="0"/>
              <a:t>Ποικίλες ενδιαφέρουσες μέθοδοι παρουσίασης</a:t>
            </a:r>
            <a:r>
              <a:rPr lang="el-GR" dirty="0" smtClean="0"/>
              <a:t>: χρήση ταινιών, προσκεκλημένων ομιλητών, επιδείξεων, παιχνιδιών ρόλων, διαγωνισμών σε ομαδικό επίπεδο</a:t>
            </a:r>
          </a:p>
          <a:p>
            <a:pPr algn="just"/>
            <a:r>
              <a:rPr lang="el-GR" u="sng" dirty="0" smtClean="0"/>
              <a:t>Υποστήριξη των μαθητών στη διαμόρφωση προσωπικών στόχων</a:t>
            </a:r>
            <a:r>
              <a:rPr lang="el-GR" dirty="0" smtClean="0"/>
              <a:t>: ο εκπαιδευτικός υποστηρίζει τον μαθητή σε στόχους που θέτει ο μαθητής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850106"/>
          </a:xfrm>
        </p:spPr>
        <p:txBody>
          <a:bodyPr/>
          <a:lstStyle/>
          <a:p>
            <a:r>
              <a:rPr lang="el-GR" dirty="0" smtClean="0"/>
              <a:t>Ενισχυση </a:t>
            </a:r>
            <a:r>
              <a:rPr lang="el-GR" dirty="0" err="1" smtClean="0"/>
              <a:t>εσωτερικων</a:t>
            </a:r>
            <a:r>
              <a:rPr lang="el-GR" dirty="0" smtClean="0"/>
              <a:t> </a:t>
            </a:r>
            <a:r>
              <a:rPr lang="el-GR" dirty="0" err="1" smtClean="0"/>
              <a:t>κινητρων</a:t>
            </a:r>
            <a:endParaRPr lang="el-GR" dirty="0"/>
          </a:p>
        </p:txBody>
      </p:sp>
      <p:sp>
        <p:nvSpPr>
          <p:cNvPr id="3" name="2 - Θέση περιεχομένου"/>
          <p:cNvSpPr>
            <a:spLocks noGrp="1"/>
          </p:cNvSpPr>
          <p:nvPr>
            <p:ph sz="quarter" idx="1"/>
          </p:nvPr>
        </p:nvSpPr>
        <p:spPr/>
        <p:txBody>
          <a:bodyPr/>
          <a:lstStyle/>
          <a:p>
            <a:pPr algn="just"/>
            <a:r>
              <a:rPr lang="el-GR" u="sng" dirty="0" smtClean="0"/>
              <a:t>Παρουσιάσεις</a:t>
            </a:r>
            <a:r>
              <a:rPr lang="el-GR" dirty="0" smtClean="0"/>
              <a:t>: ενθάρρυνση των μαθητών να παρουσιάσουν ένα αντικείμενο σχετικό με το μάθημα με σκοπό την πληροφόρηση και την ευχαρίστηση του κοινού</a:t>
            </a:r>
          </a:p>
          <a:p>
            <a:pPr algn="just"/>
            <a:r>
              <a:rPr lang="el-GR" u="sng" dirty="0" smtClean="0"/>
              <a:t>Επαγγελματική συνάφεια</a:t>
            </a:r>
            <a:r>
              <a:rPr lang="el-GR" dirty="0" smtClean="0"/>
              <a:t>: οι μαθητές καταβάλλουν μεγαλύτερη προσπάθεια όταν αντιλαμβάνονται ότι η ύλη του μαθήματος συνδέεται με επαγγέλματα που τους ενδιαφέρει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994122"/>
          </a:xfrm>
        </p:spPr>
        <p:txBody>
          <a:bodyPr>
            <a:normAutofit/>
          </a:bodyPr>
          <a:lstStyle/>
          <a:p>
            <a:r>
              <a:rPr lang="el-GR" sz="2400" dirty="0" err="1" smtClean="0"/>
              <a:t>Αρχεσ</a:t>
            </a:r>
            <a:r>
              <a:rPr lang="el-GR" sz="2400" dirty="0" smtClean="0"/>
              <a:t> για την </a:t>
            </a:r>
            <a:r>
              <a:rPr lang="el-GR" sz="2400" dirty="0" err="1" smtClean="0"/>
              <a:t>παροχη</a:t>
            </a:r>
            <a:r>
              <a:rPr lang="el-GR" sz="2400" dirty="0" smtClean="0"/>
              <a:t> </a:t>
            </a:r>
            <a:r>
              <a:rPr lang="el-GR" sz="2400" dirty="0" err="1" smtClean="0"/>
              <a:t>εξωτερικων</a:t>
            </a:r>
            <a:r>
              <a:rPr lang="el-GR" sz="2400" dirty="0" smtClean="0"/>
              <a:t> </a:t>
            </a:r>
            <a:r>
              <a:rPr lang="el-GR" sz="2400" dirty="0" err="1" smtClean="0"/>
              <a:t>κινητρων</a:t>
            </a:r>
            <a:r>
              <a:rPr lang="el-GR" sz="2400" dirty="0" smtClean="0"/>
              <a:t> </a:t>
            </a:r>
            <a:r>
              <a:rPr lang="el-GR" sz="2400" dirty="0" err="1" smtClean="0"/>
              <a:t>μαθησησ</a:t>
            </a:r>
            <a:endParaRPr lang="el-GR" sz="2400" dirty="0"/>
          </a:p>
        </p:txBody>
      </p:sp>
      <p:sp>
        <p:nvSpPr>
          <p:cNvPr id="3" name="2 - Θέση περιεχομένου"/>
          <p:cNvSpPr>
            <a:spLocks noGrp="1"/>
          </p:cNvSpPr>
          <p:nvPr>
            <p:ph sz="quarter" idx="1"/>
          </p:nvPr>
        </p:nvSpPr>
        <p:spPr>
          <a:xfrm>
            <a:off x="457200" y="1600200"/>
            <a:ext cx="7931224" cy="4873752"/>
          </a:xfrm>
        </p:spPr>
        <p:txBody>
          <a:bodyPr>
            <a:normAutofit fontScale="92500" lnSpcReduction="20000"/>
          </a:bodyPr>
          <a:lstStyle/>
          <a:p>
            <a:pPr algn="just"/>
            <a:r>
              <a:rPr lang="el-GR" u="sng" dirty="0" smtClean="0"/>
              <a:t>Έκφραση σαφών προσδοκιών</a:t>
            </a:r>
            <a:r>
              <a:rPr lang="el-GR" dirty="0" smtClean="0"/>
              <a:t>: οι μαθητές πρέπει να γνωρίζουν ακριβώς τι αναμένεται να κάνουν, πώς θα αξιολογηθούν και τι συνεπάγεται η επιτυχία τους</a:t>
            </a:r>
          </a:p>
          <a:p>
            <a:pPr algn="just"/>
            <a:r>
              <a:rPr lang="el-GR" u="sng" dirty="0" smtClean="0"/>
              <a:t>Παροχή σαφούς, άμεσης και συχνής ανατροφοδότησης</a:t>
            </a:r>
            <a:r>
              <a:rPr lang="el-GR" dirty="0" smtClean="0"/>
              <a:t>: η παροχή πληροφόρησης σε ένα άτομο σχετικά με τα αποτελέσματα των ενεργειών του αποτελεί επαρκή ανταμοιβή, αρκεί η ανατροφοδότηση να είναι σαφής, συγκεκριμένη και άμεση. Παράλληλα, λειτουργεί </a:t>
            </a:r>
            <a:r>
              <a:rPr lang="el-GR" dirty="0" err="1" smtClean="0"/>
              <a:t>παρωθητικά</a:t>
            </a:r>
            <a:r>
              <a:rPr lang="el-GR" dirty="0" smtClean="0"/>
              <a:t>, καθώς γνωστοποιεί στους μαθητές τι έκαναν σωστά, συνεπώς θα ξέρουν πώς να λειτουργήσουν στο μέλλον και βοηθά να τους μεταδώσουμε μία </a:t>
            </a:r>
            <a:r>
              <a:rPr lang="el-GR" dirty="0" err="1" smtClean="0"/>
              <a:t>αιτιακή</a:t>
            </a:r>
            <a:r>
              <a:rPr lang="el-GR" dirty="0" smtClean="0"/>
              <a:t> απόδοση για την επιτυχία βασισμένη στην προσπάθεια. Η ανατροφοδότηση σχετικά με λάθη μπορεί να αυξήσει τα κίνητρα αν εστιάζει στην απόδοση κι όχι στην ικανότητα και αν εναλλάσσεται με ανατροφοδότηση για θετικά στοιχεία</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78098"/>
          </a:xfrm>
        </p:spPr>
        <p:txBody>
          <a:bodyPr>
            <a:normAutofit fontScale="90000"/>
          </a:bodyPr>
          <a:lstStyle/>
          <a:p>
            <a:r>
              <a:rPr lang="el-GR" sz="2400" dirty="0" err="1" smtClean="0">
                <a:solidFill>
                  <a:srgbClr val="575F6D"/>
                </a:solidFill>
              </a:rPr>
              <a:t>Αρχεσ</a:t>
            </a:r>
            <a:r>
              <a:rPr lang="el-GR" sz="2400" dirty="0" smtClean="0">
                <a:solidFill>
                  <a:srgbClr val="575F6D"/>
                </a:solidFill>
              </a:rPr>
              <a:t> για την </a:t>
            </a:r>
            <a:r>
              <a:rPr lang="el-GR" sz="2400" dirty="0" err="1" smtClean="0">
                <a:solidFill>
                  <a:srgbClr val="575F6D"/>
                </a:solidFill>
              </a:rPr>
              <a:t>παροχη</a:t>
            </a:r>
            <a:r>
              <a:rPr lang="el-GR" sz="2400" dirty="0" smtClean="0">
                <a:solidFill>
                  <a:srgbClr val="575F6D"/>
                </a:solidFill>
              </a:rPr>
              <a:t> </a:t>
            </a:r>
            <a:r>
              <a:rPr lang="el-GR" sz="2400" dirty="0" err="1" smtClean="0">
                <a:solidFill>
                  <a:srgbClr val="575F6D"/>
                </a:solidFill>
              </a:rPr>
              <a:t>εξωτερικων</a:t>
            </a:r>
            <a:r>
              <a:rPr lang="el-GR" sz="2400" dirty="0" smtClean="0">
                <a:solidFill>
                  <a:srgbClr val="575F6D"/>
                </a:solidFill>
              </a:rPr>
              <a:t> </a:t>
            </a:r>
            <a:r>
              <a:rPr lang="el-GR" sz="2400" dirty="0" err="1" smtClean="0">
                <a:solidFill>
                  <a:srgbClr val="575F6D"/>
                </a:solidFill>
              </a:rPr>
              <a:t>κινητρων</a:t>
            </a:r>
            <a:r>
              <a:rPr lang="el-GR" sz="2400" dirty="0" smtClean="0">
                <a:solidFill>
                  <a:srgbClr val="575F6D"/>
                </a:solidFill>
              </a:rPr>
              <a:t> </a:t>
            </a:r>
            <a:r>
              <a:rPr lang="el-GR" sz="2400" dirty="0" err="1" smtClean="0">
                <a:solidFill>
                  <a:srgbClr val="575F6D"/>
                </a:solidFill>
              </a:rPr>
              <a:t>μαθησησ</a:t>
            </a:r>
            <a:endParaRPr lang="el-GR" dirty="0"/>
          </a:p>
        </p:txBody>
      </p:sp>
      <p:sp>
        <p:nvSpPr>
          <p:cNvPr id="3" name="2 - Θέση περιεχομένου"/>
          <p:cNvSpPr>
            <a:spLocks noGrp="1"/>
          </p:cNvSpPr>
          <p:nvPr>
            <p:ph sz="quarter" idx="1"/>
          </p:nvPr>
        </p:nvSpPr>
        <p:spPr>
          <a:xfrm>
            <a:off x="457200" y="1340768"/>
            <a:ext cx="8075240" cy="5133184"/>
          </a:xfrm>
        </p:spPr>
        <p:txBody>
          <a:bodyPr/>
          <a:lstStyle/>
          <a:p>
            <a:pPr algn="just"/>
            <a:r>
              <a:rPr lang="el-GR" u="sng" dirty="0" smtClean="0"/>
              <a:t>Αύξηση της αξίας και της διαθεσιμότητας των εξωτερικών κινήτρων</a:t>
            </a:r>
            <a:r>
              <a:rPr lang="el-GR" dirty="0" smtClean="0"/>
              <a:t>: οι μαθητές θα πρέπει να αποδίδουν αξία στις αμοιβές που χρησιμοποιούνται για την παρακίνησή τους. Σύμφωνα με τη θεωρία προσδοκίας, κανένας δε θα πρέπει να επιτυγχάνει εύκολα τη μέγιστη αμοιβή. Οι μαθητές θα πρέπει να επιβραβεύονται για την προσπάθειά τους και για την πρόοδο που σημειώνουν</a:t>
            </a:r>
          </a:p>
          <a:p>
            <a:pPr algn="just"/>
            <a:endParaRPr lang="el-GR" dirty="0"/>
          </a:p>
          <a:p>
            <a:pPr lvl="0">
              <a:buClr>
                <a:srgbClr val="FE8637"/>
              </a:buClr>
            </a:pPr>
            <a:r>
              <a:rPr lang="en-US" dirty="0" smtClean="0">
                <a:solidFill>
                  <a:prstClr val="black"/>
                </a:solidFill>
              </a:rPr>
              <a:t>https://www.youtube.com/watch?v=v2eRnhBvII</a:t>
            </a:r>
            <a:r>
              <a:rPr lang="el-GR" dirty="0" smtClean="0">
                <a:solidFill>
                  <a:prstClr val="black"/>
                </a:solidFill>
              </a:rPr>
              <a:t> </a:t>
            </a:r>
          </a:p>
          <a:p>
            <a:pPr lvl="0">
              <a:buClr>
                <a:srgbClr val="FE8637"/>
              </a:buClr>
            </a:pPr>
            <a:endParaRPr lang="el-GR" dirty="0">
              <a:solidFill>
                <a:prstClr val="black"/>
              </a:solidFill>
            </a:endParaRPr>
          </a:p>
          <a:p>
            <a:pPr marL="0" indent="0" algn="just">
              <a:buNone/>
            </a:pPr>
            <a:endParaRPr lang="el-GR" dirty="0" smtClean="0"/>
          </a:p>
          <a:p>
            <a:pPr algn="just"/>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418058"/>
          </a:xfrm>
        </p:spPr>
        <p:txBody>
          <a:bodyPr>
            <a:normAutofit fontScale="90000"/>
          </a:bodyPr>
          <a:lstStyle/>
          <a:p>
            <a:r>
              <a:rPr lang="el-GR" sz="2400" dirty="0" smtClean="0"/>
              <a:t>Ο </a:t>
            </a:r>
            <a:r>
              <a:rPr lang="el-GR" sz="2400" dirty="0" err="1" smtClean="0"/>
              <a:t>στοχαστικοσ</a:t>
            </a:r>
            <a:r>
              <a:rPr lang="el-GR" sz="2400" dirty="0" smtClean="0"/>
              <a:t> </a:t>
            </a:r>
            <a:r>
              <a:rPr lang="el-GR" sz="2400" dirty="0" err="1" smtClean="0"/>
              <a:t>εκπαιδευτικοσ</a:t>
            </a:r>
            <a:r>
              <a:rPr lang="el-GR" sz="2400" dirty="0" smtClean="0"/>
              <a:t>…</a:t>
            </a:r>
            <a:endParaRPr lang="el-GR" sz="2400" dirty="0"/>
          </a:p>
        </p:txBody>
      </p:sp>
      <p:sp>
        <p:nvSpPr>
          <p:cNvPr id="3" name="2 - Θέση περιεχομένου"/>
          <p:cNvSpPr>
            <a:spLocks noGrp="1"/>
          </p:cNvSpPr>
          <p:nvPr>
            <p:ph sz="quarter" idx="1"/>
          </p:nvPr>
        </p:nvSpPr>
        <p:spPr>
          <a:xfrm>
            <a:off x="457200" y="764704"/>
            <a:ext cx="8219256" cy="5709248"/>
          </a:xfrm>
        </p:spPr>
        <p:txBody>
          <a:bodyPr>
            <a:normAutofit fontScale="92500" lnSpcReduction="20000"/>
          </a:bodyPr>
          <a:lstStyle/>
          <a:p>
            <a:pPr algn="just"/>
            <a:r>
              <a:rPr lang="el-GR" dirty="0" err="1" smtClean="0"/>
              <a:t>Νοηματοδοτεί</a:t>
            </a:r>
            <a:r>
              <a:rPr lang="el-GR" dirty="0" smtClean="0"/>
              <a:t> τη μάθηση</a:t>
            </a:r>
          </a:p>
          <a:p>
            <a:pPr algn="just"/>
            <a:r>
              <a:rPr lang="el-GR" dirty="0" smtClean="0"/>
              <a:t>Φροντίζει να ικανοποιούνται οι ανάγκες των μαθητών για ασφάλεια και άνεση</a:t>
            </a:r>
          </a:p>
          <a:p>
            <a:pPr algn="just"/>
            <a:r>
              <a:rPr lang="el-GR" dirty="0" smtClean="0"/>
              <a:t>Ενισχύουν την αντίληψη ότι η επιτυχία στο σχολείο βασίζεται στην προσπάθεια, την οποία μπορούν να ελέγξουν, κι όχι στη νοημοσύνη</a:t>
            </a:r>
          </a:p>
          <a:p>
            <a:pPr algn="just"/>
            <a:r>
              <a:rPr lang="el-GR" dirty="0" smtClean="0"/>
              <a:t>Εκπαιδεύουν τους μαθητές στην αυτόνομη μάθηση μέσω της διδασκαλίας στρατηγικών (</a:t>
            </a:r>
            <a:r>
              <a:rPr lang="el-GR" dirty="0" err="1" smtClean="0"/>
              <a:t>στοχοθεσία</a:t>
            </a:r>
            <a:r>
              <a:rPr lang="el-GR" dirty="0" smtClean="0"/>
              <a:t>, </a:t>
            </a:r>
            <a:r>
              <a:rPr lang="el-GR" dirty="0" err="1" smtClean="0"/>
              <a:t>αυτοαξιολόγηση</a:t>
            </a:r>
            <a:r>
              <a:rPr lang="el-GR" dirty="0" smtClean="0"/>
              <a:t>, </a:t>
            </a:r>
            <a:r>
              <a:rPr lang="el-GR" dirty="0" err="1" smtClean="0"/>
              <a:t>αυτοενίσχυση</a:t>
            </a:r>
            <a:r>
              <a:rPr lang="el-GR" dirty="0" smtClean="0"/>
              <a:t>)</a:t>
            </a:r>
          </a:p>
          <a:p>
            <a:pPr algn="just"/>
            <a:r>
              <a:rPr lang="el-GR" dirty="0" smtClean="0"/>
              <a:t>Εκφράζουν θετικές προσδοκίες για όλους τους μαθητές, υποστηρίζουν όσους δυσκολεύονται, δε συγκρίνουν </a:t>
            </a:r>
          </a:p>
          <a:p>
            <a:pPr algn="just"/>
            <a:r>
              <a:rPr lang="el-GR" dirty="0" smtClean="0"/>
              <a:t>Αναθέτουν δύσκολα και απαιτητικά έργα, όχι όμως ακατόρθωτα. Οι μαθητές θα νιώσουν υπερήφανοι και ότι οι προσπάθειές τους έχουν αντίκτυπο.</a:t>
            </a:r>
          </a:p>
          <a:p>
            <a:pPr algn="just"/>
            <a:r>
              <a:rPr lang="el-GR" dirty="0" smtClean="0"/>
              <a:t>Προσπαθούν να ενισχύσουν τα εσωτερικά κίνητρα των μαθητών, κάνοντας την ύλη ενδιαφέρουσα </a:t>
            </a:r>
          </a:p>
          <a:p>
            <a:pPr algn="just"/>
            <a:r>
              <a:rPr lang="el-GR" dirty="0" smtClean="0"/>
              <a:t>Παρέχουν εξωτερικά κίνητρα όποτε χρειάζεται και εκπαιδεύουν τους μαθητές στην </a:t>
            </a:r>
            <a:r>
              <a:rPr lang="el-GR" dirty="0" err="1" smtClean="0"/>
              <a:t>αυτοενίσχυση</a:t>
            </a:r>
            <a:endParaRPr lang="el-GR" dirty="0" smtClean="0"/>
          </a:p>
          <a:p>
            <a:pPr algn="just"/>
            <a:endParaRPr lang="el-GR"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490066"/>
          </a:xfrm>
        </p:spPr>
        <p:txBody>
          <a:bodyPr>
            <a:normAutofit fontScale="90000"/>
          </a:bodyPr>
          <a:lstStyle/>
          <a:p>
            <a:r>
              <a:rPr lang="el-GR" dirty="0" err="1" smtClean="0"/>
              <a:t>Μελετη</a:t>
            </a:r>
            <a:r>
              <a:rPr lang="el-GR" dirty="0" smtClean="0"/>
              <a:t> </a:t>
            </a:r>
            <a:r>
              <a:rPr lang="el-GR" dirty="0" err="1" smtClean="0"/>
              <a:t>περιπτωσησ</a:t>
            </a:r>
            <a:endParaRPr lang="el-GR" dirty="0"/>
          </a:p>
        </p:txBody>
      </p:sp>
      <p:sp>
        <p:nvSpPr>
          <p:cNvPr id="3" name="Θέση περιεχομένου 2"/>
          <p:cNvSpPr>
            <a:spLocks noGrp="1"/>
          </p:cNvSpPr>
          <p:nvPr>
            <p:ph sz="quarter" idx="1"/>
          </p:nvPr>
        </p:nvSpPr>
        <p:spPr>
          <a:xfrm>
            <a:off x="457200" y="1052736"/>
            <a:ext cx="8003232" cy="5421216"/>
          </a:xfrm>
        </p:spPr>
        <p:txBody>
          <a:bodyPr>
            <a:normAutofit fontScale="92500" lnSpcReduction="20000"/>
          </a:bodyPr>
          <a:lstStyle/>
          <a:p>
            <a:pPr algn="just"/>
            <a:r>
              <a:rPr lang="el-GR" dirty="0"/>
              <a:t>Σε ένα τμήμα λυκείου που διδάσκετε υπάρχει μια μερίδα μαθητών που έχουν υψηλά κίνητρα και συμμετέχουν ενεργά στο μάθημα, χωρίς να συμβαίνει το ίδιο με τους υπόλοιπους μαθητές του τμήματος. Διαπιστώνετε επίσης ότι τα μέλη της πρώτης μερίδας μαθητών ενεργοποιούνται στο έπακρο κάθε φορά που υπάρχει συζήτηση για τεστ και βαθμολόγηση και διεκδικούν με έμφαση τον ψηλό βαθμό και την αναγνώριση μέσα στην τάξη, όπου μερικές φορές επικρατεί </a:t>
            </a:r>
            <a:r>
              <a:rPr lang="el-GR" dirty="0" smtClean="0"/>
              <a:t>ένταση και </a:t>
            </a:r>
            <a:r>
              <a:rPr lang="el-GR" dirty="0"/>
              <a:t>ανταγωνιστικό κλίμα μεταξύ των συγκεκριμένων μαθητών. Συζητάτε το θέμα με κάποιους συναδέλφους σας, οι οποίοι σας αναφέρουν ότι παρατηρούν και στο δικό τους μάθημα αντίστοιχα φαινόμενα. </a:t>
            </a:r>
            <a:endParaRPr lang="el-GR" dirty="0" smtClean="0"/>
          </a:p>
          <a:p>
            <a:pPr marL="0" indent="0" algn="just">
              <a:buNone/>
            </a:pPr>
            <a:endParaRPr lang="el-GR" dirty="0" smtClean="0"/>
          </a:p>
          <a:p>
            <a:pPr algn="just"/>
            <a:r>
              <a:rPr lang="el-GR" dirty="0" smtClean="0"/>
              <a:t>Περιγράψτε </a:t>
            </a:r>
            <a:r>
              <a:rPr lang="el-GR" dirty="0"/>
              <a:t>ένα σχέδιο δικής σας παρέμβασης εντός τάξης και - αν το κρίνετε απαραίτητο- στο πλαίσιο της συνεργασίας σας με τους συναδέλφους σας, ώστε να εξαλειφθούν ή να μετριαστούν τα φαινόμενα που παρατηρείτε και να συνεργαστείτε πιο αποτελεσματικά με το </a:t>
            </a:r>
            <a:r>
              <a:rPr lang="el-GR"/>
              <a:t>συγκεκριμένο </a:t>
            </a:r>
            <a:r>
              <a:rPr lang="el-GR" smtClean="0"/>
              <a:t>τμήμα </a:t>
            </a:r>
            <a:endParaRPr lang="el-GR" dirty="0"/>
          </a:p>
        </p:txBody>
      </p:sp>
    </p:spTree>
    <p:extLst>
      <p:ext uri="{BB962C8B-B14F-4D97-AF65-F5344CB8AC3E}">
        <p14:creationId xmlns:p14="http://schemas.microsoft.com/office/powerpoint/2010/main" val="38372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490066"/>
          </a:xfrm>
        </p:spPr>
        <p:txBody>
          <a:bodyPr>
            <a:normAutofit fontScale="90000"/>
          </a:bodyPr>
          <a:lstStyle/>
          <a:p>
            <a:r>
              <a:rPr lang="el-GR" sz="2800" dirty="0" smtClean="0"/>
              <a:t>Τι </a:t>
            </a:r>
            <a:r>
              <a:rPr lang="el-GR" sz="2800" dirty="0" err="1" smtClean="0"/>
              <a:t>ειναι</a:t>
            </a:r>
            <a:r>
              <a:rPr lang="el-GR" sz="2800" dirty="0" smtClean="0"/>
              <a:t> τα </a:t>
            </a:r>
            <a:r>
              <a:rPr lang="el-GR" sz="2800" dirty="0" err="1" smtClean="0"/>
              <a:t>κινητρα</a:t>
            </a:r>
            <a:r>
              <a:rPr lang="el-GR" sz="2800" dirty="0" smtClean="0"/>
              <a:t>;</a:t>
            </a:r>
            <a:endParaRPr lang="el-GR" sz="2800" dirty="0"/>
          </a:p>
        </p:txBody>
      </p:sp>
      <p:sp>
        <p:nvSpPr>
          <p:cNvPr id="3" name="Θέση περιεχομένου 2"/>
          <p:cNvSpPr>
            <a:spLocks noGrp="1"/>
          </p:cNvSpPr>
          <p:nvPr>
            <p:ph sz="quarter" idx="1"/>
          </p:nvPr>
        </p:nvSpPr>
        <p:spPr>
          <a:xfrm>
            <a:off x="457200" y="1052736"/>
            <a:ext cx="7859216" cy="5421216"/>
          </a:xfrm>
        </p:spPr>
        <p:txBody>
          <a:bodyPr>
            <a:normAutofit fontScale="92500" lnSpcReduction="10000"/>
          </a:bodyPr>
          <a:lstStyle/>
          <a:p>
            <a:pPr algn="just"/>
            <a:r>
              <a:rPr lang="el-GR" dirty="0" smtClean="0"/>
              <a:t>Η επιθυμία για μάθηση εξαρτάται από πολλούς παράγοντες, όπως η προσωπικότητα, οι ικανότητες, τα χαρακτηριστικά των μαθησιακών έργων, οι ανταμοιβές, το πλαίσιο, η συμπεριφορά των εκπαιδευτικών</a:t>
            </a:r>
          </a:p>
          <a:p>
            <a:pPr algn="just"/>
            <a:r>
              <a:rPr lang="el-GR" dirty="0" smtClean="0"/>
              <a:t>Η ένταση του κινήτρου για την ενασχόληση με μία δραστηριότητα μπορεί να εξαρτάται σε μεγάλο βαθμό από την ένταση και την κατεύθυνση των κινήτρων για την ενασχόληση με άλλες δραστηριότητες</a:t>
            </a:r>
          </a:p>
          <a:p>
            <a:pPr algn="just"/>
            <a:r>
              <a:rPr lang="el-GR" dirty="0" smtClean="0"/>
              <a:t>Έργο του εκπαιδευτικού δεν είναι να αυξήσει τα κίνητρα, αλλά να ανακαλύψει, να κεντρίσει και να διατηρήσει τα κίνητρα των μαθητών για την απόκτηση γνώσεων και δεξιοτήτων που θα τους βοηθήσουν στην ενασχόληση με τις μαθησιακές διαδικασίες</a:t>
            </a:r>
          </a:p>
          <a:p>
            <a:pPr algn="just"/>
            <a:r>
              <a:rPr lang="el-GR" i="1" dirty="0" smtClean="0"/>
              <a:t>Τα κίνητρα είναι η εσωτερική διαδικασία, η οποία ενεργοποιεί, καθοδηγεί και συντηρεί τη συμπεριφορά στην πάροδο του χρόνου</a:t>
            </a:r>
            <a:endParaRPr lang="el-GR" dirty="0" smtClean="0"/>
          </a:p>
          <a:p>
            <a:endParaRPr lang="el-GR" dirty="0"/>
          </a:p>
        </p:txBody>
      </p:sp>
    </p:spTree>
    <p:extLst>
      <p:ext uri="{BB962C8B-B14F-4D97-AF65-F5344CB8AC3E}">
        <p14:creationId xmlns:p14="http://schemas.microsoft.com/office/powerpoint/2010/main" val="2424078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Θεωριεσ για τα </a:t>
            </a:r>
            <a:r>
              <a:rPr lang="el-GR" dirty="0" err="1" smtClean="0"/>
              <a:t>κινητρα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89534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22114"/>
          </a:xfrm>
        </p:spPr>
        <p:txBody>
          <a:bodyPr>
            <a:normAutofit fontScale="90000"/>
          </a:bodyPr>
          <a:lstStyle/>
          <a:p>
            <a:pPr algn="just"/>
            <a:r>
              <a:rPr lang="el-GR" sz="2800" dirty="0" smtClean="0"/>
              <a:t>Κινητρα και </a:t>
            </a:r>
            <a:r>
              <a:rPr lang="el-GR" sz="2800" dirty="0" err="1" smtClean="0"/>
              <a:t>συμπεριφοριστικη</a:t>
            </a:r>
            <a:r>
              <a:rPr lang="el-GR" sz="2800" dirty="0" smtClean="0"/>
              <a:t> </a:t>
            </a:r>
            <a:r>
              <a:rPr lang="el-GR" sz="2800" dirty="0" err="1" smtClean="0"/>
              <a:t>θεωρια</a:t>
            </a:r>
            <a:r>
              <a:rPr lang="el-GR" sz="2800" dirty="0" smtClean="0"/>
              <a:t> </a:t>
            </a:r>
            <a:r>
              <a:rPr lang="el-GR" sz="2800" dirty="0" err="1" smtClean="0"/>
              <a:t>μαθησησ</a:t>
            </a:r>
            <a:endParaRPr lang="el-GR" sz="2800" dirty="0"/>
          </a:p>
        </p:txBody>
      </p:sp>
      <p:sp>
        <p:nvSpPr>
          <p:cNvPr id="3" name="Θέση περιεχομένου 2"/>
          <p:cNvSpPr>
            <a:spLocks noGrp="1"/>
          </p:cNvSpPr>
          <p:nvPr>
            <p:ph sz="quarter" idx="1"/>
          </p:nvPr>
        </p:nvSpPr>
        <p:spPr>
          <a:xfrm>
            <a:off x="457200" y="1484784"/>
            <a:ext cx="7715200" cy="4989168"/>
          </a:xfrm>
        </p:spPr>
        <p:txBody>
          <a:bodyPr/>
          <a:lstStyle/>
          <a:p>
            <a:pPr algn="just"/>
            <a:r>
              <a:rPr lang="el-GR" dirty="0" smtClean="0"/>
              <a:t>Γιατί κάποιοι μαθητές επιμένουν όταν έρχονται αντιμέτωποι με μία αποτυχία, ενώ άλλοι εγκαταλείπουν;</a:t>
            </a:r>
          </a:p>
          <a:p>
            <a:pPr algn="just"/>
            <a:r>
              <a:rPr lang="el-GR" dirty="0" smtClean="0"/>
              <a:t>Γιατί ορισμένοι προσπαθούν να ευχαριστήσουν τον εκπαιδευτικό, άλλοι για να πάρουν καλούς βαθμούς και άλλοι από ενδιαφέρον για τη διδασκόμενη ύλη;</a:t>
            </a:r>
          </a:p>
          <a:p>
            <a:pPr algn="just"/>
            <a:r>
              <a:rPr lang="el-GR" dirty="0" smtClean="0"/>
              <a:t>Γιατί μαθητές εμφανίζουν πολύ ανώτερη επίδοση από εκείνη που θα προβλεπόταν με βάση την ικανότητά τους, ενώ άλλοι σημειώνουν πολύ κατώτερη;</a:t>
            </a:r>
            <a:endParaRPr lang="el-GR" dirty="0"/>
          </a:p>
        </p:txBody>
      </p:sp>
    </p:spTree>
    <p:extLst>
      <p:ext uri="{BB962C8B-B14F-4D97-AF65-F5344CB8AC3E}">
        <p14:creationId xmlns:p14="http://schemas.microsoft.com/office/powerpoint/2010/main" val="3817985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94122"/>
          </a:xfrm>
        </p:spPr>
        <p:txBody>
          <a:bodyPr/>
          <a:lstStyle/>
          <a:p>
            <a:r>
              <a:rPr lang="el-GR" sz="2500" dirty="0">
                <a:solidFill>
                  <a:srgbClr val="575F6D"/>
                </a:solidFill>
              </a:rPr>
              <a:t>Κινητρα και </a:t>
            </a:r>
            <a:r>
              <a:rPr lang="el-GR" sz="2500" dirty="0" err="1">
                <a:solidFill>
                  <a:srgbClr val="575F6D"/>
                </a:solidFill>
              </a:rPr>
              <a:t>συμπεριφοριστικη</a:t>
            </a:r>
            <a:r>
              <a:rPr lang="el-GR" sz="2500" dirty="0">
                <a:solidFill>
                  <a:srgbClr val="575F6D"/>
                </a:solidFill>
              </a:rPr>
              <a:t> </a:t>
            </a:r>
            <a:r>
              <a:rPr lang="el-GR" sz="2500" dirty="0" err="1">
                <a:solidFill>
                  <a:srgbClr val="575F6D"/>
                </a:solidFill>
              </a:rPr>
              <a:t>θεωρια</a:t>
            </a:r>
            <a:r>
              <a:rPr lang="el-GR" sz="2500" dirty="0">
                <a:solidFill>
                  <a:srgbClr val="575F6D"/>
                </a:solidFill>
              </a:rPr>
              <a:t> </a:t>
            </a:r>
            <a:r>
              <a:rPr lang="el-GR" sz="2500" dirty="0" err="1">
                <a:solidFill>
                  <a:srgbClr val="575F6D"/>
                </a:solidFill>
              </a:rPr>
              <a:t>μαθησησ</a:t>
            </a:r>
            <a:endParaRPr lang="el-GR" dirty="0"/>
          </a:p>
        </p:txBody>
      </p:sp>
      <p:sp>
        <p:nvSpPr>
          <p:cNvPr id="3" name="Θέση περιεχομένου 2"/>
          <p:cNvSpPr>
            <a:spLocks noGrp="1"/>
          </p:cNvSpPr>
          <p:nvPr>
            <p:ph sz="quarter" idx="1"/>
          </p:nvPr>
        </p:nvSpPr>
        <p:spPr/>
        <p:txBody>
          <a:bodyPr/>
          <a:lstStyle/>
          <a:p>
            <a:pPr algn="just"/>
            <a:r>
              <a:rPr lang="el-GR" dirty="0"/>
              <a:t>Το κίνητρο είναι ένα αντικείμενο ή γεγονός που </a:t>
            </a:r>
            <a:r>
              <a:rPr lang="el-GR" b="1" dirty="0"/>
              <a:t>ενθαρρύνει ή αποθαρρύνει </a:t>
            </a:r>
            <a:r>
              <a:rPr lang="el-GR" dirty="0" smtClean="0"/>
              <a:t>μια συμπεριφορά</a:t>
            </a:r>
            <a:r>
              <a:rPr lang="el-GR" dirty="0"/>
              <a:t>. Για παράδειγμα το να </a:t>
            </a:r>
            <a:r>
              <a:rPr lang="el-GR" b="1" dirty="0"/>
              <a:t>ενισχύουμε</a:t>
            </a:r>
            <a:r>
              <a:rPr lang="el-GR" dirty="0"/>
              <a:t> τη μάθηση, δίνοντας στους μαθητές </a:t>
            </a:r>
            <a:r>
              <a:rPr lang="el-GR" dirty="0" smtClean="0"/>
              <a:t>ανταμοιβές ή </a:t>
            </a:r>
            <a:r>
              <a:rPr lang="el-GR" b="1" dirty="0"/>
              <a:t>τιμωρώντας</a:t>
            </a:r>
            <a:r>
              <a:rPr lang="el-GR" dirty="0"/>
              <a:t> την κακή συμπεριφορά, είναι ένας τρόπος να ενεργοποιήσουμε τους μαθητές </a:t>
            </a:r>
            <a:r>
              <a:rPr lang="el-GR" dirty="0" smtClean="0"/>
              <a:t>με τη </a:t>
            </a:r>
            <a:r>
              <a:rPr lang="el-GR" dirty="0"/>
              <a:t>χρήση εξωτερικών μέσων (κίνητρα, ανταμοιβές και τιμωρίες</a:t>
            </a:r>
            <a:r>
              <a:rPr lang="el-GR" dirty="0" smtClean="0"/>
              <a:t>).</a:t>
            </a:r>
          </a:p>
          <a:p>
            <a:pPr algn="just"/>
            <a:r>
              <a:rPr lang="el-GR" dirty="0" smtClean="0"/>
              <a:t>Προσοχή! Η αξία του ενισχυτή εξαρτάται από πολλούς παράγοντες και η ισχύς των κινήτρων διαφέρει από μαθητή σε μαθητή</a:t>
            </a:r>
            <a:endParaRPr lang="el-GR" dirty="0"/>
          </a:p>
        </p:txBody>
      </p:sp>
    </p:spTree>
    <p:extLst>
      <p:ext uri="{BB962C8B-B14F-4D97-AF65-F5344CB8AC3E}">
        <p14:creationId xmlns:p14="http://schemas.microsoft.com/office/powerpoint/2010/main" val="88019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l-GR" dirty="0">
                <a:solidFill>
                  <a:srgbClr val="575F6D"/>
                </a:solidFill>
              </a:rPr>
              <a:t>Κινητρα και </a:t>
            </a:r>
            <a:r>
              <a:rPr lang="el-GR" dirty="0" err="1">
                <a:solidFill>
                  <a:srgbClr val="575F6D"/>
                </a:solidFill>
              </a:rPr>
              <a:t>ανθρωπινεσ</a:t>
            </a:r>
            <a:r>
              <a:rPr lang="el-GR" dirty="0">
                <a:solidFill>
                  <a:srgbClr val="575F6D"/>
                </a:solidFill>
              </a:rPr>
              <a:t> </a:t>
            </a:r>
            <a:r>
              <a:rPr lang="el-GR" dirty="0" err="1">
                <a:solidFill>
                  <a:srgbClr val="575F6D"/>
                </a:solidFill>
              </a:rPr>
              <a:t>αναγκεσ</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555257766"/>
              </p:ext>
            </p:extLst>
          </p:nvPr>
        </p:nvGraphicFramePr>
        <p:xfrm>
          <a:off x="179512" y="1124744"/>
          <a:ext cx="8520035" cy="5421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Δεξιό άγκιστρο 4"/>
          <p:cNvSpPr/>
          <p:nvPr/>
        </p:nvSpPr>
        <p:spPr>
          <a:xfrm>
            <a:off x="5436096" y="1196752"/>
            <a:ext cx="1224136" cy="20882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TextBox 5"/>
          <p:cNvSpPr txBox="1"/>
          <p:nvPr/>
        </p:nvSpPr>
        <p:spPr>
          <a:xfrm>
            <a:off x="6876256" y="1628800"/>
            <a:ext cx="1656184" cy="646331"/>
          </a:xfrm>
          <a:prstGeom prst="rect">
            <a:avLst/>
          </a:prstGeom>
          <a:noFill/>
        </p:spPr>
        <p:txBody>
          <a:bodyPr wrap="square" rtlCol="0">
            <a:spAutoFit/>
          </a:bodyPr>
          <a:lstStyle/>
          <a:p>
            <a:r>
              <a:rPr lang="el-GR" dirty="0" smtClean="0"/>
              <a:t>Εξελικτικές ανάγκες</a:t>
            </a:r>
            <a:endParaRPr lang="el-GR" dirty="0"/>
          </a:p>
        </p:txBody>
      </p:sp>
      <p:sp>
        <p:nvSpPr>
          <p:cNvPr id="7" name="Δεξιό άγκιστρο 6"/>
          <p:cNvSpPr/>
          <p:nvPr/>
        </p:nvSpPr>
        <p:spPr>
          <a:xfrm>
            <a:off x="6876256" y="3717032"/>
            <a:ext cx="864096" cy="2520280"/>
          </a:xfrm>
          <a:prstGeom prst="rightBrace">
            <a:avLst>
              <a:gd name="adj1" fmla="val 8333"/>
              <a:gd name="adj2" fmla="val 4928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9" name="TextBox 8"/>
          <p:cNvSpPr txBox="1"/>
          <p:nvPr/>
        </p:nvSpPr>
        <p:spPr>
          <a:xfrm>
            <a:off x="7740352" y="4797152"/>
            <a:ext cx="1296144" cy="646331"/>
          </a:xfrm>
          <a:prstGeom prst="rect">
            <a:avLst/>
          </a:prstGeom>
          <a:noFill/>
        </p:spPr>
        <p:txBody>
          <a:bodyPr wrap="square" rtlCol="0">
            <a:spAutoFit/>
          </a:bodyPr>
          <a:lstStyle/>
          <a:p>
            <a:r>
              <a:rPr lang="el-GR" dirty="0" smtClean="0"/>
              <a:t>Βασικές ανάγκες</a:t>
            </a:r>
            <a:endParaRPr lang="el-GR" dirty="0"/>
          </a:p>
        </p:txBody>
      </p:sp>
    </p:spTree>
    <p:extLst>
      <p:ext uri="{BB962C8B-B14F-4D97-AF65-F5344CB8AC3E}">
        <p14:creationId xmlns:p14="http://schemas.microsoft.com/office/powerpoint/2010/main" val="3319627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dirty="0" smtClean="0"/>
              <a:t>Κινητρα και </a:t>
            </a:r>
            <a:r>
              <a:rPr lang="el-GR" dirty="0" err="1" smtClean="0"/>
              <a:t>ανθρωπινεσ</a:t>
            </a:r>
            <a:r>
              <a:rPr lang="el-GR" dirty="0" smtClean="0"/>
              <a:t> </a:t>
            </a:r>
            <a:r>
              <a:rPr lang="el-GR" dirty="0" err="1" smtClean="0"/>
              <a:t>αναγκεσ</a:t>
            </a:r>
            <a:endParaRPr lang="el-GR" dirty="0"/>
          </a:p>
        </p:txBody>
      </p:sp>
      <p:sp>
        <p:nvSpPr>
          <p:cNvPr id="3" name="Θέση περιεχομένου 2"/>
          <p:cNvSpPr>
            <a:spLocks noGrp="1"/>
          </p:cNvSpPr>
          <p:nvPr>
            <p:ph sz="quarter" idx="1"/>
          </p:nvPr>
        </p:nvSpPr>
        <p:spPr>
          <a:xfrm>
            <a:off x="457200" y="1124744"/>
            <a:ext cx="8075240" cy="5349208"/>
          </a:xfrm>
        </p:spPr>
        <p:txBody>
          <a:bodyPr>
            <a:normAutofit fontScale="92500" lnSpcReduction="20000"/>
          </a:bodyPr>
          <a:lstStyle/>
          <a:p>
            <a:pPr algn="just"/>
            <a:r>
              <a:rPr lang="el-GR" dirty="0" smtClean="0"/>
              <a:t>Οι </a:t>
            </a:r>
            <a:r>
              <a:rPr lang="el-GR" b="1" dirty="0" smtClean="0"/>
              <a:t>ανεκπλήρωτες βασικές ανάγκες πλήττουν τη μάθηση</a:t>
            </a:r>
          </a:p>
          <a:p>
            <a:pPr algn="just"/>
            <a:r>
              <a:rPr lang="el-GR" dirty="0" smtClean="0"/>
              <a:t>Οι μαθητές που δεν αισθάνονται ότι τους αγαπούν και ότι είναι ικανοί, ενδεχομένως να μην έχουν ισχυρά κίνητρα για να πετύχουν τους ανώτερους στόχους εξέλιξης</a:t>
            </a:r>
          </a:p>
          <a:p>
            <a:pPr algn="just"/>
            <a:r>
              <a:rPr lang="el-GR" dirty="0" smtClean="0"/>
              <a:t>Ένας εκπαιδευτικός που κάνει τους μαθητές να νιώσουν άνετα αλλά και να είναι αποδεκτοί και σεβαστοί ως άτομα, ενισχύει τη διάθεση να μαθαίνουν με κίνητρο την αξία της μάθησης αλλά και να είναι δημιουργικοί και να τολμούν νέες ιδέες</a:t>
            </a:r>
          </a:p>
          <a:p>
            <a:pPr algn="just"/>
            <a:r>
              <a:rPr lang="el-GR" dirty="0" smtClean="0"/>
              <a:t>Εάν </a:t>
            </a:r>
            <a:r>
              <a:rPr lang="el-GR" dirty="0"/>
              <a:t>το σχολείο είναι ένα περιβάλλον που προκαλεί φόβο και ανασφάλεια </a:t>
            </a:r>
            <a:r>
              <a:rPr lang="el-GR" dirty="0" smtClean="0"/>
              <a:t>τόσο στους </a:t>
            </a:r>
            <a:r>
              <a:rPr lang="el-GR" dirty="0"/>
              <a:t>δασκάλους όσο και στους μαθητές, τότε είναι πολύ πιθανόν να τους </a:t>
            </a:r>
            <a:r>
              <a:rPr lang="el-GR" dirty="0" smtClean="0"/>
              <a:t>ενδιαφέρει περισσότερο </a:t>
            </a:r>
            <a:r>
              <a:rPr lang="el-GR" dirty="0"/>
              <a:t>η ασφάλεια και λιγότερο η μάθηση ή η διδασκαλία</a:t>
            </a:r>
            <a:r>
              <a:rPr lang="el-GR" dirty="0" smtClean="0"/>
              <a:t>. Αν, όμως, το σχολείο δίνει βαρύτητα στην </a:t>
            </a:r>
            <a:r>
              <a:rPr lang="el-GR" dirty="0" err="1" smtClean="0"/>
              <a:t>κοινωνικο</a:t>
            </a:r>
            <a:r>
              <a:rPr lang="el-GR" dirty="0" smtClean="0"/>
              <a:t>-συναισθηματική μάθηση, δημιουργεί ένα ευνοϊκότερο περιβάλλον για την απόκτηση </a:t>
            </a:r>
            <a:r>
              <a:rPr lang="el-GR" dirty="0" err="1" smtClean="0"/>
              <a:t>κοινωνικο</a:t>
            </a:r>
            <a:r>
              <a:rPr lang="el-GR" dirty="0" smtClean="0"/>
              <a:t>-συναισθηματικών δεξιοτήτων αλλά και γνώσεων</a:t>
            </a:r>
            <a:endParaRPr lang="el-GR" dirty="0"/>
          </a:p>
        </p:txBody>
      </p:sp>
    </p:spTree>
    <p:extLst>
      <p:ext uri="{BB962C8B-B14F-4D97-AF65-F5344CB8AC3E}">
        <p14:creationId xmlns:p14="http://schemas.microsoft.com/office/powerpoint/2010/main" val="3352857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22114"/>
          </a:xfrm>
        </p:spPr>
        <p:txBody>
          <a:bodyPr/>
          <a:lstStyle/>
          <a:p>
            <a:r>
              <a:rPr lang="el-GR" dirty="0" smtClean="0"/>
              <a:t>Κινητρα και </a:t>
            </a:r>
            <a:r>
              <a:rPr lang="el-GR" dirty="0" err="1" smtClean="0"/>
              <a:t>θεωρια</a:t>
            </a:r>
            <a:r>
              <a:rPr lang="el-GR" dirty="0" smtClean="0"/>
              <a:t> </a:t>
            </a:r>
            <a:r>
              <a:rPr lang="el-GR" dirty="0" err="1" smtClean="0"/>
              <a:t>αποδοσησ</a:t>
            </a:r>
            <a:endParaRPr lang="el-GR" dirty="0"/>
          </a:p>
        </p:txBody>
      </p:sp>
      <p:sp>
        <p:nvSpPr>
          <p:cNvPr id="3" name="Θέση περιεχομένου 2"/>
          <p:cNvSpPr>
            <a:spLocks noGrp="1"/>
          </p:cNvSpPr>
          <p:nvPr>
            <p:ph sz="quarter" idx="1"/>
          </p:nvPr>
        </p:nvSpPr>
        <p:spPr>
          <a:xfrm>
            <a:off x="457200" y="1600200"/>
            <a:ext cx="7859216" cy="4873752"/>
          </a:xfrm>
        </p:spPr>
        <p:txBody>
          <a:bodyPr>
            <a:normAutofit fontScale="92500" lnSpcReduction="20000"/>
          </a:bodyPr>
          <a:lstStyle/>
          <a:p>
            <a:pPr algn="just"/>
            <a:r>
              <a:rPr lang="el-GR" dirty="0" smtClean="0"/>
              <a:t>Η επιτυχία ή η αποτυχία ερμηνεύονται με βάση τρία χαρακτηριστικά:</a:t>
            </a:r>
          </a:p>
          <a:p>
            <a:pPr marL="0" indent="0" algn="just">
              <a:buNone/>
            </a:pPr>
            <a:r>
              <a:rPr lang="el-GR" dirty="0"/>
              <a:t>α) Το </a:t>
            </a:r>
            <a:r>
              <a:rPr lang="el-GR" b="1" dirty="0"/>
              <a:t>σημείο</a:t>
            </a:r>
            <a:r>
              <a:rPr lang="el-GR" dirty="0"/>
              <a:t> (η θέση της αιτίας ως εσωτερική ή εξωτερική προς το άτομο)</a:t>
            </a:r>
          </a:p>
          <a:p>
            <a:pPr marL="0" indent="0" algn="just">
              <a:buNone/>
            </a:pPr>
            <a:r>
              <a:rPr lang="el-GR" dirty="0"/>
              <a:t>β) Τη </a:t>
            </a:r>
            <a:r>
              <a:rPr lang="el-GR" b="1" dirty="0"/>
              <a:t>σταθερότητα</a:t>
            </a:r>
            <a:r>
              <a:rPr lang="el-GR" dirty="0"/>
              <a:t> (κατά πόσο η αιτία παραμένει η ίδια ή μπορεί να αλλάξει)</a:t>
            </a:r>
          </a:p>
          <a:p>
            <a:pPr marL="0" indent="0" algn="just">
              <a:buNone/>
            </a:pPr>
            <a:r>
              <a:rPr lang="el-GR" dirty="0" smtClean="0"/>
              <a:t>γ) </a:t>
            </a:r>
            <a:r>
              <a:rPr lang="el-GR" dirty="0"/>
              <a:t>Την </a:t>
            </a:r>
            <a:r>
              <a:rPr lang="el-GR" b="1" dirty="0" err="1"/>
              <a:t>ελεγξιμότητα</a:t>
            </a:r>
            <a:r>
              <a:rPr lang="el-GR" dirty="0"/>
              <a:t> (κατά πόσο το άτομο μπορεί να ελέγξει την αιτία</a:t>
            </a:r>
            <a:r>
              <a:rPr lang="el-GR" dirty="0" smtClean="0"/>
              <a:t>) (υπό έλεγχο- προσπάθεια/ ανεξέλεγκτη- ικανότητα)</a:t>
            </a:r>
          </a:p>
          <a:p>
            <a:pPr marL="0" indent="0" algn="just">
              <a:buNone/>
            </a:pPr>
            <a:endParaRPr lang="el-GR" dirty="0" smtClean="0"/>
          </a:p>
          <a:p>
            <a:pPr algn="just"/>
            <a:r>
              <a:rPr lang="el-GR" dirty="0" smtClean="0"/>
              <a:t>Οι άνθρωποι προσπαθούν να διατηρήσουν μία </a:t>
            </a:r>
            <a:r>
              <a:rPr lang="el-GR" b="1" dirty="0" smtClean="0"/>
              <a:t>θετική </a:t>
            </a:r>
            <a:r>
              <a:rPr lang="el-GR" b="1" dirty="0" err="1" smtClean="0"/>
              <a:t>αυτοεικόνα</a:t>
            </a:r>
            <a:r>
              <a:rPr lang="el-GR" dirty="0" smtClean="0"/>
              <a:t>. Ως εκ τούτου, όταν τα πηγαίνουν καλά σε μία δραστηριότητα, έχουν την τάση να αποδίδουν την επιτυχία στις προσωπικές προσπάθειες ή την ικανότητα, ενώ, όταν δεν τα πάνε καλά, αποδίδουν την αποτυχία σε παράγοντες έξω από τον έλεγχό τους.</a:t>
            </a:r>
            <a:endParaRPr lang="el-GR" dirty="0"/>
          </a:p>
        </p:txBody>
      </p:sp>
    </p:spTree>
    <p:extLst>
      <p:ext uri="{BB962C8B-B14F-4D97-AF65-F5344CB8AC3E}">
        <p14:creationId xmlns:p14="http://schemas.microsoft.com/office/powerpoint/2010/main" val="20923044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687</TotalTime>
  <Words>2207</Words>
  <Application>Microsoft Office PowerPoint</Application>
  <PresentationFormat>Προβολή στην οθόνη (4:3)</PresentationFormat>
  <Paragraphs>150</Paragraphs>
  <Slides>26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Arial</vt:lpstr>
      <vt:lpstr>Century Schoolbook</vt:lpstr>
      <vt:lpstr>Wingdings</vt:lpstr>
      <vt:lpstr>Wingdings 2</vt:lpstr>
      <vt:lpstr>Προεξοχή</vt:lpstr>
      <vt:lpstr>Εκπαιδευτικη ψυχολογια</vt:lpstr>
      <vt:lpstr>Παρουσίαση του PowerPoint</vt:lpstr>
      <vt:lpstr>Τι ειναι τα κινητρα;</vt:lpstr>
      <vt:lpstr>Θεωριεσ για τα κινητρα</vt:lpstr>
      <vt:lpstr>Κινητρα και συμπεριφοριστικη θεωρια μαθησησ</vt:lpstr>
      <vt:lpstr>Κινητρα και συμπεριφοριστικη θεωρια μαθησησ</vt:lpstr>
      <vt:lpstr>Κινητρα και ανθρωπινεσ αναγκεσ</vt:lpstr>
      <vt:lpstr>Κινητρα και ανθρωπινεσ αναγκεσ</vt:lpstr>
      <vt:lpstr>Κινητρα και θεωρια αποδοσησ</vt:lpstr>
      <vt:lpstr>Αποδοσεισ αποτυχιασ - επιτυχιασ</vt:lpstr>
      <vt:lpstr>Εδρα ελεγχου και αυτο-αποτελεσματικοτητα</vt:lpstr>
      <vt:lpstr>Προεκτασεις της αποδοσης αιτιων στους εκπαιδευτικουσ</vt:lpstr>
      <vt:lpstr>Κινητρα και θεωρια προσδοκιασ</vt:lpstr>
      <vt:lpstr>Προεκτασεισ τησ θεωριασ προσδοκιασ στην εκπαιδευση</vt:lpstr>
      <vt:lpstr>Κινητρα και προσανατολισμοι σε στοχουσ</vt:lpstr>
      <vt:lpstr>Κινητρα και προσανατολισμοι σε στοχουσ</vt:lpstr>
      <vt:lpstr>Πωσ μπορουν οι εκπαιδευτικοι να αυξησουν τα κινητρα μαθησησ των μαθητων</vt:lpstr>
      <vt:lpstr>Εσωτερικα και εξωτερικα κινητρα</vt:lpstr>
      <vt:lpstr>Καταστρεφουν οι αμοιβεσ τα εσωτερικα κινητρα;</vt:lpstr>
      <vt:lpstr>Ενισχυση εσωτερικων κινητρων</vt:lpstr>
      <vt:lpstr>Ενισχυση εσωτερικων κινητρων</vt:lpstr>
      <vt:lpstr>Ενισχυση εσωτερικων κινητρων</vt:lpstr>
      <vt:lpstr>Αρχεσ για την παροχη εξωτερικων κινητρων μαθησησ</vt:lpstr>
      <vt:lpstr>Αρχεσ για την παροχη εξωτερικων κινητρων μαθησησ</vt:lpstr>
      <vt:lpstr>Ο στοχαστικοσ εκπαιδευτικοσ…</vt:lpstr>
      <vt:lpstr>Μελετη περιπτωσησ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Εκπαιδευτικη ψυχολογια</dc:title>
  <dc:creator>simos giannoulis</dc:creator>
  <cp:lastModifiedBy>simos giannoulis</cp:lastModifiedBy>
  <cp:revision>57</cp:revision>
  <dcterms:created xsi:type="dcterms:W3CDTF">2023-02-06T07:21:53Z</dcterms:created>
  <dcterms:modified xsi:type="dcterms:W3CDTF">2023-04-04T11:58:51Z</dcterms:modified>
</cp:coreProperties>
</file>