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7" r:id="rId4"/>
    <p:sldId id="259" r:id="rId5"/>
    <p:sldId id="261" r:id="rId6"/>
    <p:sldId id="260" r:id="rId7"/>
    <p:sldId id="258" r:id="rId8"/>
    <p:sldId id="263" r:id="rId9"/>
    <p:sldId id="264" r:id="rId10"/>
    <p:sldId id="262" r:id="rId11"/>
    <p:sldId id="311" r:id="rId12"/>
    <p:sldId id="312" r:id="rId13"/>
    <p:sldId id="313" r:id="rId14"/>
    <p:sldId id="314" r:id="rId15"/>
    <p:sldId id="315" r:id="rId16"/>
    <p:sldId id="317" r:id="rId17"/>
    <p:sldId id="316" r:id="rId18"/>
    <p:sldId id="318" r:id="rId19"/>
    <p:sldId id="319" r:id="rId20"/>
    <p:sldId id="320" r:id="rId21"/>
    <p:sldId id="321" r:id="rId22"/>
    <p:sldId id="322" r:id="rId23"/>
    <p:sldId id="323" r:id="rId24"/>
    <p:sldId id="324" r:id="rId25"/>
    <p:sldId id="325" r:id="rId26"/>
    <p:sldId id="265" r:id="rId27"/>
    <p:sldId id="266" r:id="rId28"/>
    <p:sldId id="267" r:id="rId29"/>
    <p:sldId id="268" r:id="rId30"/>
    <p:sldId id="269" r:id="rId31"/>
    <p:sldId id="270" r:id="rId32"/>
    <p:sldId id="271" r:id="rId33"/>
    <p:sldId id="272" r:id="rId34"/>
    <p:sldId id="274" r:id="rId35"/>
    <p:sldId id="273" r:id="rId36"/>
    <p:sldId id="275" r:id="rId37"/>
    <p:sldId id="276" r:id="rId38"/>
    <p:sldId id="277" r:id="rId39"/>
    <p:sldId id="278" r:id="rId40"/>
    <p:sldId id="279" r:id="rId41"/>
    <p:sldId id="280" r:id="rId42"/>
    <p:sldId id="281" r:id="rId43"/>
    <p:sldId id="282" r:id="rId44"/>
    <p:sldId id="283" r:id="rId45"/>
    <p:sldId id="285" r:id="rId46"/>
    <p:sldId id="284" r:id="rId47"/>
    <p:sldId id="286" r:id="rId48"/>
    <p:sldId id="287" r:id="rId49"/>
    <p:sldId id="288" r:id="rId50"/>
    <p:sldId id="290" r:id="rId51"/>
    <p:sldId id="291" r:id="rId52"/>
    <p:sldId id="289"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8" r:id="rId68"/>
    <p:sldId id="309" r:id="rId69"/>
    <p:sldId id="310" r:id="rId70"/>
    <p:sldId id="307"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DC54C-3D49-4A30-AD9F-73CB70DD5FD4}" v="25" dt="2023-11-20T02:22:45.9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82" d="100"/>
          <a:sy n="82"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ZI MARIA" userId="0838ec80-2127-4daf-b2e1-64d92c7279a4" providerId="ADAL" clId="{BEADC54C-3D49-4A30-AD9F-73CB70DD5FD4}"/>
    <pc:docChg chg="custSel addSld modSld sldOrd">
      <pc:chgData name="CHATZI MARIA" userId="0838ec80-2127-4daf-b2e1-64d92c7279a4" providerId="ADAL" clId="{BEADC54C-3D49-4A30-AD9F-73CB70DD5FD4}" dt="2023-11-20T02:23:40.575" v="416" actId="6549"/>
      <pc:docMkLst>
        <pc:docMk/>
      </pc:docMkLst>
      <pc:sldChg chg="addSp delSp modSp mod">
        <pc:chgData name="CHATZI MARIA" userId="0838ec80-2127-4daf-b2e1-64d92c7279a4" providerId="ADAL" clId="{BEADC54C-3D49-4A30-AD9F-73CB70DD5FD4}" dt="2023-11-20T01:24:05.381" v="6" actId="403"/>
        <pc:sldMkLst>
          <pc:docMk/>
          <pc:sldMk cId="2152447513" sldId="256"/>
        </pc:sldMkLst>
        <pc:spChg chg="mod">
          <ac:chgData name="CHATZI MARIA" userId="0838ec80-2127-4daf-b2e1-64d92c7279a4" providerId="ADAL" clId="{BEADC54C-3D49-4A30-AD9F-73CB70DD5FD4}" dt="2023-11-20T01:24:05.381" v="6" actId="403"/>
          <ac:spMkLst>
            <pc:docMk/>
            <pc:sldMk cId="2152447513" sldId="256"/>
            <ac:spMk id="2" creationId="{71A8DEDA-6759-1B90-E7BA-EA309B825158}"/>
          </ac:spMkLst>
        </pc:spChg>
        <pc:spChg chg="del mod">
          <ac:chgData name="CHATZI MARIA" userId="0838ec80-2127-4daf-b2e1-64d92c7279a4" providerId="ADAL" clId="{BEADC54C-3D49-4A30-AD9F-73CB70DD5FD4}" dt="2023-11-20T01:23:52.411" v="1" actId="478"/>
          <ac:spMkLst>
            <pc:docMk/>
            <pc:sldMk cId="2152447513" sldId="256"/>
            <ac:spMk id="3" creationId="{2A9D23D0-F510-6B4B-796C-B1AD8AFD1132}"/>
          </ac:spMkLst>
        </pc:spChg>
        <pc:spChg chg="add del mod">
          <ac:chgData name="CHATZI MARIA" userId="0838ec80-2127-4daf-b2e1-64d92c7279a4" providerId="ADAL" clId="{BEADC54C-3D49-4A30-AD9F-73CB70DD5FD4}" dt="2023-11-20T01:23:57.679" v="3" actId="478"/>
          <ac:spMkLst>
            <pc:docMk/>
            <pc:sldMk cId="2152447513" sldId="256"/>
            <ac:spMk id="5" creationId="{F5448D3A-9B7D-D378-0707-7B612446B974}"/>
          </ac:spMkLst>
        </pc:spChg>
        <pc:spChg chg="add mod">
          <ac:chgData name="CHATZI MARIA" userId="0838ec80-2127-4daf-b2e1-64d92c7279a4" providerId="ADAL" clId="{BEADC54C-3D49-4A30-AD9F-73CB70DD5FD4}" dt="2023-11-20T01:23:54.125" v="2"/>
          <ac:spMkLst>
            <pc:docMk/>
            <pc:sldMk cId="2152447513" sldId="256"/>
            <ac:spMk id="6" creationId="{FC2A89F5-5C23-0E4F-61C9-F6E195BCAA53}"/>
          </ac:spMkLst>
        </pc:spChg>
      </pc:sldChg>
      <pc:sldChg chg="addSp modSp add mod">
        <pc:chgData name="CHATZI MARIA" userId="0838ec80-2127-4daf-b2e1-64d92c7279a4" providerId="ADAL" clId="{BEADC54C-3D49-4A30-AD9F-73CB70DD5FD4}" dt="2023-11-20T01:30:34.084" v="56" actId="1076"/>
        <pc:sldMkLst>
          <pc:docMk/>
          <pc:sldMk cId="2464426931" sldId="311"/>
        </pc:sldMkLst>
        <pc:spChg chg="mod">
          <ac:chgData name="CHATZI MARIA" userId="0838ec80-2127-4daf-b2e1-64d92c7279a4" providerId="ADAL" clId="{BEADC54C-3D49-4A30-AD9F-73CB70DD5FD4}" dt="2023-11-20T01:25:03.694" v="13" actId="1076"/>
          <ac:spMkLst>
            <pc:docMk/>
            <pc:sldMk cId="2464426931" sldId="311"/>
            <ac:spMk id="2" creationId="{5BB9179D-4FB8-CE65-4BD8-39DF0298F61F}"/>
          </ac:spMkLst>
        </pc:spChg>
        <pc:spChg chg="mod">
          <ac:chgData name="CHATZI MARIA" userId="0838ec80-2127-4daf-b2e1-64d92c7279a4" providerId="ADAL" clId="{BEADC54C-3D49-4A30-AD9F-73CB70DD5FD4}" dt="2023-11-20T01:30:28.187" v="55" actId="3626"/>
          <ac:spMkLst>
            <pc:docMk/>
            <pc:sldMk cId="2464426931" sldId="311"/>
            <ac:spMk id="6" creationId="{7FBCB9D3-917C-7E26-0C77-29AFE07C3A5B}"/>
          </ac:spMkLst>
        </pc:spChg>
        <pc:picChg chg="add mod">
          <ac:chgData name="CHATZI MARIA" userId="0838ec80-2127-4daf-b2e1-64d92c7279a4" providerId="ADAL" clId="{BEADC54C-3D49-4A30-AD9F-73CB70DD5FD4}" dt="2023-11-20T01:30:34.084" v="56" actId="1076"/>
          <ac:picMkLst>
            <pc:docMk/>
            <pc:sldMk cId="2464426931" sldId="311"/>
            <ac:picMk id="11266" creationId="{6689E299-3716-CF19-9198-FE7532708750}"/>
          </ac:picMkLst>
        </pc:picChg>
      </pc:sldChg>
      <pc:sldChg chg="modSp add mod">
        <pc:chgData name="CHATZI MARIA" userId="0838ec80-2127-4daf-b2e1-64d92c7279a4" providerId="ADAL" clId="{BEADC54C-3D49-4A30-AD9F-73CB70DD5FD4}" dt="2023-11-20T01:29:09.416" v="49" actId="12"/>
        <pc:sldMkLst>
          <pc:docMk/>
          <pc:sldMk cId="377365276" sldId="312"/>
        </pc:sldMkLst>
        <pc:spChg chg="mod">
          <ac:chgData name="CHATZI MARIA" userId="0838ec80-2127-4daf-b2e1-64d92c7279a4" providerId="ADAL" clId="{BEADC54C-3D49-4A30-AD9F-73CB70DD5FD4}" dt="2023-11-20T01:29:09.416" v="49" actId="12"/>
          <ac:spMkLst>
            <pc:docMk/>
            <pc:sldMk cId="377365276" sldId="312"/>
            <ac:spMk id="6" creationId="{7FBCB9D3-917C-7E26-0C77-29AFE07C3A5B}"/>
          </ac:spMkLst>
        </pc:spChg>
      </pc:sldChg>
      <pc:sldChg chg="delSp modSp add mod">
        <pc:chgData name="CHATZI MARIA" userId="0838ec80-2127-4daf-b2e1-64d92c7279a4" providerId="ADAL" clId="{BEADC54C-3D49-4A30-AD9F-73CB70DD5FD4}" dt="2023-11-20T01:31:28.629" v="60" actId="207"/>
        <pc:sldMkLst>
          <pc:docMk/>
          <pc:sldMk cId="654787709" sldId="313"/>
        </pc:sldMkLst>
        <pc:spChg chg="mod">
          <ac:chgData name="CHATZI MARIA" userId="0838ec80-2127-4daf-b2e1-64d92c7279a4" providerId="ADAL" clId="{BEADC54C-3D49-4A30-AD9F-73CB70DD5FD4}" dt="2023-11-20T01:31:28.629" v="60" actId="207"/>
          <ac:spMkLst>
            <pc:docMk/>
            <pc:sldMk cId="654787709" sldId="313"/>
            <ac:spMk id="6" creationId="{7FBCB9D3-917C-7E26-0C77-29AFE07C3A5B}"/>
          </ac:spMkLst>
        </pc:spChg>
        <pc:picChg chg="del">
          <ac:chgData name="CHATZI MARIA" userId="0838ec80-2127-4daf-b2e1-64d92c7279a4" providerId="ADAL" clId="{BEADC54C-3D49-4A30-AD9F-73CB70DD5FD4}" dt="2023-11-20T01:31:19.774" v="58" actId="478"/>
          <ac:picMkLst>
            <pc:docMk/>
            <pc:sldMk cId="654787709" sldId="313"/>
            <ac:picMk id="11266" creationId="{6689E299-3716-CF19-9198-FE7532708750}"/>
          </ac:picMkLst>
        </pc:picChg>
      </pc:sldChg>
      <pc:sldChg chg="addSp delSp modSp add mod">
        <pc:chgData name="CHATZI MARIA" userId="0838ec80-2127-4daf-b2e1-64d92c7279a4" providerId="ADAL" clId="{BEADC54C-3D49-4A30-AD9F-73CB70DD5FD4}" dt="2023-11-20T01:33:11.487" v="71" actId="14100"/>
        <pc:sldMkLst>
          <pc:docMk/>
          <pc:sldMk cId="3366639750" sldId="314"/>
        </pc:sldMkLst>
        <pc:spChg chg="add mod">
          <ac:chgData name="CHATZI MARIA" userId="0838ec80-2127-4daf-b2e1-64d92c7279a4" providerId="ADAL" clId="{BEADC54C-3D49-4A30-AD9F-73CB70DD5FD4}" dt="2023-11-20T01:32:59.367" v="69" actId="1076"/>
          <ac:spMkLst>
            <pc:docMk/>
            <pc:sldMk cId="3366639750" sldId="314"/>
            <ac:spMk id="4" creationId="{7F2CD88F-4D60-D0D9-ACD0-536F80E66A6A}"/>
          </ac:spMkLst>
        </pc:spChg>
        <pc:spChg chg="del">
          <ac:chgData name="CHATZI MARIA" userId="0838ec80-2127-4daf-b2e1-64d92c7279a4" providerId="ADAL" clId="{BEADC54C-3D49-4A30-AD9F-73CB70DD5FD4}" dt="2023-11-20T01:32:27.077" v="62" actId="478"/>
          <ac:spMkLst>
            <pc:docMk/>
            <pc:sldMk cId="3366639750" sldId="314"/>
            <ac:spMk id="6" creationId="{7FBCB9D3-917C-7E26-0C77-29AFE07C3A5B}"/>
          </ac:spMkLst>
        </pc:spChg>
        <pc:picChg chg="add mod">
          <ac:chgData name="CHATZI MARIA" userId="0838ec80-2127-4daf-b2e1-64d92c7279a4" providerId="ADAL" clId="{BEADC54C-3D49-4A30-AD9F-73CB70DD5FD4}" dt="2023-11-20T01:33:11.487" v="71" actId="14100"/>
          <ac:picMkLst>
            <pc:docMk/>
            <pc:sldMk cId="3366639750" sldId="314"/>
            <ac:picMk id="12290" creationId="{CBC3426E-F1F5-A542-52D6-E349C2CEBC92}"/>
          </ac:picMkLst>
        </pc:picChg>
      </pc:sldChg>
      <pc:sldChg chg="addSp modSp add mod ord">
        <pc:chgData name="CHATZI MARIA" userId="0838ec80-2127-4daf-b2e1-64d92c7279a4" providerId="ADAL" clId="{BEADC54C-3D49-4A30-AD9F-73CB70DD5FD4}" dt="2023-11-20T01:36:51.251" v="98" actId="1076"/>
        <pc:sldMkLst>
          <pc:docMk/>
          <pc:sldMk cId="2642031530" sldId="315"/>
        </pc:sldMkLst>
        <pc:spChg chg="mod">
          <ac:chgData name="CHATZI MARIA" userId="0838ec80-2127-4daf-b2e1-64d92c7279a4" providerId="ADAL" clId="{BEADC54C-3D49-4A30-AD9F-73CB70DD5FD4}" dt="2023-11-20T01:35:05.204" v="92" actId="403"/>
          <ac:spMkLst>
            <pc:docMk/>
            <pc:sldMk cId="2642031530" sldId="315"/>
            <ac:spMk id="6" creationId="{7FBCB9D3-917C-7E26-0C77-29AFE07C3A5B}"/>
          </ac:spMkLst>
        </pc:spChg>
        <pc:picChg chg="add mod">
          <ac:chgData name="CHATZI MARIA" userId="0838ec80-2127-4daf-b2e1-64d92c7279a4" providerId="ADAL" clId="{BEADC54C-3D49-4A30-AD9F-73CB70DD5FD4}" dt="2023-11-20T01:36:51.251" v="98" actId="1076"/>
          <ac:picMkLst>
            <pc:docMk/>
            <pc:sldMk cId="2642031530" sldId="315"/>
            <ac:picMk id="3" creationId="{CC57B370-77E7-C9BB-255C-457774664F7B}"/>
          </ac:picMkLst>
        </pc:picChg>
      </pc:sldChg>
      <pc:sldChg chg="modSp add mod">
        <pc:chgData name="CHATZI MARIA" userId="0838ec80-2127-4daf-b2e1-64d92c7279a4" providerId="ADAL" clId="{BEADC54C-3D49-4A30-AD9F-73CB70DD5FD4}" dt="2023-11-20T01:34:38.887" v="83" actId="12"/>
        <pc:sldMkLst>
          <pc:docMk/>
          <pc:sldMk cId="3601137323" sldId="316"/>
        </pc:sldMkLst>
        <pc:spChg chg="mod">
          <ac:chgData name="CHATZI MARIA" userId="0838ec80-2127-4daf-b2e1-64d92c7279a4" providerId="ADAL" clId="{BEADC54C-3D49-4A30-AD9F-73CB70DD5FD4}" dt="2023-11-20T01:34:38.887" v="83" actId="12"/>
          <ac:spMkLst>
            <pc:docMk/>
            <pc:sldMk cId="3601137323" sldId="316"/>
            <ac:spMk id="6" creationId="{7FBCB9D3-917C-7E26-0C77-29AFE07C3A5B}"/>
          </ac:spMkLst>
        </pc:spChg>
      </pc:sldChg>
      <pc:sldChg chg="modSp add mod">
        <pc:chgData name="CHATZI MARIA" userId="0838ec80-2127-4daf-b2e1-64d92c7279a4" providerId="ADAL" clId="{BEADC54C-3D49-4A30-AD9F-73CB70DD5FD4}" dt="2023-11-20T01:39:15.391" v="115" actId="1076"/>
        <pc:sldMkLst>
          <pc:docMk/>
          <pc:sldMk cId="4114387707" sldId="317"/>
        </pc:sldMkLst>
        <pc:spChg chg="mod">
          <ac:chgData name="CHATZI MARIA" userId="0838ec80-2127-4daf-b2e1-64d92c7279a4" providerId="ADAL" clId="{BEADC54C-3D49-4A30-AD9F-73CB70DD5FD4}" dt="2023-11-20T01:39:13.098" v="114" actId="20577"/>
          <ac:spMkLst>
            <pc:docMk/>
            <pc:sldMk cId="4114387707" sldId="317"/>
            <ac:spMk id="6" creationId="{7FBCB9D3-917C-7E26-0C77-29AFE07C3A5B}"/>
          </ac:spMkLst>
        </pc:spChg>
        <pc:picChg chg="mod">
          <ac:chgData name="CHATZI MARIA" userId="0838ec80-2127-4daf-b2e1-64d92c7279a4" providerId="ADAL" clId="{BEADC54C-3D49-4A30-AD9F-73CB70DD5FD4}" dt="2023-11-20T01:39:15.391" v="115" actId="1076"/>
          <ac:picMkLst>
            <pc:docMk/>
            <pc:sldMk cId="4114387707" sldId="317"/>
            <ac:picMk id="3" creationId="{CC57B370-77E7-C9BB-255C-457774664F7B}"/>
          </ac:picMkLst>
        </pc:picChg>
      </pc:sldChg>
      <pc:sldChg chg="addSp delSp modSp add mod setBg">
        <pc:chgData name="CHATZI MARIA" userId="0838ec80-2127-4daf-b2e1-64d92c7279a4" providerId="ADAL" clId="{BEADC54C-3D49-4A30-AD9F-73CB70DD5FD4}" dt="2023-11-20T01:59:18.303" v="193" actId="478"/>
        <pc:sldMkLst>
          <pc:docMk/>
          <pc:sldMk cId="3560842171" sldId="318"/>
        </pc:sldMkLst>
        <pc:spChg chg="mod">
          <ac:chgData name="CHATZI MARIA" userId="0838ec80-2127-4daf-b2e1-64d92c7279a4" providerId="ADAL" clId="{BEADC54C-3D49-4A30-AD9F-73CB70DD5FD4}" dt="2023-11-20T01:43:48.685" v="161" actId="207"/>
          <ac:spMkLst>
            <pc:docMk/>
            <pc:sldMk cId="3560842171" sldId="318"/>
            <ac:spMk id="2" creationId="{5BB9179D-4FB8-CE65-4BD8-39DF0298F61F}"/>
          </ac:spMkLst>
        </pc:spChg>
        <pc:spChg chg="add del">
          <ac:chgData name="CHATZI MARIA" userId="0838ec80-2127-4daf-b2e1-64d92c7279a4" providerId="ADAL" clId="{BEADC54C-3D49-4A30-AD9F-73CB70DD5FD4}" dt="2023-11-20T01:43:24.628" v="157" actId="478"/>
          <ac:spMkLst>
            <pc:docMk/>
            <pc:sldMk cId="3560842171" sldId="318"/>
            <ac:spMk id="4" creationId="{36FC265A-67EF-FD00-9B7D-BE8FBB9D3B21}"/>
          </ac:spMkLst>
        </pc:spChg>
        <pc:spChg chg="mod">
          <ac:chgData name="CHATZI MARIA" userId="0838ec80-2127-4daf-b2e1-64d92c7279a4" providerId="ADAL" clId="{BEADC54C-3D49-4A30-AD9F-73CB70DD5FD4}" dt="2023-11-20T01:59:11.608" v="192"/>
          <ac:spMkLst>
            <pc:docMk/>
            <pc:sldMk cId="3560842171" sldId="318"/>
            <ac:spMk id="6" creationId="{7FBCB9D3-917C-7E26-0C77-29AFE07C3A5B}"/>
          </ac:spMkLst>
        </pc:spChg>
        <pc:spChg chg="add">
          <ac:chgData name="CHATZI MARIA" userId="0838ec80-2127-4daf-b2e1-64d92c7279a4" providerId="ADAL" clId="{BEADC54C-3D49-4A30-AD9F-73CB70DD5FD4}" dt="2023-11-20T01:43:43.644" v="160" actId="26606"/>
          <ac:spMkLst>
            <pc:docMk/>
            <pc:sldMk cId="3560842171" sldId="318"/>
            <ac:spMk id="11" creationId="{E928B170-B7BC-4BDA-AF69-28A89C4F89D9}"/>
          </ac:spMkLst>
        </pc:spChg>
        <pc:picChg chg="add del mod ord">
          <ac:chgData name="CHATZI MARIA" userId="0838ec80-2127-4daf-b2e1-64d92c7279a4" providerId="ADAL" clId="{BEADC54C-3D49-4A30-AD9F-73CB70DD5FD4}" dt="2023-11-20T01:59:18.303" v="193" actId="478"/>
          <ac:picMkLst>
            <pc:docMk/>
            <pc:sldMk cId="3560842171" sldId="318"/>
            <ac:picMk id="5" creationId="{2B6704CD-5CEA-F50B-1404-EF1DAE873B64}"/>
          </ac:picMkLst>
        </pc:picChg>
        <pc:picChg chg="add">
          <ac:chgData name="CHATZI MARIA" userId="0838ec80-2127-4daf-b2e1-64d92c7279a4" providerId="ADAL" clId="{BEADC54C-3D49-4A30-AD9F-73CB70DD5FD4}" dt="2023-11-20T01:43:43.644" v="160" actId="26606"/>
          <ac:picMkLst>
            <pc:docMk/>
            <pc:sldMk cId="3560842171" sldId="318"/>
            <ac:picMk id="13" creationId="{2E1E8C82-833C-4573-807A-A01BED375701}"/>
          </ac:picMkLst>
        </pc:picChg>
      </pc:sldChg>
      <pc:sldChg chg="addSp delSp modSp add mod">
        <pc:chgData name="CHATZI MARIA" userId="0838ec80-2127-4daf-b2e1-64d92c7279a4" providerId="ADAL" clId="{BEADC54C-3D49-4A30-AD9F-73CB70DD5FD4}" dt="2023-11-20T01:45:38.745" v="183" actId="1076"/>
        <pc:sldMkLst>
          <pc:docMk/>
          <pc:sldMk cId="3996825442" sldId="319"/>
        </pc:sldMkLst>
        <pc:spChg chg="mod">
          <ac:chgData name="CHATZI MARIA" userId="0838ec80-2127-4daf-b2e1-64d92c7279a4" providerId="ADAL" clId="{BEADC54C-3D49-4A30-AD9F-73CB70DD5FD4}" dt="2023-11-20T01:45:30.819" v="180" actId="14100"/>
          <ac:spMkLst>
            <pc:docMk/>
            <pc:sldMk cId="3996825442" sldId="319"/>
            <ac:spMk id="2" creationId="{5BB9179D-4FB8-CE65-4BD8-39DF0298F61F}"/>
          </ac:spMkLst>
        </pc:spChg>
        <pc:spChg chg="add mod">
          <ac:chgData name="CHATZI MARIA" userId="0838ec80-2127-4daf-b2e1-64d92c7279a4" providerId="ADAL" clId="{BEADC54C-3D49-4A30-AD9F-73CB70DD5FD4}" dt="2023-11-20T01:45:38.745" v="183" actId="1076"/>
          <ac:spMkLst>
            <pc:docMk/>
            <pc:sldMk cId="3996825442" sldId="319"/>
            <ac:spMk id="3" creationId="{0A760E9C-B486-A521-1896-B31A94E0BA67}"/>
          </ac:spMkLst>
        </pc:spChg>
        <pc:spChg chg="del">
          <ac:chgData name="CHATZI MARIA" userId="0838ec80-2127-4daf-b2e1-64d92c7279a4" providerId="ADAL" clId="{BEADC54C-3D49-4A30-AD9F-73CB70DD5FD4}" dt="2023-11-20T01:44:14.707" v="169" actId="478"/>
          <ac:spMkLst>
            <pc:docMk/>
            <pc:sldMk cId="3996825442" sldId="319"/>
            <ac:spMk id="6" creationId="{7FBCB9D3-917C-7E26-0C77-29AFE07C3A5B}"/>
          </ac:spMkLst>
        </pc:spChg>
        <pc:picChg chg="del">
          <ac:chgData name="CHATZI MARIA" userId="0838ec80-2127-4daf-b2e1-64d92c7279a4" providerId="ADAL" clId="{BEADC54C-3D49-4A30-AD9F-73CB70DD5FD4}" dt="2023-11-20T01:44:11.562" v="168" actId="478"/>
          <ac:picMkLst>
            <pc:docMk/>
            <pc:sldMk cId="3996825442" sldId="319"/>
            <ac:picMk id="5" creationId="{2B6704CD-5CEA-F50B-1404-EF1DAE873B64}"/>
          </ac:picMkLst>
        </pc:picChg>
      </pc:sldChg>
      <pc:sldChg chg="modSp add mod">
        <pc:chgData name="CHATZI MARIA" userId="0838ec80-2127-4daf-b2e1-64d92c7279a4" providerId="ADAL" clId="{BEADC54C-3D49-4A30-AD9F-73CB70DD5FD4}" dt="2023-11-20T02:07:27.130" v="331" actId="20577"/>
        <pc:sldMkLst>
          <pc:docMk/>
          <pc:sldMk cId="1526609204" sldId="320"/>
        </pc:sldMkLst>
        <pc:spChg chg="mod">
          <ac:chgData name="CHATZI MARIA" userId="0838ec80-2127-4daf-b2e1-64d92c7279a4" providerId="ADAL" clId="{BEADC54C-3D49-4A30-AD9F-73CB70DD5FD4}" dt="2023-11-20T02:05:34.143" v="321"/>
          <ac:spMkLst>
            <pc:docMk/>
            <pc:sldMk cId="1526609204" sldId="320"/>
            <ac:spMk id="2" creationId="{5BB9179D-4FB8-CE65-4BD8-39DF0298F61F}"/>
          </ac:spMkLst>
        </pc:spChg>
        <pc:spChg chg="mod">
          <ac:chgData name="CHATZI MARIA" userId="0838ec80-2127-4daf-b2e1-64d92c7279a4" providerId="ADAL" clId="{BEADC54C-3D49-4A30-AD9F-73CB70DD5FD4}" dt="2023-11-20T02:07:27.130" v="331" actId="20577"/>
          <ac:spMkLst>
            <pc:docMk/>
            <pc:sldMk cId="1526609204" sldId="320"/>
            <ac:spMk id="3" creationId="{0A760E9C-B486-A521-1896-B31A94E0BA67}"/>
          </ac:spMkLst>
        </pc:spChg>
      </pc:sldChg>
      <pc:sldChg chg="modSp add mod">
        <pc:chgData name="CHATZI MARIA" userId="0838ec80-2127-4daf-b2e1-64d92c7279a4" providerId="ADAL" clId="{BEADC54C-3D49-4A30-AD9F-73CB70DD5FD4}" dt="2023-11-20T02:18:22.149" v="353"/>
        <pc:sldMkLst>
          <pc:docMk/>
          <pc:sldMk cId="126783237" sldId="321"/>
        </pc:sldMkLst>
        <pc:spChg chg="mod">
          <ac:chgData name="CHATZI MARIA" userId="0838ec80-2127-4daf-b2e1-64d92c7279a4" providerId="ADAL" clId="{BEADC54C-3D49-4A30-AD9F-73CB70DD5FD4}" dt="2023-11-20T02:18:22.149" v="353"/>
          <ac:spMkLst>
            <pc:docMk/>
            <pc:sldMk cId="126783237" sldId="321"/>
            <ac:spMk id="2" creationId="{5BB9179D-4FB8-CE65-4BD8-39DF0298F61F}"/>
          </ac:spMkLst>
        </pc:spChg>
        <pc:spChg chg="mod">
          <ac:chgData name="CHATZI MARIA" userId="0838ec80-2127-4daf-b2e1-64d92c7279a4" providerId="ADAL" clId="{BEADC54C-3D49-4A30-AD9F-73CB70DD5FD4}" dt="2023-11-20T02:18:11.381" v="351" actId="6549"/>
          <ac:spMkLst>
            <pc:docMk/>
            <pc:sldMk cId="126783237" sldId="321"/>
            <ac:spMk id="3" creationId="{0A760E9C-B486-A521-1896-B31A94E0BA67}"/>
          </ac:spMkLst>
        </pc:spChg>
      </pc:sldChg>
      <pc:sldChg chg="modSp add mod">
        <pc:chgData name="CHATZI MARIA" userId="0838ec80-2127-4daf-b2e1-64d92c7279a4" providerId="ADAL" clId="{BEADC54C-3D49-4A30-AD9F-73CB70DD5FD4}" dt="2023-11-20T02:19:00.484" v="365" actId="20577"/>
        <pc:sldMkLst>
          <pc:docMk/>
          <pc:sldMk cId="1357418690" sldId="322"/>
        </pc:sldMkLst>
        <pc:spChg chg="mod">
          <ac:chgData name="CHATZI MARIA" userId="0838ec80-2127-4daf-b2e1-64d92c7279a4" providerId="ADAL" clId="{BEADC54C-3D49-4A30-AD9F-73CB70DD5FD4}" dt="2023-11-20T02:18:51.776" v="363" actId="20577"/>
          <ac:spMkLst>
            <pc:docMk/>
            <pc:sldMk cId="1357418690" sldId="322"/>
            <ac:spMk id="2" creationId="{5BB9179D-4FB8-CE65-4BD8-39DF0298F61F}"/>
          </ac:spMkLst>
        </pc:spChg>
        <pc:spChg chg="mod">
          <ac:chgData name="CHATZI MARIA" userId="0838ec80-2127-4daf-b2e1-64d92c7279a4" providerId="ADAL" clId="{BEADC54C-3D49-4A30-AD9F-73CB70DD5FD4}" dt="2023-11-20T02:19:00.484" v="365" actId="20577"/>
          <ac:spMkLst>
            <pc:docMk/>
            <pc:sldMk cId="1357418690" sldId="322"/>
            <ac:spMk id="3" creationId="{0A760E9C-B486-A521-1896-B31A94E0BA67}"/>
          </ac:spMkLst>
        </pc:spChg>
      </pc:sldChg>
      <pc:sldChg chg="modSp add mod">
        <pc:chgData name="CHATZI MARIA" userId="0838ec80-2127-4daf-b2e1-64d92c7279a4" providerId="ADAL" clId="{BEADC54C-3D49-4A30-AD9F-73CB70DD5FD4}" dt="2023-11-20T02:19:59.347" v="383" actId="207"/>
        <pc:sldMkLst>
          <pc:docMk/>
          <pc:sldMk cId="4068629836" sldId="323"/>
        </pc:sldMkLst>
        <pc:spChg chg="mod">
          <ac:chgData name="CHATZI MARIA" userId="0838ec80-2127-4daf-b2e1-64d92c7279a4" providerId="ADAL" clId="{BEADC54C-3D49-4A30-AD9F-73CB70DD5FD4}" dt="2023-11-20T02:19:43.265" v="381" actId="14100"/>
          <ac:spMkLst>
            <pc:docMk/>
            <pc:sldMk cId="4068629836" sldId="323"/>
            <ac:spMk id="2" creationId="{5BB9179D-4FB8-CE65-4BD8-39DF0298F61F}"/>
          </ac:spMkLst>
        </pc:spChg>
        <pc:spChg chg="mod">
          <ac:chgData name="CHATZI MARIA" userId="0838ec80-2127-4daf-b2e1-64d92c7279a4" providerId="ADAL" clId="{BEADC54C-3D49-4A30-AD9F-73CB70DD5FD4}" dt="2023-11-20T02:19:59.347" v="383" actId="207"/>
          <ac:spMkLst>
            <pc:docMk/>
            <pc:sldMk cId="4068629836" sldId="323"/>
            <ac:spMk id="3" creationId="{0A760E9C-B486-A521-1896-B31A94E0BA67}"/>
          </ac:spMkLst>
        </pc:spChg>
      </pc:sldChg>
      <pc:sldChg chg="modSp add mod">
        <pc:chgData name="CHATZI MARIA" userId="0838ec80-2127-4daf-b2e1-64d92c7279a4" providerId="ADAL" clId="{BEADC54C-3D49-4A30-AD9F-73CB70DD5FD4}" dt="2023-11-20T02:23:40.575" v="416" actId="6549"/>
        <pc:sldMkLst>
          <pc:docMk/>
          <pc:sldMk cId="3503338400" sldId="324"/>
        </pc:sldMkLst>
        <pc:spChg chg="mod">
          <ac:chgData name="CHATZI MARIA" userId="0838ec80-2127-4daf-b2e1-64d92c7279a4" providerId="ADAL" clId="{BEADC54C-3D49-4A30-AD9F-73CB70DD5FD4}" dt="2023-11-20T02:22:58.261" v="413" actId="20577"/>
          <ac:spMkLst>
            <pc:docMk/>
            <pc:sldMk cId="3503338400" sldId="324"/>
            <ac:spMk id="2" creationId="{5BB9179D-4FB8-CE65-4BD8-39DF0298F61F}"/>
          </ac:spMkLst>
        </pc:spChg>
        <pc:spChg chg="mod">
          <ac:chgData name="CHATZI MARIA" userId="0838ec80-2127-4daf-b2e1-64d92c7279a4" providerId="ADAL" clId="{BEADC54C-3D49-4A30-AD9F-73CB70DD5FD4}" dt="2023-11-20T02:23:40.575" v="416" actId="6549"/>
          <ac:spMkLst>
            <pc:docMk/>
            <pc:sldMk cId="3503338400" sldId="324"/>
            <ac:spMk id="3" creationId="{0A760E9C-B486-A521-1896-B31A94E0BA67}"/>
          </ac:spMkLst>
        </pc:spChg>
      </pc:sldChg>
      <pc:sldChg chg="modSp add mod">
        <pc:chgData name="CHATZI MARIA" userId="0838ec80-2127-4daf-b2e1-64d92c7279a4" providerId="ADAL" clId="{BEADC54C-3D49-4A30-AD9F-73CB70DD5FD4}" dt="2023-11-20T02:22:48.533" v="403" actId="207"/>
        <pc:sldMkLst>
          <pc:docMk/>
          <pc:sldMk cId="2273166140" sldId="325"/>
        </pc:sldMkLst>
        <pc:spChg chg="mod">
          <ac:chgData name="CHATZI MARIA" userId="0838ec80-2127-4daf-b2e1-64d92c7279a4" providerId="ADAL" clId="{BEADC54C-3D49-4A30-AD9F-73CB70DD5FD4}" dt="2023-11-20T02:22:48.533" v="403" actId="207"/>
          <ac:spMkLst>
            <pc:docMk/>
            <pc:sldMk cId="2273166140" sldId="325"/>
            <ac:spMk id="2" creationId="{5BB9179D-4FB8-CE65-4BD8-39DF0298F61F}"/>
          </ac:spMkLst>
        </pc:spChg>
        <pc:spChg chg="mod">
          <ac:chgData name="CHATZI MARIA" userId="0838ec80-2127-4daf-b2e1-64d92c7279a4" providerId="ADAL" clId="{BEADC54C-3D49-4A30-AD9F-73CB70DD5FD4}" dt="2023-11-20T02:22:22.979" v="391" actId="207"/>
          <ac:spMkLst>
            <pc:docMk/>
            <pc:sldMk cId="2273166140" sldId="325"/>
            <ac:spMk id="3" creationId="{0A760E9C-B486-A521-1896-B31A94E0BA6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35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50" name="PlaceHolder 2"/>
          <p:cNvSpPr>
            <a:spLocks noGrp="1"/>
          </p:cNvSpPr>
          <p:nvPr>
            <p:ph type="subTitle"/>
          </p:nvPr>
        </p:nvSpPr>
        <p:spPr>
          <a:xfrm>
            <a:off x="609600" y="3346940"/>
            <a:ext cx="10972320" cy="492443"/>
          </a:xfrm>
          <a:prstGeom prst="rect">
            <a:avLst/>
          </a:prstGeom>
        </p:spPr>
        <p:txBody>
          <a:bodyPr lIns="0" tIns="0" rIns="0" bIns="0" anchor="ctr">
            <a:spAutoFit/>
          </a:bodyPr>
          <a:lstStyle/>
          <a:p>
            <a:pPr algn="ctr"/>
            <a:endParaRPr lang="el-GR" sz="3200" b="0" strike="noStrike" spc="-1">
              <a:latin typeface="Arial"/>
            </a:endParaRPr>
          </a:p>
        </p:txBody>
      </p:sp>
    </p:spTree>
    <p:extLst>
      <p:ext uri="{BB962C8B-B14F-4D97-AF65-F5344CB8AC3E}">
        <p14:creationId xmlns:p14="http://schemas.microsoft.com/office/powerpoint/2010/main" val="293216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52"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569610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54"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l-GR" sz="3200" b="0" strike="noStrike" spc="-1">
              <a:latin typeface="Arial"/>
            </a:endParaRPr>
          </a:p>
        </p:txBody>
      </p:sp>
      <p:sp>
        <p:nvSpPr>
          <p:cNvPr id="55"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13891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Tree>
    <p:extLst>
      <p:ext uri="{BB962C8B-B14F-4D97-AF65-F5344CB8AC3E}">
        <p14:creationId xmlns:p14="http://schemas.microsoft.com/office/powerpoint/2010/main" val="3830446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600" y="2681300"/>
            <a:ext cx="10972320" cy="492443"/>
          </a:xfrm>
          <a:prstGeom prst="rect">
            <a:avLst/>
          </a:prstGeom>
        </p:spPr>
        <p:txBody>
          <a:bodyPr lIns="0" tIns="0" rIns="0" bIns="0" anchor="ctr">
            <a:spAutoFit/>
          </a:bodyPr>
          <a:lstStyle/>
          <a:p>
            <a:pPr algn="ctr"/>
            <a:endParaRPr lang="el-GR" sz="3200" b="0" strike="noStrike" spc="-1">
              <a:latin typeface="Arial"/>
            </a:endParaRPr>
          </a:p>
        </p:txBody>
      </p:sp>
    </p:spTree>
    <p:extLst>
      <p:ext uri="{BB962C8B-B14F-4D97-AF65-F5344CB8AC3E}">
        <p14:creationId xmlns:p14="http://schemas.microsoft.com/office/powerpoint/2010/main" val="1911335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59"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l-GR" sz="3200" b="0" strike="noStrike" spc="-1">
              <a:latin typeface="Arial"/>
            </a:endParaRPr>
          </a:p>
        </p:txBody>
      </p:sp>
      <p:sp>
        <p:nvSpPr>
          <p:cNvPr id="60"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l-GR" sz="3200" b="0" strike="noStrike" spc="-1">
              <a:latin typeface="Arial"/>
            </a:endParaRPr>
          </a:p>
        </p:txBody>
      </p:sp>
      <p:sp>
        <p:nvSpPr>
          <p:cNvPr id="61"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376199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63"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l-GR" sz="3200" b="0" strike="noStrike" spc="-1">
              <a:latin typeface="Arial"/>
            </a:endParaRPr>
          </a:p>
        </p:txBody>
      </p:sp>
      <p:sp>
        <p:nvSpPr>
          <p:cNvPr id="64"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l-GR" sz="3200" b="0" strike="noStrike" spc="-1">
              <a:latin typeface="Arial"/>
            </a:endParaRPr>
          </a:p>
        </p:txBody>
      </p:sp>
      <p:sp>
        <p:nvSpPr>
          <p:cNvPr id="65"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1878591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67"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l-GR" sz="3200" b="0" strike="noStrike" spc="-1">
              <a:latin typeface="Arial"/>
            </a:endParaRPr>
          </a:p>
        </p:txBody>
      </p:sp>
      <p:sp>
        <p:nvSpPr>
          <p:cNvPr id="68"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l-GR" sz="3200" b="0" strike="noStrike" spc="-1">
              <a:latin typeface="Arial"/>
            </a:endParaRPr>
          </a:p>
        </p:txBody>
      </p:sp>
      <p:sp>
        <p:nvSpPr>
          <p:cNvPr id="69"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401958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71"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l-GR" sz="3200" b="0" strike="noStrike" spc="-1">
              <a:latin typeface="Arial"/>
            </a:endParaRPr>
          </a:p>
        </p:txBody>
      </p:sp>
      <p:sp>
        <p:nvSpPr>
          <p:cNvPr id="72"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181237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74"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l-GR" sz="3200" b="0" strike="noStrike" spc="-1">
              <a:latin typeface="Arial"/>
            </a:endParaRPr>
          </a:p>
        </p:txBody>
      </p:sp>
      <p:sp>
        <p:nvSpPr>
          <p:cNvPr id="75"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l-GR" sz="3200" b="0" strike="noStrike" spc="-1">
              <a:latin typeface="Arial"/>
            </a:endParaRPr>
          </a:p>
        </p:txBody>
      </p:sp>
      <p:sp>
        <p:nvSpPr>
          <p:cNvPr id="76" name="PlaceHolder 4"/>
          <p:cNvSpPr>
            <a:spLocks noGrp="1"/>
          </p:cNvSpPr>
          <p:nvPr>
            <p:ph type="body"/>
          </p:nvPr>
        </p:nvSpPr>
        <p:spPr>
          <a:xfrm>
            <a:off x="609600" y="3682080"/>
            <a:ext cx="5354400" cy="1896840"/>
          </a:xfrm>
          <a:prstGeom prst="rect">
            <a:avLst/>
          </a:prstGeom>
        </p:spPr>
        <p:txBody>
          <a:bodyPr lIns="0" tIns="0" rIns="0" bIns="0">
            <a:normAutofit/>
          </a:bodyPr>
          <a:lstStyle/>
          <a:p>
            <a:endParaRPr lang="el-GR" sz="3200" b="0" strike="noStrike" spc="-1">
              <a:latin typeface="Arial"/>
            </a:endParaRPr>
          </a:p>
        </p:txBody>
      </p:sp>
      <p:sp>
        <p:nvSpPr>
          <p:cNvPr id="77" name="PlaceHolder 5"/>
          <p:cNvSpPr>
            <a:spLocks noGrp="1"/>
          </p:cNvSpPr>
          <p:nvPr>
            <p:ph type="body"/>
          </p:nvPr>
        </p:nvSpPr>
        <p:spPr>
          <a:xfrm>
            <a:off x="6232320" y="3682080"/>
            <a:ext cx="535440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3948443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600" y="507446"/>
            <a:ext cx="10972320" cy="677108"/>
          </a:xfrm>
          <a:prstGeom prst="rect">
            <a:avLst/>
          </a:prstGeom>
        </p:spPr>
        <p:txBody>
          <a:bodyPr lIns="0" tIns="0" rIns="0" bIns="0" anchor="ctr">
            <a:spAutoFit/>
          </a:bodyPr>
          <a:lstStyle/>
          <a:p>
            <a:pPr algn="ctr"/>
            <a:endParaRPr lang="el-GR" sz="4400" b="0" strike="noStrike" spc="-1">
              <a:latin typeface="Arial"/>
            </a:endParaRPr>
          </a:p>
        </p:txBody>
      </p:sp>
      <p:sp>
        <p:nvSpPr>
          <p:cNvPr id="79"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l-GR" sz="3200" b="0" strike="noStrike" spc="-1">
              <a:latin typeface="Arial"/>
            </a:endParaRPr>
          </a:p>
        </p:txBody>
      </p:sp>
      <p:sp>
        <p:nvSpPr>
          <p:cNvPr id="80"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l-GR" sz="3200" b="0" strike="noStrike" spc="-1">
              <a:latin typeface="Arial"/>
            </a:endParaRPr>
          </a:p>
        </p:txBody>
      </p:sp>
      <p:sp>
        <p:nvSpPr>
          <p:cNvPr id="81"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l-GR" sz="3200" b="0" strike="noStrike" spc="-1">
              <a:latin typeface="Arial"/>
            </a:endParaRPr>
          </a:p>
        </p:txBody>
      </p:sp>
      <p:sp>
        <p:nvSpPr>
          <p:cNvPr id="82" name="PlaceHolder 5"/>
          <p:cNvSpPr>
            <a:spLocks noGrp="1"/>
          </p:cNvSpPr>
          <p:nvPr>
            <p:ph type="body"/>
          </p:nvPr>
        </p:nvSpPr>
        <p:spPr>
          <a:xfrm>
            <a:off x="609600" y="3682080"/>
            <a:ext cx="3532800" cy="1896840"/>
          </a:xfrm>
          <a:prstGeom prst="rect">
            <a:avLst/>
          </a:prstGeom>
        </p:spPr>
        <p:txBody>
          <a:bodyPr lIns="0" tIns="0" rIns="0" bIns="0">
            <a:normAutofit/>
          </a:bodyPr>
          <a:lstStyle/>
          <a:p>
            <a:endParaRPr lang="el-GR" sz="3200" b="0" strike="noStrike" spc="-1">
              <a:latin typeface="Arial"/>
            </a:endParaRPr>
          </a:p>
        </p:txBody>
      </p:sp>
      <p:sp>
        <p:nvSpPr>
          <p:cNvPr id="83"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l-GR" sz="3200" b="0" strike="noStrike" spc="-1">
              <a:latin typeface="Arial"/>
            </a:endParaRPr>
          </a:p>
        </p:txBody>
      </p:sp>
      <p:sp>
        <p:nvSpPr>
          <p:cNvPr id="84" name="PlaceHolder 7"/>
          <p:cNvSpPr>
            <a:spLocks noGrp="1"/>
          </p:cNvSpPr>
          <p:nvPr>
            <p:ph type="body"/>
          </p:nvPr>
        </p:nvSpPr>
        <p:spPr>
          <a:xfrm>
            <a:off x="8029440" y="3682080"/>
            <a:ext cx="353280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107277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0"/>
            <a:ext cx="12191040" cy="685728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46" name="CustomShape 2"/>
          <p:cNvSpPr/>
          <p:nvPr/>
        </p:nvSpPr>
        <p:spPr>
          <a:xfrm>
            <a:off x="85440" y="69840"/>
            <a:ext cx="12016800" cy="6692760"/>
          </a:xfrm>
          <a:prstGeom prst="roundRect">
            <a:avLst>
              <a:gd name="adj" fmla="val 4929"/>
            </a:avLst>
          </a:prstGeom>
          <a:ln w="6480">
            <a:solidFill>
              <a:schemeClr val="tx1">
                <a:alpha val="100000"/>
              </a:schemeClr>
            </a:solidFill>
            <a:round/>
          </a:ln>
          <a:effectLst>
            <a:outerShdw blurRad="38100" dist="25560" dir="5400000" algn="t" rotWithShape="0">
              <a:srgbClr val="000000">
                <a:alpha val="50000"/>
              </a:srgbClr>
            </a:outerShdw>
          </a:effectLst>
        </p:spPr>
        <p:style>
          <a:lnRef idx="3">
            <a:schemeClr val="lt1"/>
          </a:lnRef>
          <a:fillRef idx="1001">
            <a:schemeClr val="lt1"/>
          </a:fillRef>
          <a:effectRef idx="1">
            <a:schemeClr val="accent1"/>
          </a:effectRef>
          <a:fontRef idx="minor"/>
        </p:style>
      </p:sp>
      <p:sp>
        <p:nvSpPr>
          <p:cNvPr id="47" name="PlaceHolder 3"/>
          <p:cNvSpPr>
            <a:spLocks noGrp="1"/>
          </p:cNvSpPr>
          <p:nvPr>
            <p:ph type="title"/>
          </p:nvPr>
        </p:nvSpPr>
        <p:spPr>
          <a:xfrm>
            <a:off x="609600" y="273600"/>
            <a:ext cx="10972320" cy="114480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48" name="PlaceHolder 4"/>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extLst>
      <p:ext uri="{BB962C8B-B14F-4D97-AF65-F5344CB8AC3E}">
        <p14:creationId xmlns:p14="http://schemas.microsoft.com/office/powerpoint/2010/main" val="35066134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p:bodyStyle>
      <a:lvl1pPr marL="432000" indent="-324000">
        <a:spcBef>
          <a:spcPts val="1417"/>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stoun.gr/eksarthrhma-epigonatid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evarakis.gr/el/therapies/arthroskopisi/?utm_source=site&amp;utm_medium=internal%20linking&amp;utm_campaign=arthroskopis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E%B9%CE%BC%CE%AC%CF%84%CF%89%CE%BC%CE%B1" TargetMode="External"/><Relationship Id="rId2" Type="http://schemas.openxmlformats.org/officeDocument/2006/relationships/hyperlink" Target="https://el.wikipedia.org/wiki/%CE%9C%CF%8E%CE%BB%CF%89%CF%80%CE%B1%CF%8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rthobaxevanos.gr/%ce%bf%ce%bb%ce%b9%ce%ba%ce%ae-%ce%b1%cf%81%ce%b8%cf%81%ce%bf%cf%80%ce%bb%ce%b1%cf%83%cf%84%ce%b9%ce%ba%ce%ae-%ce%b9%cf%83%cf%87%ce%af%ce%bf%cf%85/"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l.wikipedia.org/wiki/%CE%94%CE%B9%CE%AC%CF%83%CF%84%CF%81%CE%B5%CE%BC%CE%BC%CE%B1#cite_note-:4-1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l.wikipedia.org/wiki/%CE%9C%CE%AE%CE%BD%CE%B9%CE%B3%CE%B3%CE%B5%CF%82" TargetMode="External"/><Relationship Id="rId2" Type="http://schemas.openxmlformats.org/officeDocument/2006/relationships/hyperlink" Target="https://el.wikipedia.org/wiki/%CE%95%CF%80%CE%B9%CF%83%CE%BA%CE%BB%CE%B7%CF%81%CE%AF%CE%B4%CE%B9%CE%BF_%CE%B1%CE%B9%CE%BC%CE%AC%CF%84%CF%89%CE%BC%CE%B1" TargetMode="External"/><Relationship Id="rId1" Type="http://schemas.openxmlformats.org/officeDocument/2006/relationships/slideLayout" Target="../slideLayouts/slideLayout2.xml"/><Relationship Id="rId4" Type="http://schemas.openxmlformats.org/officeDocument/2006/relationships/hyperlink" Target="https://el.wikipedia.org/wiki/%CE%A5%CF%80%CE%BF%CF%83%CE%BA%CE%BB%CE%B7%CF%81%CE%AF%CE%B4%CE%B9%CE%BF_%CE%B1%CE%B9%CE%BC%CE%AC%CF%84%CF%89%CE%BC%CE%B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l.wikipedia.org/wiki/%CE%A7%CE%BF%CE%BB%CE%AE" TargetMode="External"/><Relationship Id="rId5" Type="http://schemas.openxmlformats.org/officeDocument/2006/relationships/hyperlink" Target="https://el.wikipedia.org/wiki/%CE%A0%CF%8C%CE%BD%CE%BF%CF%82" TargetMode="External"/><Relationship Id="rId4" Type="http://schemas.openxmlformats.org/officeDocument/2006/relationships/hyperlink" Target="https://el.wikipedia.org/wiki/%CE%91%CE%AF%CE%BC%CE%B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wiki/%CE%A0%CF%8C%CE%BD%CE%BF%CF%8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l.wikipedia.org/w/index.php?title=%CE%95%CF%81%CF%85%CE%B8%CF%81%CF%8C%CF%84%CE%B7%CF%84%CE%B1&amp;action=edit&amp;redlink=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l.wikipedia.org/wiki/%CE%91%CE%BB%CE%BB%CE%B5%CF%81%CE%B3%CE%AF%CE%B1"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l.wikipedia.org/w/index.php?title=%CE%A3%CF%85%CF%83%CF%84%CE%B7%CE%BC%CE%B1%CF%84%CE%B9%CE%BA%CE%AE_%CE%B1%CE%B3%CE%B3%CE%B5%CE%B9%CE%AF%CF%84%CE%B9%CE%B4%CE%B1&amp;action=edit&amp;redlink=1" TargetMode="External"/><Relationship Id="rId5" Type="http://schemas.openxmlformats.org/officeDocument/2006/relationships/hyperlink" Target="https://el.wikipedia.org/wiki/%CE%A1%CE%B5%CF%85%CE%BC%CE%B1%CF%84%CE%BF%CE%B5%CE%B9%CE%B4%CE%AE%CF%82_%CE%B1%CF%81%CE%B8%CF%81%CE%AF%CF%84%CE%B9%CE%B4%CE%B1" TargetMode="External"/><Relationship Id="rId4" Type="http://schemas.openxmlformats.org/officeDocument/2006/relationships/hyperlink" Target="https://el.wikipedia.org/w/index.php?title=%CE%91%CF%85%CF%84%CE%BF%CE%AC%CE%BD%CE%BF%CF%83%CE%B7_%CE%B8%CF%85%CF%81%CE%B5%CE%BF%CE%B5%CE%B9%CE%B4%CE%AF%CF%84%CE%B9%CE%B4%CE%B1&amp;action=edit&amp;redlink=1"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l.wikipedia.org/wiki/%CE%A3%CF%86%CE%B1%CE%B9%CF%81%CE%AF%CE%BD%CE%B7" TargetMode="External"/><Relationship Id="rId3" Type="http://schemas.openxmlformats.org/officeDocument/2006/relationships/hyperlink" Target="https://el.wikipedia.org/w/index.php?title=%CE%91%CE%B9%CE%BC%CE%B1%CF%84%CE%BF%CE%BB%CE%BF%CE%B3%CE%B9%CE%BA%CE%AD%CF%82_%CE%B5%CE%BE%CE%B5%CF%84%CE%AC%CF%83%CE%B5%CE%B9%CF%82&amp;action=edit&amp;redlink=1" TargetMode="External"/><Relationship Id="rId7" Type="http://schemas.openxmlformats.org/officeDocument/2006/relationships/hyperlink" Target="https://el.wikipedia.org/wiki/C-%CE%B1%CE%BD%CF%84%CE%B9%CE%B4%CF%81%CF%8E%CF%83%CE%B1_%CF%80%CF%81%CF%89%CF%84%CE%B5%CE%90%CE%BD%CE%B7"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l.wikipedia.org/w/index.php?title=%CE%92%CE%B9%CE%BF%CF%87%CE%B7%CE%BC%CE%B9%CE%BA%CE%AD%CF%82_%CE%B5%CE%BE%CE%B5%CF%84%CE%AC%CF%83%CE%B5%CE%B9%CF%82&amp;action=edit&amp;redlink=1" TargetMode="External"/><Relationship Id="rId5" Type="http://schemas.openxmlformats.org/officeDocument/2006/relationships/hyperlink" Target="https://el.wikipedia.org/wiki/%CE%9B%CE%B5%CF%85%CE%BA%CE%BF%CE%BA%CF%8D%CF%84%CF%84%CE%B1%CF%81%CE%BF" TargetMode="External"/><Relationship Id="rId4" Type="http://schemas.openxmlformats.org/officeDocument/2006/relationships/hyperlink" Target="https://el.wikipedia.org/wiki/%CE%A4%CE%B1%CF%87%CF%8D%CF%84%CE%B7%CF%84%CE%B1_%CE%BA%CE%B1%CE%B8%CE%B9%CE%B6%CE%AE%CF%83%CE%B5%CF%89%CF%82_%CE%B5%CF%81%CF%85%CE%B8%CF%81%CF%8E%CE%B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l.wikipedia.org/wiki/%CE%A0%CF%8D%CE%B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el.wikipedia.org/w/index.php?title=%CE%95%CE%BC%CF%80%CF%8D%CE%B7%CE%BC%CE%B1&amp;action=edit&amp;redlink=1" TargetMode="External"/><Relationship Id="rId4" Type="http://schemas.openxmlformats.org/officeDocument/2006/relationships/hyperlink" Target="https://el.wikipedia.org/wiki/%CE%99%CF%83%CF%84%CF%8C%CF%82_(%CE%B2%CE%B9%CE%BF%CE%BB%CE%BF%CE%B3%CE%AF%CE%B1)"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el.wikipedia.org/wiki/%CE%A6%CF%85%CF%83%CE%B9%CE%BA%CE%BF%CE%B8%CE%B5%CF%81%CE%B1%CF%80%CE%B5%CE%AF%CE%B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8DEDA-6759-1B90-E7BA-EA309B825158}"/>
              </a:ext>
            </a:extLst>
          </p:cNvPr>
          <p:cNvSpPr>
            <a:spLocks noGrp="1"/>
          </p:cNvSpPr>
          <p:nvPr>
            <p:ph type="ctrTitle"/>
          </p:nvPr>
        </p:nvSpPr>
        <p:spPr/>
        <p:txBody>
          <a:bodyPr>
            <a:normAutofit/>
          </a:bodyPr>
          <a:lstStyle/>
          <a:p>
            <a:r>
              <a:rPr lang="el-GR" sz="5400" b="1" dirty="0">
                <a:solidFill>
                  <a:srgbClr val="C00000"/>
                </a:solidFill>
              </a:rPr>
              <a:t>ΚΑΚΩΣΕΙΣ ΜΑΛΑΚΩΝ ΜΟΡΙΩΝ</a:t>
            </a:r>
          </a:p>
        </p:txBody>
      </p:sp>
      <p:sp>
        <p:nvSpPr>
          <p:cNvPr id="6" name="Υπότιτλος 2">
            <a:extLst>
              <a:ext uri="{FF2B5EF4-FFF2-40B4-BE49-F238E27FC236}">
                <a16:creationId xmlns:a16="http://schemas.microsoft.com/office/drawing/2014/main" id="{FC2A89F5-5C23-0E4F-61C9-F6E195BCAA53}"/>
              </a:ext>
            </a:extLst>
          </p:cNvPr>
          <p:cNvSpPr txBox="1">
            <a:spLocks/>
          </p:cNvSpPr>
          <p:nvPr/>
        </p:nvSpPr>
        <p:spPr>
          <a:xfrm>
            <a:off x="4913745" y="5557215"/>
            <a:ext cx="6709497" cy="9998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r">
              <a:defRPr/>
            </a:pPr>
            <a:r>
              <a:rPr lang="el-GR" sz="1400" b="1">
                <a:solidFill>
                  <a:srgbClr val="000000"/>
                </a:solidFill>
                <a:latin typeface="Calibri" panose="020F0502020204030204" pitchFamily="34" charset="0"/>
              </a:rPr>
              <a:t>ΧΑΤΖΗ ΜΑΡΙΑ </a:t>
            </a:r>
          </a:p>
          <a:p>
            <a:pPr algn="r">
              <a:defRPr/>
            </a:pPr>
            <a:r>
              <a:rPr lang="el-GR" sz="1400" b="1">
                <a:solidFill>
                  <a:srgbClr val="000000"/>
                </a:solidFill>
                <a:latin typeface="Calibri" panose="020F0502020204030204" pitchFamily="34" charset="0"/>
              </a:rPr>
              <a:t>ΝΟΣΗΛΕΥΤΡΙΑ ΠΕ,</a:t>
            </a:r>
            <a:r>
              <a:rPr lang="en-US" sz="1400" b="1">
                <a:solidFill>
                  <a:srgbClr val="000000"/>
                </a:solidFill>
                <a:latin typeface="Calibri" panose="020F0502020204030204" pitchFamily="34" charset="0"/>
              </a:rPr>
              <a:t>MSc,Phd, </a:t>
            </a:r>
            <a:r>
              <a:rPr lang="el-GR" sz="1400" b="1">
                <a:solidFill>
                  <a:srgbClr val="000000"/>
                </a:solidFill>
                <a:latin typeface="Calibri" panose="020F0502020204030204" pitchFamily="34" charset="0"/>
              </a:rPr>
              <a:t>ΝΕΛ,</a:t>
            </a:r>
          </a:p>
          <a:p>
            <a:pPr algn="r">
              <a:defRPr/>
            </a:pPr>
            <a:r>
              <a:rPr lang="el-GR" sz="1400" b="1">
                <a:solidFill>
                  <a:srgbClr val="000000"/>
                </a:solidFill>
                <a:latin typeface="Calibri" panose="020F0502020204030204" pitchFamily="34" charset="0"/>
              </a:rPr>
              <a:t>Προϊςταμενη ΜΟΝΑΔΑΣ ΛΟΙΜΩΞΕΩΝ ΠΓΝΛ</a:t>
            </a:r>
            <a:endParaRPr lang="el-GR" sz="2000" b="1"/>
          </a:p>
          <a:p>
            <a:pPr algn="r"/>
            <a:endParaRPr lang="el-GR" sz="1400" b="1" dirty="0"/>
          </a:p>
        </p:txBody>
      </p:sp>
    </p:spTree>
    <p:extLst>
      <p:ext uri="{BB962C8B-B14F-4D97-AF65-F5344CB8AC3E}">
        <p14:creationId xmlns:p14="http://schemas.microsoft.com/office/powerpoint/2010/main" val="215244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433942" y="1197666"/>
            <a:ext cx="11077547" cy="5632311"/>
          </a:xfrm>
          <a:prstGeom prst="rect">
            <a:avLst/>
          </a:prstGeom>
          <a:noFill/>
        </p:spPr>
        <p:txBody>
          <a:bodyPr wrap="square" rtlCol="0">
            <a:spAutoFit/>
          </a:bodyPr>
          <a:lstStyle/>
          <a:p>
            <a:r>
              <a:rPr lang="el-GR" sz="2000" dirty="0">
                <a:solidFill>
                  <a:srgbClr val="000000"/>
                </a:solidFill>
                <a:effectLst/>
                <a:latin typeface="Calibri" panose="020F0502020204030204" pitchFamily="34" charset="0"/>
                <a:ea typeface="Times New Roman" panose="02020603050405020304" pitchFamily="18" charset="0"/>
              </a:rPr>
              <a:t>Είναι η μετατόπιση των αρθρικών τμημάτων διάφορων αρθρώσεων του σώματος, πέρα από τα δοσμένα όρια της κινητικότητας που έχουν οι αρθρώσεις. </a:t>
            </a:r>
          </a:p>
          <a:p>
            <a:r>
              <a:rPr lang="el-GR" sz="2000" b="0" i="0" dirty="0">
                <a:solidFill>
                  <a:srgbClr val="444444"/>
                </a:solidFill>
                <a:effectLst/>
                <a:latin typeface="Ubuntu" panose="020B0504030602030204" pitchFamily="34" charset="0"/>
              </a:rPr>
              <a:t>Το </a:t>
            </a:r>
            <a:r>
              <a:rPr lang="el-GR" sz="2000" b="0" i="0" dirty="0" err="1">
                <a:solidFill>
                  <a:srgbClr val="444444"/>
                </a:solidFill>
                <a:effectLst/>
                <a:latin typeface="Ubuntu" panose="020B0504030602030204" pitchFamily="34" charset="0"/>
              </a:rPr>
              <a:t>εξάρθρημα</a:t>
            </a:r>
            <a:r>
              <a:rPr lang="el-GR" sz="2000" b="0" i="0" dirty="0">
                <a:solidFill>
                  <a:srgbClr val="444444"/>
                </a:solidFill>
                <a:effectLst/>
                <a:latin typeface="Ubuntu" panose="020B0504030602030204" pitchFamily="34" charset="0"/>
              </a:rPr>
              <a:t> οδηγεί στην αποδιοργάνωση της άρθρωσης με συνέπεια την απώλεια της λειτουργικότητάς της.</a:t>
            </a:r>
            <a:endParaRPr lang="el-GR" sz="2000" dirty="0">
              <a:solidFill>
                <a:srgbClr val="000000"/>
              </a:solidFill>
              <a:effectLst/>
              <a:latin typeface="Calibri" panose="020F0502020204030204" pitchFamily="34" charset="0"/>
              <a:ea typeface="Times New Roman" panose="02020603050405020304" pitchFamily="18" charset="0"/>
            </a:endParaRPr>
          </a:p>
          <a:p>
            <a:r>
              <a:rPr lang="el-GR" sz="2000" dirty="0">
                <a:solidFill>
                  <a:srgbClr val="000000"/>
                </a:solidFill>
                <a:effectLst/>
                <a:latin typeface="Calibri" panose="020F0502020204030204" pitchFamily="34" charset="0"/>
                <a:ea typeface="Times New Roman" panose="02020603050405020304" pitchFamily="18" charset="0"/>
              </a:rPr>
              <a:t>Η μετατόπιση αυτή είναι μόνιμη και παθολογική και δεν είναι δυνατό να επανέρθει η άρθρωση στην αρχική της κατάσταση χωρίς την επέμβαση του γιατρού. </a:t>
            </a:r>
          </a:p>
          <a:p>
            <a:r>
              <a:rPr lang="el-GR" sz="2000" dirty="0">
                <a:solidFill>
                  <a:srgbClr val="000000"/>
                </a:solidFill>
                <a:effectLst/>
                <a:latin typeface="Calibri" panose="020F0502020204030204" pitchFamily="34" charset="0"/>
                <a:ea typeface="Times New Roman" panose="02020603050405020304" pitchFamily="18" charset="0"/>
              </a:rPr>
              <a:t>Ο πόνος και η </a:t>
            </a:r>
            <a:r>
              <a:rPr lang="el-GR" sz="2000" b="1" dirty="0">
                <a:solidFill>
                  <a:srgbClr val="000000"/>
                </a:solidFill>
                <a:effectLst/>
                <a:latin typeface="Calibri" panose="020F0502020204030204" pitchFamily="34" charset="0"/>
                <a:ea typeface="Times New Roman" panose="02020603050405020304" pitchFamily="18" charset="0"/>
              </a:rPr>
              <a:t>εξάρθρωση</a:t>
            </a:r>
            <a:r>
              <a:rPr lang="el-GR" sz="2000" dirty="0">
                <a:solidFill>
                  <a:srgbClr val="000000"/>
                </a:solidFill>
                <a:effectLst/>
                <a:latin typeface="Calibri" panose="020F0502020204030204" pitchFamily="34" charset="0"/>
                <a:ea typeface="Times New Roman" panose="02020603050405020304" pitchFamily="18" charset="0"/>
              </a:rPr>
              <a:t> της άρθρωσης, εμποδίζουν τη φυσιολογική κίνηση της συγκεκριμένης άρθρωσης. Κατά το </a:t>
            </a:r>
            <a:r>
              <a:rPr lang="el-GR" sz="2000" b="1" dirty="0" err="1">
                <a:solidFill>
                  <a:srgbClr val="000000"/>
                </a:solidFill>
                <a:effectLst/>
                <a:latin typeface="Calibri" panose="020F0502020204030204" pitchFamily="34" charset="0"/>
                <a:ea typeface="Times New Roman" panose="02020603050405020304" pitchFamily="18" charset="0"/>
              </a:rPr>
              <a:t>εξάρθρημα</a:t>
            </a:r>
            <a:r>
              <a:rPr lang="el-GR" sz="2000" dirty="0">
                <a:solidFill>
                  <a:srgbClr val="000000"/>
                </a:solidFill>
                <a:effectLst/>
                <a:latin typeface="Calibri" panose="020F0502020204030204" pitchFamily="34" charset="0"/>
                <a:ea typeface="Times New Roman" panose="02020603050405020304" pitchFamily="18" charset="0"/>
              </a:rPr>
              <a:t>, μπορεί να έχουν </a:t>
            </a:r>
            <a:r>
              <a:rPr lang="el-GR" sz="2000" dirty="0" err="1">
                <a:solidFill>
                  <a:srgbClr val="000000"/>
                </a:solidFill>
                <a:effectLst/>
                <a:latin typeface="Calibri" panose="020F0502020204030204" pitchFamily="34" charset="0"/>
                <a:ea typeface="Times New Roman" panose="02020603050405020304" pitchFamily="18" charset="0"/>
              </a:rPr>
              <a:t>σχιστεί</a:t>
            </a:r>
            <a:r>
              <a:rPr lang="el-GR" sz="2000" dirty="0">
                <a:solidFill>
                  <a:srgbClr val="000000"/>
                </a:solidFill>
                <a:effectLst/>
                <a:latin typeface="Calibri" panose="020F0502020204030204" pitchFamily="34" charset="0"/>
                <a:ea typeface="Times New Roman" panose="02020603050405020304" pitchFamily="18" charset="0"/>
              </a:rPr>
              <a:t> οι σύνδεσμοι της άρθρωσης ή ο αρθρικός θύλακος να έχει υποστεί βλάβη.</a:t>
            </a:r>
          </a:p>
          <a:p>
            <a:pPr algn="l"/>
            <a:r>
              <a:rPr lang="el-GR" sz="2000" b="1" i="0" dirty="0">
                <a:solidFill>
                  <a:srgbClr val="C00000"/>
                </a:solidFill>
                <a:effectLst/>
                <a:latin typeface="Ubuntu" panose="020B0504030602030204" pitchFamily="34" charset="0"/>
              </a:rPr>
              <a:t>Σε ποιες αρθρώσεις συμβαίνει συχνότερα το </a:t>
            </a:r>
            <a:r>
              <a:rPr lang="el-GR" sz="2000" b="1" i="0" dirty="0" err="1">
                <a:solidFill>
                  <a:srgbClr val="C00000"/>
                </a:solidFill>
                <a:effectLst/>
                <a:latin typeface="Ubuntu" panose="020B0504030602030204" pitchFamily="34" charset="0"/>
              </a:rPr>
              <a:t>εξάρθρημα</a:t>
            </a:r>
            <a:r>
              <a:rPr lang="el-GR" sz="2000" b="1" i="0" dirty="0">
                <a:solidFill>
                  <a:srgbClr val="C00000"/>
                </a:solidFill>
                <a:effectLst/>
                <a:latin typeface="Ubuntu" panose="020B0504030602030204" pitchFamily="34" charset="0"/>
              </a:rPr>
              <a:t>;</a:t>
            </a:r>
            <a:endParaRPr lang="el-GR" sz="2000" b="0" i="0" dirty="0">
              <a:solidFill>
                <a:srgbClr val="C00000"/>
              </a:solidFill>
              <a:effectLst/>
              <a:latin typeface="Ubuntu" panose="020B0504030602030204" pitchFamily="34" charset="0"/>
            </a:endParaRPr>
          </a:p>
          <a:p>
            <a:pPr algn="l">
              <a:buFont typeface="Arial" panose="020B0604020202020204" pitchFamily="34" charset="0"/>
              <a:buChar char="•"/>
            </a:pPr>
            <a:r>
              <a:rPr lang="el-GR" sz="2000" b="0" i="0" u="sng" strike="noStrike" dirty="0">
                <a:solidFill>
                  <a:srgbClr val="444444"/>
                </a:solidFill>
                <a:effectLst/>
                <a:latin typeface="Ubuntu" panose="020B0504030602030204" pitchFamily="34" charset="0"/>
              </a:rPr>
              <a:t>Ο ώμος</a:t>
            </a:r>
            <a:r>
              <a:rPr lang="el-GR" sz="2000" b="0" i="0" dirty="0">
                <a:solidFill>
                  <a:srgbClr val="444444"/>
                </a:solidFill>
                <a:effectLst/>
                <a:latin typeface="Ubuntu" panose="020B0504030602030204" pitchFamily="34" charset="0"/>
              </a:rPr>
              <a:t>,</a:t>
            </a:r>
          </a:p>
          <a:p>
            <a:pPr algn="l">
              <a:buFont typeface="Arial" panose="020B0604020202020204" pitchFamily="34" charset="0"/>
              <a:buChar char="•"/>
            </a:pPr>
            <a:r>
              <a:rPr lang="el-GR" sz="2000" b="0" i="0" u="sng" strike="noStrike" dirty="0">
                <a:solidFill>
                  <a:srgbClr val="444444"/>
                </a:solidFill>
                <a:effectLst/>
                <a:latin typeface="Ubuntu" panose="020B0504030602030204" pitchFamily="34" charset="0"/>
              </a:rPr>
              <a:t>Η </a:t>
            </a:r>
            <a:r>
              <a:rPr lang="el-GR" sz="2000" b="0" i="0" u="sng" strike="noStrike" dirty="0" err="1">
                <a:solidFill>
                  <a:srgbClr val="444444"/>
                </a:solidFill>
                <a:effectLst/>
                <a:latin typeface="Ubuntu" panose="020B0504030602030204" pitchFamily="34" charset="0"/>
              </a:rPr>
              <a:t>ακρωμιοκλειδική</a:t>
            </a:r>
            <a:r>
              <a:rPr lang="el-GR" sz="2000" b="0" i="0" dirty="0">
                <a:solidFill>
                  <a:srgbClr val="444444"/>
                </a:solidFill>
                <a:effectLst/>
                <a:latin typeface="Ubuntu" panose="020B0504030602030204" pitchFamily="34" charset="0"/>
              </a:rPr>
              <a:t>,</a:t>
            </a:r>
          </a:p>
          <a:p>
            <a:pPr algn="l">
              <a:buFont typeface="Arial" panose="020B0604020202020204" pitchFamily="34" charset="0"/>
              <a:buChar char="•"/>
            </a:pPr>
            <a:r>
              <a:rPr lang="el-GR" sz="2000" b="0" i="0" dirty="0">
                <a:solidFill>
                  <a:srgbClr val="444444"/>
                </a:solidFill>
                <a:effectLst/>
                <a:latin typeface="Ubuntu" panose="020B0504030602030204" pitchFamily="34" charset="0"/>
              </a:rPr>
              <a:t>Ο αγκώνας,</a:t>
            </a:r>
          </a:p>
          <a:p>
            <a:pPr algn="l">
              <a:buFont typeface="Arial" panose="020B0604020202020204" pitchFamily="34" charset="0"/>
              <a:buChar char="•"/>
            </a:pPr>
            <a:r>
              <a:rPr lang="el-GR" sz="2000" b="0" i="0" dirty="0">
                <a:solidFill>
                  <a:srgbClr val="444444"/>
                </a:solidFill>
                <a:effectLst/>
                <a:latin typeface="Ubuntu" panose="020B0504030602030204" pitchFamily="34" charset="0"/>
              </a:rPr>
              <a:t>Οι φάλαγγες των δακτύλων των χεριών,</a:t>
            </a:r>
          </a:p>
          <a:p>
            <a:pPr algn="l">
              <a:buFont typeface="Arial" panose="020B0604020202020204" pitchFamily="34" charset="0"/>
              <a:buChar char="•"/>
            </a:pPr>
            <a:r>
              <a:rPr lang="el-GR" sz="2000" b="0" i="0" u="sng" strike="noStrike" dirty="0">
                <a:solidFill>
                  <a:srgbClr val="444444"/>
                </a:solidFill>
                <a:effectLst/>
                <a:latin typeface="Ubuntu" panose="020B0504030602030204" pitchFamily="34" charset="0"/>
              </a:rPr>
              <a:t>Η επιγονατίδα</a:t>
            </a:r>
            <a:r>
              <a:rPr lang="el-GR" sz="2000" b="0" i="0" dirty="0">
                <a:solidFill>
                  <a:srgbClr val="444444"/>
                </a:solidFill>
                <a:effectLst/>
                <a:latin typeface="Ubuntu" panose="020B0504030602030204" pitchFamily="34" charset="0"/>
              </a:rPr>
              <a:t>,</a:t>
            </a:r>
          </a:p>
          <a:p>
            <a:pPr algn="l">
              <a:buFont typeface="Arial" panose="020B0604020202020204" pitchFamily="34" charset="0"/>
              <a:buChar char="•"/>
            </a:pPr>
            <a:r>
              <a:rPr lang="el-GR" sz="2000" b="0" i="0" dirty="0">
                <a:solidFill>
                  <a:srgbClr val="444444"/>
                </a:solidFill>
                <a:effectLst/>
                <a:latin typeface="Ubuntu" panose="020B0504030602030204" pitchFamily="34" charset="0"/>
              </a:rPr>
              <a:t>Η </a:t>
            </a:r>
            <a:r>
              <a:rPr lang="el-GR" sz="2000" b="0" i="0" dirty="0" err="1">
                <a:solidFill>
                  <a:srgbClr val="444444"/>
                </a:solidFill>
                <a:effectLst/>
                <a:latin typeface="Ubuntu" panose="020B0504030602030204" pitchFamily="34" charset="0"/>
              </a:rPr>
              <a:t>ποδοκνημική</a:t>
            </a:r>
            <a:r>
              <a:rPr lang="el-GR" sz="2000" b="0" i="0" dirty="0">
                <a:solidFill>
                  <a:srgbClr val="444444"/>
                </a:solidFill>
                <a:effectLst/>
                <a:latin typeface="Ubuntu" panose="020B0504030602030204" pitchFamily="34" charset="0"/>
              </a:rPr>
              <a:t> (ο «αστράγαλος»),</a:t>
            </a:r>
          </a:p>
          <a:p>
            <a:pPr algn="l">
              <a:buFont typeface="Arial" panose="020B0604020202020204" pitchFamily="34" charset="0"/>
              <a:buChar char="•"/>
            </a:pPr>
            <a:r>
              <a:rPr lang="el-GR" sz="2000" b="0" i="0" dirty="0">
                <a:solidFill>
                  <a:srgbClr val="444444"/>
                </a:solidFill>
                <a:effectLst/>
                <a:latin typeface="Ubuntu" panose="020B0504030602030204" pitchFamily="34" charset="0"/>
              </a:rPr>
              <a:t>Τα δάκτυλα των ποδιών.</a:t>
            </a:r>
          </a:p>
          <a:p>
            <a:r>
              <a:rPr lang="el-GR" sz="2000" dirty="0">
                <a:solidFill>
                  <a:srgbClr val="000000"/>
                </a:solidFill>
                <a:effectLst/>
                <a:latin typeface="Calibri" panose="020F0502020204030204" pitchFamily="34" charset="0"/>
                <a:ea typeface="Times New Roman" panose="02020603050405020304" pitchFamily="18" charset="0"/>
              </a:rPr>
              <a:t>.</a:t>
            </a:r>
            <a:endParaRPr lang="el-GR" sz="2000" dirty="0">
              <a:effectLst/>
              <a:latin typeface="Times New Roman" panose="02020603050405020304" pitchFamily="18" charset="0"/>
              <a:ea typeface="Times New Roman" panose="02020603050405020304" pitchFamily="18" charset="0"/>
            </a:endParaRPr>
          </a:p>
        </p:txBody>
      </p:sp>
      <p:pic>
        <p:nvPicPr>
          <p:cNvPr id="11266" name="Picture 2">
            <a:extLst>
              <a:ext uri="{FF2B5EF4-FFF2-40B4-BE49-F238E27FC236}">
                <a16:creationId xmlns:a16="http://schemas.microsoft.com/office/drawing/2014/main" id="{6689E299-3716-CF19-9198-FE753270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733" y="3716757"/>
            <a:ext cx="3005815" cy="27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2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404759" y="1259632"/>
            <a:ext cx="11077547" cy="4401205"/>
          </a:xfrm>
          <a:prstGeom prst="rect">
            <a:avLst/>
          </a:prstGeom>
          <a:noFill/>
        </p:spPr>
        <p:txBody>
          <a:bodyPr wrap="square" rtlCol="0">
            <a:spAutoFit/>
          </a:bodyPr>
          <a:lstStyle/>
          <a:p>
            <a:pPr algn="l"/>
            <a:r>
              <a:rPr lang="el-GR" sz="2000" b="1" i="0" dirty="0">
                <a:solidFill>
                  <a:srgbClr val="C00000"/>
                </a:solidFill>
                <a:effectLst/>
                <a:latin typeface="Ubuntu" panose="020B0504030602030204" pitchFamily="34" charset="0"/>
              </a:rPr>
              <a:t>Αιτίες που οδηγούν στο </a:t>
            </a:r>
            <a:r>
              <a:rPr lang="el-GR" sz="2000" b="1" i="0" dirty="0" err="1">
                <a:solidFill>
                  <a:srgbClr val="C00000"/>
                </a:solidFill>
                <a:effectLst/>
                <a:latin typeface="Ubuntu" panose="020B0504030602030204" pitchFamily="34" charset="0"/>
              </a:rPr>
              <a:t>εξάρθρημα</a:t>
            </a:r>
            <a:endParaRPr lang="el-GR" sz="2000" b="0" i="0" dirty="0">
              <a:solidFill>
                <a:srgbClr val="C00000"/>
              </a:solidFill>
              <a:effectLst/>
              <a:latin typeface="Ubuntu" panose="020B0504030602030204" pitchFamily="34" charset="0"/>
            </a:endParaRPr>
          </a:p>
          <a:p>
            <a:pPr algn="just"/>
            <a:r>
              <a:rPr lang="el-GR" sz="2000" b="0" i="0" dirty="0">
                <a:solidFill>
                  <a:srgbClr val="444444"/>
                </a:solidFill>
                <a:effectLst/>
                <a:latin typeface="Ubuntu" panose="020B0504030602030204" pitchFamily="34" charset="0"/>
              </a:rPr>
              <a:t>Οι συνηθέστερες αιτίες είναι:</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Αθλητικές δραστηριότητες (ποδόσφαιρο, μπάσκετ, σκι, πολεμικές τέχνες),</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Τροχαία ατυχήματα,</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Πτώσεις από ύψος.</a:t>
            </a: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a:p>
            <a:pPr algn="l"/>
            <a:r>
              <a:rPr lang="el-GR" sz="2000" b="1" i="0" dirty="0">
                <a:solidFill>
                  <a:srgbClr val="C00000"/>
                </a:solidFill>
                <a:effectLst/>
                <a:latin typeface="Ubuntu" panose="020B0504030602030204" pitchFamily="34" charset="0"/>
              </a:rPr>
              <a:t>Κλινική εικόνα </a:t>
            </a:r>
            <a:r>
              <a:rPr lang="el-GR" sz="2000" b="1" i="0" dirty="0" err="1">
                <a:solidFill>
                  <a:srgbClr val="C00000"/>
                </a:solidFill>
                <a:effectLst/>
                <a:latin typeface="Ubuntu" panose="020B0504030602030204" pitchFamily="34" charset="0"/>
              </a:rPr>
              <a:t>εξαρθήματος</a:t>
            </a:r>
            <a:endParaRPr lang="el-GR" sz="2000" b="0" i="0" dirty="0">
              <a:solidFill>
                <a:srgbClr val="C00000"/>
              </a:solidFill>
              <a:effectLst/>
              <a:latin typeface="Ubuntu" panose="020B0504030602030204" pitchFamily="34" charset="0"/>
            </a:endParaRPr>
          </a:p>
          <a:p>
            <a:pPr algn="just"/>
            <a:r>
              <a:rPr lang="el-GR" sz="2000" b="0" i="0" dirty="0">
                <a:solidFill>
                  <a:srgbClr val="444444"/>
                </a:solidFill>
                <a:effectLst/>
                <a:latin typeface="Ubuntu" panose="020B0504030602030204" pitchFamily="34" charset="0"/>
              </a:rPr>
              <a:t>Τα κύρια συμπτώματα είναι:</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οξύς πόνος,</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πλήρης αδυναμία κίνησης της άρθρωσης,</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παραμόρφωση της άρθρωσης,</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έντονο πρήξιμο,</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πιθανή ύπαρξη εκχύμωσης της περιοχής (μελάνιασμα).</a:t>
            </a: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p:txBody>
      </p:sp>
      <p:pic>
        <p:nvPicPr>
          <p:cNvPr id="11266" name="Picture 2">
            <a:extLst>
              <a:ext uri="{FF2B5EF4-FFF2-40B4-BE49-F238E27FC236}">
                <a16:creationId xmlns:a16="http://schemas.microsoft.com/office/drawing/2014/main" id="{6689E299-3716-CF19-9198-FE753270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537" y="3843058"/>
            <a:ext cx="3005815" cy="27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404759" y="1259632"/>
            <a:ext cx="11077547" cy="3785652"/>
          </a:xfrm>
          <a:prstGeom prst="rect">
            <a:avLst/>
          </a:prstGeom>
          <a:noFill/>
        </p:spPr>
        <p:txBody>
          <a:bodyPr wrap="square" rtlCol="0">
            <a:spAutoFit/>
          </a:bodyPr>
          <a:lstStyle/>
          <a:p>
            <a:pPr algn="l"/>
            <a:r>
              <a:rPr lang="el-GR" sz="2000" b="1" i="0" dirty="0">
                <a:solidFill>
                  <a:srgbClr val="C00000"/>
                </a:solidFill>
                <a:effectLst/>
                <a:latin typeface="Ubuntu" panose="020B0504030602030204" pitchFamily="34" charset="0"/>
              </a:rPr>
              <a:t>Διάγνωση του </a:t>
            </a:r>
            <a:r>
              <a:rPr lang="el-GR" sz="2000" b="1" i="0" dirty="0" err="1">
                <a:solidFill>
                  <a:srgbClr val="C00000"/>
                </a:solidFill>
                <a:effectLst/>
                <a:latin typeface="Ubuntu" panose="020B0504030602030204" pitchFamily="34" charset="0"/>
              </a:rPr>
              <a:t>εξαρθρήματος</a:t>
            </a:r>
            <a:endParaRPr lang="el-GR" sz="2000" b="0" i="0" dirty="0">
              <a:solidFill>
                <a:srgbClr val="C00000"/>
              </a:solidFill>
              <a:effectLst/>
              <a:latin typeface="Ubuntu" panose="020B0504030602030204" pitchFamily="34" charset="0"/>
            </a:endParaRPr>
          </a:p>
          <a:p>
            <a:pPr algn="just"/>
            <a:r>
              <a:rPr lang="el-GR" sz="2000" b="0" i="0" dirty="0">
                <a:solidFill>
                  <a:srgbClr val="444444"/>
                </a:solidFill>
                <a:effectLst/>
                <a:latin typeface="Ubuntu" panose="020B0504030602030204" pitchFamily="34" charset="0"/>
              </a:rPr>
              <a:t>Συνήθως η διάγνωση είναι εύκολη κλινικά, καθώς η άρθρωση είναι εμφανώς παραμορφωμένη και επώδυνη. Προσοχή χρειάζεται, ώστε να μη μας διαφύγει η διάγνωση, σε περιπτώσεις κατά τις οποίες το </a:t>
            </a:r>
            <a:r>
              <a:rPr lang="el-GR" sz="2000" b="0" i="0" dirty="0" err="1">
                <a:solidFill>
                  <a:srgbClr val="444444"/>
                </a:solidFill>
                <a:effectLst/>
                <a:latin typeface="Ubuntu" panose="020B0504030602030204" pitchFamily="34" charset="0"/>
              </a:rPr>
              <a:t>εξάρθρημα</a:t>
            </a:r>
            <a:r>
              <a:rPr lang="el-GR" sz="2000" b="0" i="0" dirty="0">
                <a:solidFill>
                  <a:srgbClr val="444444"/>
                </a:solidFill>
                <a:effectLst/>
                <a:latin typeface="Ubuntu" panose="020B0504030602030204" pitchFamily="34" charset="0"/>
              </a:rPr>
              <a:t> έχει ήδη αναταχθεί πριν την επίσκεψη στο νοσοκομείο. Παράδειγμα τέτοιας περίπτωσης είναι για παράδειγμα το </a:t>
            </a:r>
            <a:r>
              <a:rPr lang="el-GR" sz="2000" b="0" i="0" u="sng" strike="noStrike" dirty="0" err="1">
                <a:solidFill>
                  <a:srgbClr val="444444"/>
                </a:solidFill>
                <a:effectLst/>
                <a:latin typeface="Ubuntu" panose="020B0504030602030204" pitchFamily="34" charset="0"/>
                <a:hlinkClick r:id="rId2"/>
              </a:rPr>
              <a:t>εξάρθρημα</a:t>
            </a:r>
            <a:r>
              <a:rPr lang="el-GR" sz="2000" b="0" i="0" u="sng" strike="noStrike" dirty="0">
                <a:solidFill>
                  <a:srgbClr val="444444"/>
                </a:solidFill>
                <a:effectLst/>
                <a:latin typeface="Ubuntu" panose="020B0504030602030204" pitchFamily="34" charset="0"/>
                <a:hlinkClick r:id="rId2"/>
              </a:rPr>
              <a:t> επιγονατίδας</a:t>
            </a:r>
            <a:r>
              <a:rPr lang="el-GR" sz="2000" b="0" i="0" dirty="0">
                <a:solidFill>
                  <a:srgbClr val="444444"/>
                </a:solidFill>
                <a:effectLst/>
                <a:latin typeface="Ubuntu" panose="020B0504030602030204" pitchFamily="34" charset="0"/>
              </a:rPr>
              <a:t>.</a:t>
            </a:r>
          </a:p>
          <a:p>
            <a:pPr algn="just"/>
            <a:r>
              <a:rPr lang="el-GR" sz="2000" b="0" i="0" dirty="0">
                <a:solidFill>
                  <a:srgbClr val="444444"/>
                </a:solidFill>
                <a:effectLst/>
                <a:latin typeface="Ubuntu" panose="020B0504030602030204" pitchFamily="34" charset="0"/>
              </a:rPr>
              <a:t>Οι </a:t>
            </a:r>
            <a:r>
              <a:rPr lang="el-GR" sz="2000" b="1" i="0" dirty="0">
                <a:solidFill>
                  <a:srgbClr val="444444"/>
                </a:solidFill>
                <a:effectLst/>
                <a:latin typeface="Ubuntu" panose="020B0504030602030204" pitchFamily="34" charset="0"/>
              </a:rPr>
              <a:t>απλές ακτινογραφίες</a:t>
            </a:r>
            <a:r>
              <a:rPr lang="el-GR" sz="2000" b="0" i="0" dirty="0">
                <a:solidFill>
                  <a:srgbClr val="444444"/>
                </a:solidFill>
                <a:effectLst/>
                <a:latin typeface="Ubuntu" panose="020B0504030602030204" pitchFamily="34" charset="0"/>
              </a:rPr>
              <a:t> θα επιβεβαιώσουν το </a:t>
            </a:r>
            <a:r>
              <a:rPr lang="el-GR" sz="2000" b="0" i="0" dirty="0" err="1">
                <a:solidFill>
                  <a:srgbClr val="444444"/>
                </a:solidFill>
                <a:effectLst/>
                <a:latin typeface="Ubuntu" panose="020B0504030602030204" pitchFamily="34" charset="0"/>
              </a:rPr>
              <a:t>εξάρθρημα</a:t>
            </a:r>
            <a:r>
              <a:rPr lang="el-GR" sz="2000" b="0" i="0" dirty="0">
                <a:solidFill>
                  <a:srgbClr val="444444"/>
                </a:solidFill>
                <a:effectLst/>
                <a:latin typeface="Ubuntu" panose="020B0504030602030204" pitchFamily="34" charset="0"/>
              </a:rPr>
              <a:t> (επόμενη εικόνα). Σπανιότερα θα χρειαστεί </a:t>
            </a:r>
            <a:r>
              <a:rPr lang="el-GR" sz="2000" b="1" i="0" dirty="0">
                <a:solidFill>
                  <a:srgbClr val="444444"/>
                </a:solidFill>
                <a:effectLst/>
                <a:latin typeface="Ubuntu" panose="020B0504030602030204" pitchFamily="34" charset="0"/>
              </a:rPr>
              <a:t>αξονική</a:t>
            </a:r>
            <a:r>
              <a:rPr lang="el-GR" sz="2000" b="0" i="0" dirty="0">
                <a:solidFill>
                  <a:srgbClr val="444444"/>
                </a:solidFill>
                <a:effectLst/>
                <a:latin typeface="Ubuntu" panose="020B0504030602030204" pitchFamily="34" charset="0"/>
              </a:rPr>
              <a:t> ή </a:t>
            </a:r>
            <a:r>
              <a:rPr lang="el-GR" sz="2000" b="1" i="0" dirty="0">
                <a:solidFill>
                  <a:srgbClr val="444444"/>
                </a:solidFill>
                <a:effectLst/>
                <a:latin typeface="Ubuntu" panose="020B0504030602030204" pitchFamily="34" charset="0"/>
              </a:rPr>
              <a:t>μαγνητική τομογραφία</a:t>
            </a:r>
            <a:r>
              <a:rPr lang="el-GR" sz="2000" b="0" i="0" dirty="0">
                <a:solidFill>
                  <a:srgbClr val="444444"/>
                </a:solidFill>
                <a:effectLst/>
                <a:latin typeface="Ubuntu" panose="020B0504030602030204" pitchFamily="34" charset="0"/>
              </a:rPr>
              <a:t> στην οξεία φάση.</a:t>
            </a:r>
          </a:p>
          <a:p>
            <a:pPr algn="just"/>
            <a:r>
              <a:rPr lang="el-GR" sz="2000" b="0" i="0" dirty="0">
                <a:solidFill>
                  <a:srgbClr val="444444"/>
                </a:solidFill>
                <a:effectLst/>
                <a:latin typeface="Ubuntu" panose="020B0504030602030204" pitchFamily="34" charset="0"/>
              </a:rPr>
              <a:t>Μετά την ανάταξη του </a:t>
            </a:r>
            <a:r>
              <a:rPr lang="el-GR" sz="2000" b="0" i="0" dirty="0" err="1">
                <a:solidFill>
                  <a:srgbClr val="444444"/>
                </a:solidFill>
                <a:effectLst/>
                <a:latin typeface="Ubuntu" panose="020B0504030602030204" pitchFamily="34" charset="0"/>
              </a:rPr>
              <a:t>εξαρθρήματος</a:t>
            </a:r>
            <a:r>
              <a:rPr lang="el-GR" sz="2000" b="0" i="0" dirty="0">
                <a:solidFill>
                  <a:srgbClr val="444444"/>
                </a:solidFill>
                <a:effectLst/>
                <a:latin typeface="Ubuntu" panose="020B0504030602030204" pitchFamily="34" charset="0"/>
              </a:rPr>
              <a:t> μπορεί να χρειαστεί μαγνητική τομογραφία, η οποία θα αποκαλύψει τους συνδέσμους που έχουν υποστεί τραυματισμό (ρήξη). Θα βοηθήσει επίσης στον </a:t>
            </a:r>
            <a:r>
              <a:rPr lang="el-GR" sz="2000" b="0" i="0" dirty="0" err="1">
                <a:solidFill>
                  <a:srgbClr val="444444"/>
                </a:solidFill>
                <a:effectLst/>
                <a:latin typeface="Ubuntu" panose="020B0504030602030204" pitchFamily="34" charset="0"/>
              </a:rPr>
              <a:t>προεγχειρητικό</a:t>
            </a:r>
            <a:r>
              <a:rPr lang="el-GR" sz="2000" b="0" i="0" dirty="0">
                <a:solidFill>
                  <a:srgbClr val="444444"/>
                </a:solidFill>
                <a:effectLst/>
                <a:latin typeface="Ubuntu" panose="020B0504030602030204" pitchFamily="34" charset="0"/>
              </a:rPr>
              <a:t> σχεδιασμό, εάν απαιτείται περαιτέρω χειρουργική αντιμετώπιση.</a:t>
            </a: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p:txBody>
      </p:sp>
    </p:spTree>
    <p:extLst>
      <p:ext uri="{BB962C8B-B14F-4D97-AF65-F5344CB8AC3E}">
        <p14:creationId xmlns:p14="http://schemas.microsoft.com/office/powerpoint/2010/main" val="65478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2290" name="Picture 2" descr="Εξάρθρημα γόνατος και ώμου">
            <a:extLst>
              <a:ext uri="{FF2B5EF4-FFF2-40B4-BE49-F238E27FC236}">
                <a16:creationId xmlns:a16="http://schemas.microsoft.com/office/drawing/2014/main" id="{CBC3426E-F1F5-A542-52D6-E349C2CEB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527" y="1085790"/>
            <a:ext cx="8248261" cy="4352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CD88F-4D60-D0D9-ACD0-536F80E66A6A}"/>
              </a:ext>
            </a:extLst>
          </p:cNvPr>
          <p:cNvSpPr txBox="1"/>
          <p:nvPr/>
        </p:nvSpPr>
        <p:spPr>
          <a:xfrm>
            <a:off x="821094" y="5598368"/>
            <a:ext cx="10736424" cy="646331"/>
          </a:xfrm>
          <a:prstGeom prst="rect">
            <a:avLst/>
          </a:prstGeom>
          <a:noFill/>
        </p:spPr>
        <p:txBody>
          <a:bodyPr wrap="square">
            <a:spAutoFit/>
          </a:bodyPr>
          <a:lstStyle/>
          <a:p>
            <a:r>
              <a:rPr lang="el-GR" b="0" i="0" dirty="0">
                <a:solidFill>
                  <a:srgbClr val="444444"/>
                </a:solidFill>
                <a:effectLst/>
                <a:latin typeface="Ubuntu" panose="020B0504030602030204" pitchFamily="34" charset="0"/>
              </a:rPr>
              <a:t>Ακτινολογική εικόνα </a:t>
            </a:r>
            <a:r>
              <a:rPr lang="el-GR" b="0" i="0" dirty="0" err="1">
                <a:solidFill>
                  <a:srgbClr val="444444"/>
                </a:solidFill>
                <a:effectLst/>
                <a:latin typeface="Ubuntu" panose="020B0504030602030204" pitchFamily="34" charset="0"/>
              </a:rPr>
              <a:t>εξαρθρήματος</a:t>
            </a:r>
            <a:r>
              <a:rPr lang="el-GR" b="0" i="0" dirty="0">
                <a:solidFill>
                  <a:srgbClr val="444444"/>
                </a:solidFill>
                <a:effectLst/>
                <a:latin typeface="Ubuntu" panose="020B0504030602030204" pitchFamily="34" charset="0"/>
              </a:rPr>
              <a:t> γόνατος (Α) και ώμου (Β). Στο ένθετο η ακτινογραφία υγιούς γόνατος και ώμου</a:t>
            </a:r>
            <a:endParaRPr lang="el-GR" dirty="0"/>
          </a:p>
        </p:txBody>
      </p:sp>
    </p:spTree>
    <p:extLst>
      <p:ext uri="{BB962C8B-B14F-4D97-AF65-F5344CB8AC3E}">
        <p14:creationId xmlns:p14="http://schemas.microsoft.com/office/powerpoint/2010/main" val="336663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323961" y="1511559"/>
            <a:ext cx="11077547" cy="3046988"/>
          </a:xfrm>
          <a:prstGeom prst="rect">
            <a:avLst/>
          </a:prstGeom>
          <a:noFill/>
        </p:spPr>
        <p:txBody>
          <a:bodyPr wrap="square" rtlCol="0">
            <a:spAutoFit/>
          </a:bodyPr>
          <a:lstStyle/>
          <a:p>
            <a:pPr algn="l"/>
            <a:r>
              <a:rPr lang="el-GR" sz="2800" b="1" i="0" dirty="0">
                <a:solidFill>
                  <a:srgbClr val="C00000"/>
                </a:solidFill>
                <a:effectLst/>
                <a:latin typeface="Ubuntu" panose="020B0504030602030204" pitchFamily="34" charset="0"/>
              </a:rPr>
              <a:t>Αντιμετώπιση του </a:t>
            </a:r>
            <a:r>
              <a:rPr lang="el-GR" sz="2800" b="1" i="0" dirty="0" err="1">
                <a:solidFill>
                  <a:srgbClr val="C00000"/>
                </a:solidFill>
                <a:effectLst/>
                <a:latin typeface="Ubuntu" panose="020B0504030602030204" pitchFamily="34" charset="0"/>
              </a:rPr>
              <a:t>εξαρθρήματος</a:t>
            </a:r>
            <a:endParaRPr lang="el-GR" sz="2800" b="0" i="0" dirty="0">
              <a:solidFill>
                <a:srgbClr val="C00000"/>
              </a:solidFill>
              <a:effectLst/>
              <a:latin typeface="Ubuntu" panose="020B0504030602030204" pitchFamily="34" charset="0"/>
            </a:endParaRPr>
          </a:p>
          <a:p>
            <a:pPr algn="just"/>
            <a:r>
              <a:rPr lang="el-GR" sz="2400" b="0" i="0" dirty="0">
                <a:solidFill>
                  <a:srgbClr val="444444"/>
                </a:solidFill>
                <a:effectLst/>
                <a:latin typeface="Ubuntu" panose="020B0504030602030204" pitchFamily="34" charset="0"/>
              </a:rPr>
              <a:t>Το </a:t>
            </a:r>
            <a:r>
              <a:rPr lang="el-GR" sz="2400" b="0" i="0" dirty="0" err="1">
                <a:solidFill>
                  <a:srgbClr val="444444"/>
                </a:solidFill>
                <a:effectLst/>
                <a:latin typeface="Ubuntu" panose="020B0504030602030204" pitchFamily="34" charset="0"/>
              </a:rPr>
              <a:t>εξάρθρημα</a:t>
            </a:r>
            <a:r>
              <a:rPr lang="el-GR" sz="2400" b="0" i="0" dirty="0">
                <a:solidFill>
                  <a:srgbClr val="444444"/>
                </a:solidFill>
                <a:effectLst/>
                <a:latin typeface="Ubuntu" panose="020B0504030602030204" pitchFamily="34" charset="0"/>
              </a:rPr>
              <a:t> μιας άρθρωσης είναι </a:t>
            </a:r>
            <a:r>
              <a:rPr lang="el-GR" sz="2400" b="1" i="0" dirty="0">
                <a:solidFill>
                  <a:srgbClr val="444444"/>
                </a:solidFill>
                <a:effectLst/>
                <a:latin typeface="Ubuntu" panose="020B0504030602030204" pitchFamily="34" charset="0"/>
              </a:rPr>
              <a:t>επείγουσα κατάσταση</a:t>
            </a:r>
            <a:r>
              <a:rPr lang="el-GR" sz="2400" b="0" i="0" dirty="0">
                <a:solidFill>
                  <a:srgbClr val="444444"/>
                </a:solidFill>
                <a:effectLst/>
                <a:latin typeface="Ubuntu" panose="020B0504030602030204" pitchFamily="34" charset="0"/>
              </a:rPr>
              <a:t>. Απαιτεί ταχύτατη αντιμετώπιση με </a:t>
            </a:r>
            <a:r>
              <a:rPr lang="el-GR" sz="2400" b="1" i="0" dirty="0">
                <a:solidFill>
                  <a:srgbClr val="444444"/>
                </a:solidFill>
                <a:effectLst/>
                <a:latin typeface="Ubuntu" panose="020B0504030602030204" pitchFamily="34" charset="0"/>
              </a:rPr>
              <a:t>ανάταξη</a:t>
            </a:r>
            <a:r>
              <a:rPr lang="el-GR" sz="2400" b="0" i="0" dirty="0">
                <a:solidFill>
                  <a:srgbClr val="444444"/>
                </a:solidFill>
                <a:effectLst/>
                <a:latin typeface="Ubuntu" panose="020B0504030602030204" pitchFamily="34" charset="0"/>
              </a:rPr>
              <a:t>. Αυτό συνήθως επιτυγχάνεται με </a:t>
            </a:r>
            <a:r>
              <a:rPr lang="el-GR" sz="2400" b="1" i="0" dirty="0">
                <a:solidFill>
                  <a:srgbClr val="444444"/>
                </a:solidFill>
                <a:effectLst/>
                <a:latin typeface="Ubuntu" panose="020B0504030602030204" pitchFamily="34" charset="0"/>
              </a:rPr>
              <a:t>κλειστές μεθόδους</a:t>
            </a:r>
            <a:r>
              <a:rPr lang="el-GR" sz="2400" b="0" i="0" dirty="0">
                <a:solidFill>
                  <a:srgbClr val="444444"/>
                </a:solidFill>
                <a:effectLst/>
                <a:latin typeface="Ubuntu" panose="020B0504030602030204" pitchFamily="34" charset="0"/>
              </a:rPr>
              <a:t>, χορηγώντας στον ασθενή κάποιο είδος αναλγησίας ή αναισθησίας.</a:t>
            </a:r>
          </a:p>
          <a:p>
            <a:pPr algn="just"/>
            <a:r>
              <a:rPr lang="el-GR" sz="2400" b="0" i="0" dirty="0">
                <a:solidFill>
                  <a:srgbClr val="444444"/>
                </a:solidFill>
                <a:effectLst/>
                <a:latin typeface="Ubuntu" panose="020B0504030602030204" pitchFamily="34" charset="0"/>
              </a:rPr>
              <a:t>Σε περιπτώσεις αποτυχίας των κλειστών μεθόδων ανάταξης, θα χρειαστεί </a:t>
            </a:r>
            <a:r>
              <a:rPr lang="el-GR" sz="2400" b="1" i="0" dirty="0">
                <a:solidFill>
                  <a:srgbClr val="444444"/>
                </a:solidFill>
                <a:effectLst/>
                <a:latin typeface="Ubuntu" panose="020B0504030602030204" pitchFamily="34" charset="0"/>
              </a:rPr>
              <a:t>ανοικτή ανάταξη</a:t>
            </a:r>
            <a:r>
              <a:rPr lang="el-GR" sz="2400" b="0" i="0" dirty="0">
                <a:solidFill>
                  <a:srgbClr val="444444"/>
                </a:solidFill>
                <a:effectLst/>
                <a:latin typeface="Ubuntu" panose="020B0504030602030204" pitchFamily="34" charset="0"/>
              </a:rPr>
              <a:t> του </a:t>
            </a:r>
            <a:r>
              <a:rPr lang="el-GR" sz="2400" b="0" i="0" dirty="0" err="1">
                <a:solidFill>
                  <a:srgbClr val="444444"/>
                </a:solidFill>
                <a:effectLst/>
                <a:latin typeface="Ubuntu" panose="020B0504030602030204" pitchFamily="34" charset="0"/>
              </a:rPr>
              <a:t>εξαρθρήματος</a:t>
            </a:r>
            <a:r>
              <a:rPr lang="el-GR" sz="2400" b="0" i="0" dirty="0">
                <a:solidFill>
                  <a:srgbClr val="444444"/>
                </a:solidFill>
                <a:effectLst/>
                <a:latin typeface="Ubuntu" panose="020B0504030602030204" pitchFamily="34" charset="0"/>
              </a:rPr>
              <a:t>. Σε αυτές τις περιπτώσεις η παρεμβολή κάποιων μαλακών μορίων εμποδίζει την κλειστή ανάταξη</a:t>
            </a:r>
            <a:r>
              <a:rPr lang="el-GR" sz="2000" b="0" i="0" dirty="0">
                <a:solidFill>
                  <a:srgbClr val="444444"/>
                </a:solidFill>
                <a:effectLst/>
                <a:latin typeface="Ubuntu" panose="020B0504030602030204" pitchFamily="34" charset="0"/>
              </a:rPr>
              <a:t>.</a:t>
            </a: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p:txBody>
      </p:sp>
      <p:pic>
        <p:nvPicPr>
          <p:cNvPr id="3" name="Εικόνα 2">
            <a:extLst>
              <a:ext uri="{FF2B5EF4-FFF2-40B4-BE49-F238E27FC236}">
                <a16:creationId xmlns:a16="http://schemas.microsoft.com/office/drawing/2014/main" id="{CC57B370-77E7-C9BB-255C-457774664F7B}"/>
              </a:ext>
            </a:extLst>
          </p:cNvPr>
          <p:cNvPicPr>
            <a:picLocks noChangeAspect="1"/>
          </p:cNvPicPr>
          <p:nvPr/>
        </p:nvPicPr>
        <p:blipFill>
          <a:blip r:embed="rId2" cstate="print"/>
          <a:srcRect/>
          <a:stretch>
            <a:fillRect/>
          </a:stretch>
        </p:blipFill>
        <p:spPr bwMode="auto">
          <a:xfrm>
            <a:off x="3048397" y="4456421"/>
            <a:ext cx="6328868" cy="2401579"/>
          </a:xfrm>
          <a:prstGeom prst="rect">
            <a:avLst/>
          </a:prstGeom>
          <a:noFill/>
          <a:ln w="9525">
            <a:noFill/>
            <a:miter lim="800000"/>
            <a:headEnd/>
            <a:tailEnd/>
          </a:ln>
        </p:spPr>
      </p:pic>
    </p:spTree>
    <p:extLst>
      <p:ext uri="{BB962C8B-B14F-4D97-AF65-F5344CB8AC3E}">
        <p14:creationId xmlns:p14="http://schemas.microsoft.com/office/powerpoint/2010/main" val="264203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323961" y="1063689"/>
            <a:ext cx="11077547" cy="3785652"/>
          </a:xfrm>
          <a:prstGeom prst="rect">
            <a:avLst/>
          </a:prstGeom>
          <a:noFill/>
        </p:spPr>
        <p:txBody>
          <a:bodyPr wrap="square" rtlCol="0">
            <a:spAutoFit/>
          </a:bodyPr>
          <a:lstStyle/>
          <a:p>
            <a:pPr algn="l"/>
            <a:r>
              <a:rPr lang="el-GR" sz="2800" b="1" i="0" dirty="0">
                <a:solidFill>
                  <a:srgbClr val="C00000"/>
                </a:solidFill>
                <a:effectLst/>
                <a:latin typeface="Ubuntu" panose="020B0504030602030204" pitchFamily="34" charset="0"/>
              </a:rPr>
              <a:t>Αντιμετώπιση του </a:t>
            </a:r>
            <a:r>
              <a:rPr lang="el-GR" sz="2800" b="1" i="0" dirty="0" err="1">
                <a:solidFill>
                  <a:srgbClr val="C00000"/>
                </a:solidFill>
                <a:effectLst/>
                <a:latin typeface="Ubuntu" panose="020B0504030602030204" pitchFamily="34" charset="0"/>
              </a:rPr>
              <a:t>εξαρθρήματος</a:t>
            </a:r>
            <a:endParaRPr lang="el-GR" sz="2800" b="0" i="0" dirty="0">
              <a:solidFill>
                <a:srgbClr val="C00000"/>
              </a:solidFill>
              <a:effectLst/>
              <a:latin typeface="Ubuntu" panose="020B0504030602030204" pitchFamily="34" charset="0"/>
            </a:endParaRPr>
          </a:p>
          <a:p>
            <a:pPr algn="just"/>
            <a:r>
              <a:rPr lang="el-GR" sz="2400" b="0" i="0" dirty="0">
                <a:solidFill>
                  <a:srgbClr val="444444"/>
                </a:solidFill>
                <a:effectLst/>
                <a:latin typeface="Ubuntu" panose="020B0504030602030204" pitchFamily="34" charset="0"/>
              </a:rPr>
              <a:t>Το </a:t>
            </a:r>
            <a:r>
              <a:rPr lang="el-GR" sz="2400" b="0" i="0" dirty="0" err="1">
                <a:solidFill>
                  <a:srgbClr val="444444"/>
                </a:solidFill>
                <a:effectLst/>
                <a:latin typeface="Ubuntu" panose="020B0504030602030204" pitchFamily="34" charset="0"/>
              </a:rPr>
              <a:t>εξάρθρημα</a:t>
            </a:r>
            <a:r>
              <a:rPr lang="el-GR" sz="2400" b="0" i="0" dirty="0">
                <a:solidFill>
                  <a:srgbClr val="444444"/>
                </a:solidFill>
                <a:effectLst/>
                <a:latin typeface="Ubuntu" panose="020B0504030602030204" pitchFamily="34" charset="0"/>
              </a:rPr>
              <a:t> μιας άρθρωσης είναι </a:t>
            </a:r>
            <a:r>
              <a:rPr lang="el-GR" sz="2400" b="1" i="0" dirty="0">
                <a:solidFill>
                  <a:srgbClr val="444444"/>
                </a:solidFill>
                <a:effectLst/>
                <a:latin typeface="Ubuntu" panose="020B0504030602030204" pitchFamily="34" charset="0"/>
              </a:rPr>
              <a:t>επείγουσα κατάσταση</a:t>
            </a:r>
            <a:r>
              <a:rPr lang="el-GR" sz="2400" b="0" i="0" dirty="0">
                <a:solidFill>
                  <a:srgbClr val="444444"/>
                </a:solidFill>
                <a:effectLst/>
                <a:latin typeface="Ubuntu" panose="020B0504030602030204" pitchFamily="34" charset="0"/>
              </a:rPr>
              <a:t>. Απαιτεί ταχύτατη αντιμετώπιση με </a:t>
            </a:r>
            <a:r>
              <a:rPr lang="el-GR" sz="2400" b="1" i="0" dirty="0">
                <a:solidFill>
                  <a:srgbClr val="444444"/>
                </a:solidFill>
                <a:effectLst/>
                <a:latin typeface="Ubuntu" panose="020B0504030602030204" pitchFamily="34" charset="0"/>
              </a:rPr>
              <a:t>ανάταξη</a:t>
            </a:r>
            <a:r>
              <a:rPr lang="el-GR" sz="2400" b="0" i="0" dirty="0">
                <a:solidFill>
                  <a:srgbClr val="444444"/>
                </a:solidFill>
                <a:effectLst/>
                <a:latin typeface="Ubuntu" panose="020B0504030602030204" pitchFamily="34" charset="0"/>
              </a:rPr>
              <a:t>. Αυτό συνήθως επιτυγχάνεται με </a:t>
            </a:r>
            <a:r>
              <a:rPr lang="el-GR" sz="2400" b="1" i="0" dirty="0">
                <a:solidFill>
                  <a:srgbClr val="444444"/>
                </a:solidFill>
                <a:effectLst/>
                <a:latin typeface="Ubuntu" panose="020B0504030602030204" pitchFamily="34" charset="0"/>
              </a:rPr>
              <a:t>κλειστές μεθόδους</a:t>
            </a:r>
            <a:r>
              <a:rPr lang="el-GR" sz="2400" b="0" i="0" dirty="0">
                <a:solidFill>
                  <a:srgbClr val="444444"/>
                </a:solidFill>
                <a:effectLst/>
                <a:latin typeface="Ubuntu" panose="020B0504030602030204" pitchFamily="34" charset="0"/>
              </a:rPr>
              <a:t>, χορηγώντας στον ασθενή κάποιο είδος αναλγησίας ή αναισθησίας.</a:t>
            </a:r>
          </a:p>
          <a:p>
            <a:pPr algn="just"/>
            <a:r>
              <a:rPr lang="el-GR" sz="2400" b="0" i="0" dirty="0">
                <a:solidFill>
                  <a:srgbClr val="444444"/>
                </a:solidFill>
                <a:effectLst/>
                <a:latin typeface="Ubuntu" panose="020B0504030602030204" pitchFamily="34" charset="0"/>
              </a:rPr>
              <a:t>Σε περιπτώσεις αποτυχίας των κλειστών μεθόδων ανάταξης, θα χρειαστεί </a:t>
            </a:r>
            <a:r>
              <a:rPr lang="el-GR" sz="2400" b="1" i="0" dirty="0">
                <a:solidFill>
                  <a:srgbClr val="444444"/>
                </a:solidFill>
                <a:effectLst/>
                <a:latin typeface="Ubuntu" panose="020B0504030602030204" pitchFamily="34" charset="0"/>
              </a:rPr>
              <a:t>ανοικτή ανάταξη</a:t>
            </a:r>
            <a:r>
              <a:rPr lang="el-GR" sz="2400" b="0" i="0" dirty="0">
                <a:solidFill>
                  <a:srgbClr val="444444"/>
                </a:solidFill>
                <a:effectLst/>
                <a:latin typeface="Ubuntu" panose="020B0504030602030204" pitchFamily="34" charset="0"/>
              </a:rPr>
              <a:t> του </a:t>
            </a:r>
            <a:r>
              <a:rPr lang="el-GR" sz="2400" b="0" i="0" dirty="0" err="1">
                <a:solidFill>
                  <a:srgbClr val="444444"/>
                </a:solidFill>
                <a:effectLst/>
                <a:latin typeface="Ubuntu" panose="020B0504030602030204" pitchFamily="34" charset="0"/>
              </a:rPr>
              <a:t>εξαρθρήματος</a:t>
            </a:r>
            <a:r>
              <a:rPr lang="el-GR" sz="2400" b="0" i="0" dirty="0">
                <a:solidFill>
                  <a:srgbClr val="444444"/>
                </a:solidFill>
                <a:effectLst/>
                <a:latin typeface="Ubuntu" panose="020B0504030602030204" pitchFamily="34" charset="0"/>
              </a:rPr>
              <a:t> </a:t>
            </a:r>
            <a:r>
              <a:rPr lang="el-GR" sz="2800" b="1" dirty="0">
                <a:solidFill>
                  <a:srgbClr val="000000"/>
                </a:solidFill>
                <a:effectLst/>
                <a:latin typeface="Calibri" panose="020F0502020204030204" pitchFamily="34" charset="0"/>
                <a:ea typeface="Times New Roman" panose="02020603050405020304" pitchFamily="18" charset="0"/>
              </a:rPr>
              <a:t>με χειρουργική επέμβαση</a:t>
            </a:r>
            <a:r>
              <a:rPr lang="el-GR" sz="2400" dirty="0">
                <a:solidFill>
                  <a:srgbClr val="000000"/>
                </a:solidFill>
                <a:effectLst/>
                <a:latin typeface="Calibri" panose="020F0502020204030204" pitchFamily="34" charset="0"/>
                <a:ea typeface="Times New Roman" panose="02020603050405020304" pitchFamily="18" charset="0"/>
              </a:rPr>
              <a:t>. </a:t>
            </a:r>
            <a:r>
              <a:rPr lang="el-GR" sz="2400" b="0" i="0" dirty="0">
                <a:solidFill>
                  <a:srgbClr val="444444"/>
                </a:solidFill>
                <a:effectLst/>
                <a:latin typeface="Ubuntu" panose="020B0504030602030204" pitchFamily="34" charset="0"/>
              </a:rPr>
              <a:t>Σε αυτές τις περιπτώσεις η παρεμβολή κάποιων μαλακών μορίων εμποδίζει την κλειστή ανάταξη</a:t>
            </a:r>
            <a:r>
              <a:rPr lang="el-GR" sz="2000" b="0" i="0" dirty="0">
                <a:solidFill>
                  <a:srgbClr val="444444"/>
                </a:solidFill>
                <a:effectLst/>
                <a:latin typeface="Ubuntu" panose="020B0504030602030204" pitchFamily="34" charset="0"/>
              </a:rPr>
              <a:t>.</a:t>
            </a:r>
            <a:r>
              <a:rPr lang="el-GR" sz="1800" dirty="0">
                <a:solidFill>
                  <a:srgbClr val="000000"/>
                </a:solidFill>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endParaRPr lang="el-GR" sz="2000" b="0" i="0" dirty="0">
              <a:solidFill>
                <a:srgbClr val="444444"/>
              </a:solidFill>
              <a:effectLst/>
              <a:latin typeface="Ubuntu" panose="020B0504030602030204" pitchFamily="34" charset="0"/>
            </a:endParaRP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p:txBody>
      </p:sp>
      <p:pic>
        <p:nvPicPr>
          <p:cNvPr id="3" name="Εικόνα 2">
            <a:extLst>
              <a:ext uri="{FF2B5EF4-FFF2-40B4-BE49-F238E27FC236}">
                <a16:creationId xmlns:a16="http://schemas.microsoft.com/office/drawing/2014/main" id="{CC57B370-77E7-C9BB-255C-457774664F7B}"/>
              </a:ext>
            </a:extLst>
          </p:cNvPr>
          <p:cNvPicPr>
            <a:picLocks noChangeAspect="1"/>
          </p:cNvPicPr>
          <p:nvPr/>
        </p:nvPicPr>
        <p:blipFill>
          <a:blip r:embed="rId2" cstate="print"/>
          <a:srcRect/>
          <a:stretch>
            <a:fillRect/>
          </a:stretch>
        </p:blipFill>
        <p:spPr bwMode="auto">
          <a:xfrm>
            <a:off x="3095050" y="4279139"/>
            <a:ext cx="6328868" cy="2401579"/>
          </a:xfrm>
          <a:prstGeom prst="rect">
            <a:avLst/>
          </a:prstGeom>
          <a:noFill/>
          <a:ln w="9525">
            <a:noFill/>
            <a:miter lim="800000"/>
            <a:headEnd/>
            <a:tailEnd/>
          </a:ln>
        </p:spPr>
      </p:pic>
    </p:spTree>
    <p:extLst>
      <p:ext uri="{BB962C8B-B14F-4D97-AF65-F5344CB8AC3E}">
        <p14:creationId xmlns:p14="http://schemas.microsoft.com/office/powerpoint/2010/main" val="411438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0510" y="357259"/>
            <a:ext cx="10364451" cy="902373"/>
          </a:xfrm>
        </p:spPr>
        <p:txBody>
          <a:bodyPr/>
          <a:lstStyle/>
          <a:p>
            <a:pPr>
              <a:lnSpc>
                <a:spcPct val="115000"/>
              </a:lnSpc>
              <a:spcAft>
                <a:spcPts val="1000"/>
              </a:spcAft>
            </a:pPr>
            <a:r>
              <a:rPr lang="el-GR" b="1" i="0" cap="none" dirty="0">
                <a:solidFill>
                  <a:srgbClr val="C00000"/>
                </a:solidFill>
                <a:effectLst/>
                <a:latin typeface="Ubuntu" panose="020B0504030602030204" pitchFamily="34" charset="0"/>
              </a:rPr>
              <a:t>ΕΞΑΡΘΡΗΜΑ</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404759" y="1259632"/>
            <a:ext cx="11077547" cy="4401205"/>
          </a:xfrm>
          <a:prstGeom prst="rect">
            <a:avLst/>
          </a:prstGeom>
          <a:noFill/>
        </p:spPr>
        <p:txBody>
          <a:bodyPr wrap="square" rtlCol="0">
            <a:spAutoFit/>
          </a:bodyPr>
          <a:lstStyle/>
          <a:p>
            <a:pPr algn="l"/>
            <a:r>
              <a:rPr lang="el-GR" sz="2000" b="1" i="0" dirty="0">
                <a:solidFill>
                  <a:srgbClr val="C00000"/>
                </a:solidFill>
                <a:effectLst/>
                <a:latin typeface="Ubuntu" panose="020B0504030602030204" pitchFamily="34" charset="0"/>
              </a:rPr>
              <a:t>Επιπλοκές ενός </a:t>
            </a:r>
            <a:r>
              <a:rPr lang="el-GR" sz="2000" b="1" i="0" dirty="0" err="1">
                <a:solidFill>
                  <a:srgbClr val="C00000"/>
                </a:solidFill>
                <a:effectLst/>
                <a:latin typeface="Ubuntu" panose="020B0504030602030204" pitchFamily="34" charset="0"/>
              </a:rPr>
              <a:t>εξαρθρήματος</a:t>
            </a:r>
            <a:r>
              <a:rPr lang="el-GR" sz="2000" b="1" i="0" dirty="0">
                <a:solidFill>
                  <a:srgbClr val="C00000"/>
                </a:solidFill>
                <a:effectLst/>
                <a:latin typeface="Ubuntu" panose="020B0504030602030204" pitchFamily="34" charset="0"/>
              </a:rPr>
              <a:t>;</a:t>
            </a:r>
            <a:endParaRPr lang="el-GR" sz="2000" b="0" i="0" dirty="0">
              <a:solidFill>
                <a:srgbClr val="C00000"/>
              </a:solidFill>
              <a:effectLst/>
              <a:latin typeface="Ubuntu" panose="020B0504030602030204" pitchFamily="34" charset="0"/>
            </a:endParaRPr>
          </a:p>
          <a:p>
            <a:pPr algn="just"/>
            <a:r>
              <a:rPr lang="el-GR" sz="2000" b="0" i="0" dirty="0">
                <a:solidFill>
                  <a:srgbClr val="444444"/>
                </a:solidFill>
                <a:effectLst/>
                <a:latin typeface="Ubuntu" panose="020B0504030602030204" pitchFamily="34" charset="0"/>
              </a:rPr>
              <a:t>Στις </a:t>
            </a:r>
            <a:r>
              <a:rPr lang="el-GR" sz="2000" b="1" i="0" dirty="0">
                <a:solidFill>
                  <a:srgbClr val="444444"/>
                </a:solidFill>
                <a:effectLst/>
                <a:latin typeface="Ubuntu" panose="020B0504030602030204" pitchFamily="34" charset="0"/>
              </a:rPr>
              <a:t>πρώιμες</a:t>
            </a:r>
            <a:r>
              <a:rPr lang="el-GR" sz="2000" b="0" i="0" dirty="0">
                <a:solidFill>
                  <a:srgbClr val="444444"/>
                </a:solidFill>
                <a:effectLst/>
                <a:latin typeface="Ubuntu" panose="020B0504030602030204" pitchFamily="34" charset="0"/>
              </a:rPr>
              <a:t> ανήκουν:</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Πίεση γειτονικών αγγείων και νεύρων,</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Κάκωση (τρώση) γειτονικών αγγείων (μπορεί να οδηγήσει σε ακρωτηριασμό του σκέλους, εάν διαφύγει της διάγνωσης!)</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Κάκωση νεύρων (οδηγεί σε πάρεση ή παράλυση του νεύρου),</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Παραπληγία/τετραπληγία (τα </a:t>
            </a:r>
            <a:r>
              <a:rPr lang="el-GR" sz="2000" b="0" i="0" dirty="0" err="1">
                <a:solidFill>
                  <a:srgbClr val="444444"/>
                </a:solidFill>
                <a:effectLst/>
                <a:latin typeface="Ubuntu" panose="020B0504030602030204" pitchFamily="34" charset="0"/>
              </a:rPr>
              <a:t>εξαρθρήματα</a:t>
            </a:r>
            <a:r>
              <a:rPr lang="el-GR" sz="2000" b="0" i="0" dirty="0">
                <a:solidFill>
                  <a:srgbClr val="444444"/>
                </a:solidFill>
                <a:effectLst/>
                <a:latin typeface="Ubuntu" panose="020B0504030602030204" pitchFamily="34" charset="0"/>
              </a:rPr>
              <a:t> της σπονδυλικής στήλης).</a:t>
            </a:r>
          </a:p>
          <a:p>
            <a:pPr algn="just"/>
            <a:endParaRPr lang="el-GR" sz="2000" b="0" i="0" dirty="0">
              <a:solidFill>
                <a:srgbClr val="444444"/>
              </a:solidFill>
              <a:effectLst/>
              <a:latin typeface="Ubuntu" panose="020B0504030602030204" pitchFamily="34" charset="0"/>
            </a:endParaRPr>
          </a:p>
          <a:p>
            <a:pPr algn="just"/>
            <a:r>
              <a:rPr lang="el-GR" sz="2000" b="0" i="0" dirty="0">
                <a:solidFill>
                  <a:srgbClr val="444444"/>
                </a:solidFill>
                <a:effectLst/>
                <a:latin typeface="Ubuntu" panose="020B0504030602030204" pitchFamily="34" charset="0"/>
              </a:rPr>
              <a:t>Στις </a:t>
            </a:r>
            <a:r>
              <a:rPr lang="el-GR" sz="2000" b="1" i="0" dirty="0">
                <a:solidFill>
                  <a:srgbClr val="444444"/>
                </a:solidFill>
                <a:effectLst/>
                <a:latin typeface="Ubuntu" panose="020B0504030602030204" pitchFamily="34" charset="0"/>
              </a:rPr>
              <a:t>απώτερες</a:t>
            </a:r>
            <a:r>
              <a:rPr lang="el-GR" sz="2000" b="0" i="0" dirty="0">
                <a:solidFill>
                  <a:srgbClr val="444444"/>
                </a:solidFill>
                <a:effectLst/>
                <a:latin typeface="Ubuntu" panose="020B0504030602030204" pitchFamily="34" charset="0"/>
              </a:rPr>
              <a:t> επιπλοκές που ενδέχεται να εμφανιστούν αργότερα, ανήκουν:</a:t>
            </a:r>
          </a:p>
          <a:p>
            <a:pPr marL="342900" indent="-342900" algn="l">
              <a:buFont typeface="Wingdings" panose="05000000000000000000" pitchFamily="2" charset="2"/>
              <a:buChar char="Ø"/>
            </a:pPr>
            <a:r>
              <a:rPr lang="el-GR" sz="2000" b="1" i="0" dirty="0">
                <a:solidFill>
                  <a:srgbClr val="444444"/>
                </a:solidFill>
                <a:effectLst/>
                <a:latin typeface="Ubuntu" panose="020B0504030602030204" pitchFamily="34" charset="0"/>
              </a:rPr>
              <a:t>Δυσλειτουργία</a:t>
            </a:r>
            <a:r>
              <a:rPr lang="el-GR" sz="2000" b="0" i="0" dirty="0">
                <a:solidFill>
                  <a:srgbClr val="444444"/>
                </a:solidFill>
                <a:effectLst/>
                <a:latin typeface="Ubuntu" panose="020B0504030602030204" pitchFamily="34" charset="0"/>
              </a:rPr>
              <a:t> της άρθρωσης,</a:t>
            </a:r>
          </a:p>
          <a:p>
            <a:pPr marL="342900" indent="-342900" algn="l">
              <a:buFont typeface="Wingdings" panose="05000000000000000000" pitchFamily="2" charset="2"/>
              <a:buChar char="Ø"/>
            </a:pPr>
            <a:r>
              <a:rPr lang="el-GR" sz="2000" b="1" i="0" dirty="0">
                <a:solidFill>
                  <a:srgbClr val="444444"/>
                </a:solidFill>
                <a:effectLst/>
                <a:latin typeface="Ubuntu" panose="020B0504030602030204" pitchFamily="34" charset="0"/>
              </a:rPr>
              <a:t>Αστάθεια</a:t>
            </a:r>
            <a:r>
              <a:rPr lang="el-GR" sz="2000" b="0" i="0" dirty="0">
                <a:solidFill>
                  <a:srgbClr val="444444"/>
                </a:solidFill>
                <a:effectLst/>
                <a:latin typeface="Ubuntu" panose="020B0504030602030204" pitchFamily="34" charset="0"/>
              </a:rPr>
              <a:t> της άρθρωσης με υποτροπή </a:t>
            </a:r>
            <a:r>
              <a:rPr lang="el-GR" sz="2000" b="0" i="0" dirty="0" err="1">
                <a:solidFill>
                  <a:srgbClr val="444444"/>
                </a:solidFill>
                <a:effectLst/>
                <a:latin typeface="Ubuntu" panose="020B0504030602030204" pitchFamily="34" charset="0"/>
              </a:rPr>
              <a:t>εξαρθρήματος</a:t>
            </a:r>
            <a:r>
              <a:rPr lang="el-GR" sz="2000" b="0" i="0" dirty="0">
                <a:solidFill>
                  <a:srgbClr val="444444"/>
                </a:solidFill>
                <a:effectLst/>
                <a:latin typeface="Ubuntu" panose="020B0504030602030204" pitchFamily="34" charset="0"/>
              </a:rPr>
              <a:t>,</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Ανάπτυξη πρώιμων </a:t>
            </a:r>
            <a:r>
              <a:rPr lang="el-GR" sz="2000" b="1" i="0" dirty="0" err="1">
                <a:solidFill>
                  <a:srgbClr val="444444"/>
                </a:solidFill>
                <a:effectLst/>
                <a:latin typeface="Ubuntu" panose="020B0504030602030204" pitchFamily="34" charset="0"/>
              </a:rPr>
              <a:t>οστεοαρθριτικών</a:t>
            </a:r>
            <a:r>
              <a:rPr lang="el-GR" sz="2000" b="1" i="0" dirty="0">
                <a:solidFill>
                  <a:srgbClr val="444444"/>
                </a:solidFill>
                <a:effectLst/>
                <a:latin typeface="Ubuntu" panose="020B0504030602030204" pitchFamily="34" charset="0"/>
              </a:rPr>
              <a:t> αλλοιώσεων</a:t>
            </a:r>
            <a:r>
              <a:rPr lang="el-GR" sz="2000" b="0" i="0" dirty="0">
                <a:solidFill>
                  <a:srgbClr val="444444"/>
                </a:solidFill>
                <a:effectLst/>
                <a:latin typeface="Ubuntu" panose="020B0504030602030204" pitchFamily="34" charset="0"/>
              </a:rPr>
              <a:t> (</a:t>
            </a:r>
            <a:r>
              <a:rPr lang="el-GR" sz="2000" b="0" i="0" dirty="0" err="1">
                <a:solidFill>
                  <a:srgbClr val="444444"/>
                </a:solidFill>
                <a:effectLst/>
                <a:latin typeface="Ubuntu" panose="020B0504030602030204" pitchFamily="34" charset="0"/>
              </a:rPr>
              <a:t>μετατραυματική</a:t>
            </a:r>
            <a:r>
              <a:rPr lang="el-GR" sz="2000" b="0" i="0" dirty="0">
                <a:solidFill>
                  <a:srgbClr val="444444"/>
                </a:solidFill>
                <a:effectLst/>
                <a:latin typeface="Ubuntu" panose="020B0504030602030204" pitchFamily="34" charset="0"/>
              </a:rPr>
              <a:t> αρθρίτιδα),</a:t>
            </a:r>
          </a:p>
          <a:p>
            <a:pPr marL="342900" indent="-342900" algn="l">
              <a:buFont typeface="Wingdings" panose="05000000000000000000" pitchFamily="2" charset="2"/>
              <a:buChar char="Ø"/>
            </a:pPr>
            <a:r>
              <a:rPr lang="el-GR" sz="2000" b="0" i="0" dirty="0">
                <a:solidFill>
                  <a:srgbClr val="444444"/>
                </a:solidFill>
                <a:effectLst/>
                <a:latin typeface="Ubuntu" panose="020B0504030602030204" pitchFamily="34" charset="0"/>
              </a:rPr>
              <a:t>Ανάπτυξη</a:t>
            </a:r>
            <a:r>
              <a:rPr lang="el-GR" sz="2000" b="1" i="0" dirty="0">
                <a:solidFill>
                  <a:srgbClr val="444444"/>
                </a:solidFill>
                <a:effectLst/>
                <a:latin typeface="Ubuntu" panose="020B0504030602030204" pitchFamily="34" charset="0"/>
              </a:rPr>
              <a:t> άσηπτης νέκρωσης</a:t>
            </a:r>
            <a:r>
              <a:rPr lang="el-GR" sz="2000" b="0" i="0" dirty="0">
                <a:solidFill>
                  <a:srgbClr val="444444"/>
                </a:solidFill>
                <a:effectLst/>
                <a:latin typeface="Ubuntu" panose="020B0504030602030204" pitchFamily="34" charset="0"/>
              </a:rPr>
              <a:t> (κεφαλή μηριαίου, αστράγαλος, σκαφοειδές του καρπού).</a:t>
            </a:r>
          </a:p>
          <a:p>
            <a:pPr marL="342900" indent="-342900" algn="l">
              <a:buFont typeface="Wingdings" panose="05000000000000000000" pitchFamily="2" charset="2"/>
              <a:buChar char="Ø"/>
            </a:pPr>
            <a:endParaRPr lang="el-GR" sz="2000" b="0" i="0" dirty="0">
              <a:solidFill>
                <a:srgbClr val="444444"/>
              </a:solidFill>
              <a:effectLst/>
              <a:latin typeface="Ubuntu" panose="020B0504030602030204" pitchFamily="34" charset="0"/>
            </a:endParaRPr>
          </a:p>
        </p:txBody>
      </p:sp>
    </p:spTree>
    <p:extLst>
      <p:ext uri="{BB962C8B-B14F-4D97-AF65-F5344CB8AC3E}">
        <p14:creationId xmlns:p14="http://schemas.microsoft.com/office/powerpoint/2010/main" val="360113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6" y="640831"/>
            <a:ext cx="6564205" cy="1573863"/>
          </a:xfrm>
        </p:spPr>
        <p:txBody>
          <a:bodyPr vert="horz" lIns="91440" tIns="45720" rIns="91440" bIns="45720" rtlCol="0" anchor="ctr">
            <a:normAutofit/>
          </a:bodyPr>
          <a:lstStyle/>
          <a:p>
            <a:r>
              <a:rPr lang="en-US" b="1" u="sng" dirty="0">
                <a:solidFill>
                  <a:srgbClr val="C00000"/>
                </a:solidFill>
              </a:rPr>
              <a:t>ΥΠΕΞΑΡΘΡΗΜΑ</a:t>
            </a:r>
            <a:endParaRPr lang="en-US" b="1" dirty="0">
              <a:solidFill>
                <a:srgbClr val="C00000"/>
              </a:solidFill>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2367092"/>
            <a:ext cx="6564207" cy="3881309"/>
          </a:xfrm>
          <a:prstGeom prst="rect">
            <a:avLst/>
          </a:prstGeom>
        </p:spPr>
        <p:txBody>
          <a:bodyPr vert="horz" lIns="91440" tIns="45720" rIns="91440" bIns="45720" rtlCol="0">
            <a:normAutofit/>
          </a:bodyPr>
          <a:lstStyle/>
          <a:p>
            <a:pPr defTabSz="914400">
              <a:lnSpc>
                <a:spcPct val="120000"/>
              </a:lnSpc>
              <a:spcAft>
                <a:spcPts val="600"/>
              </a:spcAft>
              <a:buClr>
                <a:schemeClr val="tx1"/>
              </a:buClr>
            </a:pPr>
            <a:r>
              <a:rPr lang="el-GR" sz="2800" b="1" i="0" dirty="0" err="1">
                <a:solidFill>
                  <a:srgbClr val="717171"/>
                </a:solidFill>
                <a:effectLst/>
                <a:latin typeface="Open Sans" panose="020B0606030504020204" pitchFamily="34" charset="0"/>
              </a:rPr>
              <a:t>Υπεξάρθρημα</a:t>
            </a:r>
            <a:r>
              <a:rPr lang="el-GR" sz="2800" b="0" i="0" dirty="0">
                <a:solidFill>
                  <a:srgbClr val="717171"/>
                </a:solidFill>
                <a:effectLst/>
                <a:latin typeface="Open Sans" panose="020B0606030504020204" pitchFamily="34" charset="0"/>
              </a:rPr>
              <a:t> ονομάζεται η στιγμιαία απομάκρυνση της κεφαλής εκτός της κανονικής της θέσης και επιστροφή της στη φυσιολογική της θέση.</a:t>
            </a:r>
            <a:endParaRPr lang="en-US" sz="2800" b="0" i="0" dirty="0"/>
          </a:p>
        </p:txBody>
      </p:sp>
    </p:spTree>
    <p:extLst>
      <p:ext uri="{BB962C8B-B14F-4D97-AF65-F5344CB8AC3E}">
        <p14:creationId xmlns:p14="http://schemas.microsoft.com/office/powerpoint/2010/main" val="356084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6564205" cy="1106344"/>
          </a:xfrm>
        </p:spPr>
        <p:txBody>
          <a:bodyPr vert="horz" lIns="91440" tIns="45720" rIns="91440" bIns="45720" rtlCol="0" anchor="ctr">
            <a:normAutofit/>
          </a:bodyPr>
          <a:lstStyle/>
          <a:p>
            <a:r>
              <a:rPr lang="en-US" b="1" u="sng" dirty="0">
                <a:solidFill>
                  <a:srgbClr val="C00000"/>
                </a:solidFill>
              </a:rPr>
              <a:t>ΥΠΕΞΑΡΘΡΗΜΑ</a:t>
            </a:r>
            <a:endParaRPr lang="en-US" b="1" dirty="0">
              <a:solidFill>
                <a:srgbClr val="C00000"/>
              </a:solidFill>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262979"/>
          </a:xfrm>
          <a:prstGeom prst="rect">
            <a:avLst/>
          </a:prstGeom>
          <a:noFill/>
        </p:spPr>
        <p:txBody>
          <a:bodyPr wrap="square" rtlCol="0">
            <a:spAutoFit/>
          </a:bodyPr>
          <a:lstStyle/>
          <a:p>
            <a:r>
              <a:rPr lang="el-GR" sz="1800" b="1" dirty="0">
                <a:solidFill>
                  <a:srgbClr val="7030A0"/>
                </a:solidFill>
                <a:effectLst/>
                <a:latin typeface="Calibri" panose="020F0502020204030204" pitchFamily="34" charset="0"/>
                <a:ea typeface="Times New Roman" panose="02020603050405020304" pitchFamily="18" charset="0"/>
              </a:rPr>
              <a:t>Το </a:t>
            </a:r>
            <a:r>
              <a:rPr lang="el-GR" sz="1800" b="1" dirty="0" err="1">
                <a:solidFill>
                  <a:srgbClr val="7030A0"/>
                </a:solidFill>
                <a:effectLst/>
                <a:latin typeface="Calibri" panose="020F0502020204030204" pitchFamily="34" charset="0"/>
                <a:ea typeface="Times New Roman" panose="02020603050405020304" pitchFamily="18" charset="0"/>
              </a:rPr>
              <a:t>υπεξάρθρημα</a:t>
            </a:r>
            <a:r>
              <a:rPr lang="el-GR" sz="1800" b="1" dirty="0">
                <a:solidFill>
                  <a:srgbClr val="7030A0"/>
                </a:solidFill>
                <a:effectLst/>
                <a:latin typeface="Calibri" panose="020F0502020204030204" pitchFamily="34" charset="0"/>
                <a:ea typeface="Times New Roman" panose="02020603050405020304" pitchFamily="18" charset="0"/>
              </a:rPr>
              <a:t> προκαλεί:</a:t>
            </a:r>
            <a:endParaRPr lang="el-GR" sz="1800" dirty="0">
              <a:effectLst/>
              <a:latin typeface="Times New Roman" panose="02020603050405020304" pitchFamily="18" charset="0"/>
              <a:ea typeface="Times New Roman" panose="02020603050405020304" pitchFamily="18" charset="0"/>
            </a:endParaRPr>
          </a:p>
          <a:p>
            <a:pPr marL="342900" lvl="0" indent="-342900" rtl="0">
              <a:buSzPts val="1000"/>
              <a:buFont typeface="Wingdings" panose="05000000000000000000" pitchFamily="2" charset="2"/>
              <a:buChar char="Ø"/>
              <a:tabLst>
                <a:tab pos="457200" algn="l"/>
              </a:tabLst>
            </a:pPr>
            <a:r>
              <a:rPr lang="el-GR" sz="2000" b="1" dirty="0">
                <a:solidFill>
                  <a:srgbClr val="E36C0A"/>
                </a:solidFill>
                <a:effectLst/>
                <a:latin typeface="Calibri" panose="020F0502020204030204" pitchFamily="34" charset="0"/>
                <a:ea typeface="Times New Roman" panose="02020603050405020304" pitchFamily="18" charset="0"/>
              </a:rPr>
              <a:t>Τραυματισμό των αρθρώσεων:</a:t>
            </a:r>
            <a:r>
              <a:rPr lang="el-GR" sz="2000" dirty="0">
                <a:solidFill>
                  <a:srgbClr val="000000"/>
                </a:solidFill>
                <a:effectLst/>
                <a:latin typeface="Calibri" panose="020F0502020204030204" pitchFamily="34" charset="0"/>
                <a:ea typeface="Calibri" panose="020F0502020204030204" pitchFamily="34" charset="0"/>
              </a:rPr>
              <a:t>  Αυτό συμβαίνει όταν ένας σπόνδυλος στη σπονδυλική σας στήλη χάσει τη σωστή του θέση, και δεν διαθέτει πλέον σωστή κίνηση.  Συχνά αυτό είναι ανώδυνο, αλλά μπορεί ξαφνικά ή σταδιακά να έχετε μειωμένο εύρος κίνησης, να μην μπορείτε να γυρίσετε το κεφάλι, τους </a:t>
            </a:r>
            <a:r>
              <a:rPr lang="el-GR" sz="2000" dirty="0">
                <a:solidFill>
                  <a:srgbClr val="000000"/>
                </a:solidFill>
                <a:effectLst/>
                <a:latin typeface="Calibri" panose="020F0502020204030204" pitchFamily="34" charset="0"/>
                <a:ea typeface="Times New Roman" panose="02020603050405020304" pitchFamily="18" charset="0"/>
              </a:rPr>
              <a:t>γοφούς, τους ώμους ή άλλα μέρη του σώματός σας, εξίσου καλά.  Μπορεί επίσης να έχετε «θορυβώδεις αρθρώσεις.»</a:t>
            </a:r>
            <a:endParaRPr lang="el-GR" sz="2000" dirty="0">
              <a:effectLst/>
              <a:latin typeface="Times New Roman" panose="02020603050405020304" pitchFamily="18" charset="0"/>
              <a:ea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el-GR" sz="2000" dirty="0">
                <a:solidFill>
                  <a:srgbClr val="000000"/>
                </a:solidFill>
                <a:effectLst/>
                <a:latin typeface="Calibri" panose="020F0502020204030204" pitchFamily="34" charset="0"/>
                <a:ea typeface="Times New Roman" panose="02020603050405020304" pitchFamily="18" charset="0"/>
              </a:rPr>
              <a:t> </a:t>
            </a:r>
            <a:r>
              <a:rPr lang="el-GR" sz="2000" b="1" dirty="0">
                <a:solidFill>
                  <a:srgbClr val="E36C0A"/>
                </a:solidFill>
                <a:effectLst/>
                <a:latin typeface="Calibri" panose="020F0502020204030204" pitchFamily="34" charset="0"/>
                <a:ea typeface="Times New Roman" panose="02020603050405020304" pitchFamily="18" charset="0"/>
              </a:rPr>
              <a:t>Τραυματισμό των νεύρων:</a:t>
            </a:r>
            <a:r>
              <a:rPr lang="el-GR" sz="2000" dirty="0">
                <a:solidFill>
                  <a:srgbClr val="000000"/>
                </a:solidFill>
                <a:effectLst/>
                <a:latin typeface="Calibri" panose="020F0502020204030204" pitchFamily="34" charset="0"/>
                <a:ea typeface="Times New Roman" panose="02020603050405020304" pitchFamily="18" charset="0"/>
              </a:rPr>
              <a:t>  Αυτό συμβαίνει όταν τα νεύρα είναι παγιδευμένα ή ερεθισμένα και προκαλούν μπλοκάρισμα των νευρικών ώσεων (μηνυμάτων). </a:t>
            </a:r>
            <a:r>
              <a:rPr lang="el-GR" sz="2000" dirty="0" err="1">
                <a:solidFill>
                  <a:srgbClr val="000000"/>
                </a:solidFill>
                <a:effectLst/>
                <a:latin typeface="Calibri" panose="020F0502020204030204" pitchFamily="34" charset="0"/>
                <a:ea typeface="Times New Roman" panose="02020603050405020304" pitchFamily="18" charset="0"/>
              </a:rPr>
              <a:t>Ώς</a:t>
            </a:r>
            <a:r>
              <a:rPr lang="el-GR" sz="2000" dirty="0">
                <a:solidFill>
                  <a:srgbClr val="000000"/>
                </a:solidFill>
                <a:effectLst/>
                <a:latin typeface="Calibri" panose="020F0502020204030204" pitchFamily="34" charset="0"/>
                <a:ea typeface="Times New Roman" panose="02020603050405020304" pitchFamily="18" charset="0"/>
              </a:rPr>
              <a:t> συνέπεια μπορεί να μην αισθανθείτε τίποτα ή μπορεί να σας προκαλέσει πόνο, μούδιασμα και πολλά άλλα συμπτώματα.</a:t>
            </a:r>
            <a:endParaRPr lang="el-GR" sz="2000" dirty="0">
              <a:effectLst/>
              <a:latin typeface="Times New Roman" panose="02020603050405020304" pitchFamily="18" charset="0"/>
              <a:ea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el-GR" sz="2000" b="1" dirty="0">
                <a:solidFill>
                  <a:srgbClr val="E36C0A"/>
                </a:solidFill>
                <a:effectLst/>
                <a:latin typeface="Calibri" panose="020F0502020204030204" pitchFamily="34" charset="0"/>
                <a:ea typeface="Times New Roman" panose="02020603050405020304" pitchFamily="18" charset="0"/>
              </a:rPr>
              <a:t>Τραυματισμό των μυών:</a:t>
            </a:r>
            <a:r>
              <a:rPr lang="el-GR" sz="2000" dirty="0">
                <a:solidFill>
                  <a:srgbClr val="000000"/>
                </a:solidFill>
                <a:effectLst/>
                <a:latin typeface="Calibri" panose="020F0502020204030204" pitchFamily="34" charset="0"/>
                <a:ea typeface="Times New Roman" panose="02020603050405020304" pitchFamily="18" charset="0"/>
              </a:rPr>
              <a:t>  όπως μυϊκούς σπασμούς, μυϊκή ατροφία, αδυναμία και πόνο.</a:t>
            </a:r>
            <a:endParaRPr lang="el-GR" sz="2000" dirty="0">
              <a:effectLst/>
              <a:latin typeface="Times New Roman" panose="02020603050405020304" pitchFamily="18" charset="0"/>
              <a:ea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el-GR" sz="2000" b="1" dirty="0">
                <a:solidFill>
                  <a:srgbClr val="E36C0A"/>
                </a:solidFill>
                <a:effectLst/>
                <a:latin typeface="Calibri" panose="020F0502020204030204" pitchFamily="34" charset="0"/>
                <a:ea typeface="Times New Roman" panose="02020603050405020304" pitchFamily="18" charset="0"/>
              </a:rPr>
              <a:t>Τραυματισμό των γύρω ιστών:</a:t>
            </a:r>
            <a:r>
              <a:rPr lang="el-GR" sz="2000" dirty="0">
                <a:solidFill>
                  <a:srgbClr val="000000"/>
                </a:solidFill>
                <a:effectLst/>
                <a:latin typeface="Calibri" panose="020F0502020204030204" pitchFamily="34" charset="0"/>
                <a:ea typeface="Times New Roman" panose="02020603050405020304" pitchFamily="18" charset="0"/>
              </a:rPr>
              <a:t> με αποτέλεσμα τη δημιουργία φλεγμονών.  Αυτό μπορεί να επηρεάσει τους δίσκους, τους συνδέσμους, τους χόνδρους, τους τένοντες οδηγώντας σε εκφυλιστικές αλλοιώσεις των ιστών. </a:t>
            </a:r>
            <a:endParaRPr lang="el-GR" sz="2000" dirty="0">
              <a:latin typeface="Times New Roman" panose="02020603050405020304" pitchFamily="18" charset="0"/>
              <a:ea typeface="Times New Roman" panose="02020603050405020304" pitchFamily="18" charset="0"/>
            </a:endParaRPr>
          </a:p>
          <a:p>
            <a:pPr marL="342900" lvl="0" indent="-342900">
              <a:buSzPts val="1000"/>
              <a:buFont typeface="Wingdings" panose="05000000000000000000" pitchFamily="2" charset="2"/>
              <a:buChar char="Ø"/>
              <a:tabLst>
                <a:tab pos="457200" algn="l"/>
              </a:tabLst>
            </a:pPr>
            <a:r>
              <a:rPr lang="el-GR" sz="2000" b="1" dirty="0">
                <a:solidFill>
                  <a:srgbClr val="E36C0A"/>
                </a:solidFill>
                <a:effectLst/>
                <a:latin typeface="Calibri" panose="020F0502020204030204" pitchFamily="34" charset="0"/>
                <a:ea typeface="Times New Roman" panose="02020603050405020304" pitchFamily="18" charset="0"/>
              </a:rPr>
              <a:t>Γενική δυσλειτουργία:</a:t>
            </a:r>
            <a:r>
              <a:rPr lang="el-GR" sz="2000" dirty="0">
                <a:solidFill>
                  <a:srgbClr val="000000"/>
                </a:solidFill>
                <a:effectLst/>
                <a:latin typeface="Calibri" panose="020F0502020204030204" pitchFamily="34" charset="0"/>
                <a:ea typeface="Times New Roman" panose="02020603050405020304" pitchFamily="18" charset="0"/>
              </a:rPr>
              <a:t>  Το χρόνιο </a:t>
            </a:r>
            <a:r>
              <a:rPr lang="el-GR" sz="2000" dirty="0" err="1">
                <a:solidFill>
                  <a:srgbClr val="000000"/>
                </a:solidFill>
                <a:effectLst/>
                <a:latin typeface="Calibri" panose="020F0502020204030204" pitchFamily="34" charset="0"/>
                <a:ea typeface="Times New Roman" panose="02020603050405020304" pitchFamily="18" charset="0"/>
              </a:rPr>
              <a:t>υπεξάρθρημα</a:t>
            </a:r>
            <a:r>
              <a:rPr lang="el-GR" sz="2000" dirty="0">
                <a:solidFill>
                  <a:srgbClr val="000000"/>
                </a:solidFill>
                <a:effectLst/>
                <a:latin typeface="Calibri" panose="020F0502020204030204" pitchFamily="34" charset="0"/>
                <a:ea typeface="Times New Roman" panose="02020603050405020304" pitchFamily="18" charset="0"/>
              </a:rPr>
              <a:t> προκαλεί στρες στους μύες, τις αρθρώσεις, τους συνδέσμους και τα όργανα τα οποία εμφανίζουν σημάδια φθοράς, πρόωρη γήρανση, κόπωση, μειωμένη ικανότητα συγκεντρώσεως και μικρότερη αντίσταση στις ασθένειες.  </a:t>
            </a:r>
            <a:endParaRPr lang="el-GR" sz="2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99682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6564205" cy="1106344"/>
          </a:xfrm>
        </p:spPr>
        <p:txBody>
          <a:bodyPr vert="horz" lIns="91440" tIns="45720" rIns="91440" bIns="45720" rtlCol="0" anchor="ctr">
            <a:normAutofit/>
          </a:bodyPr>
          <a:lstStyle/>
          <a:p>
            <a:r>
              <a:rPr lang="el-GR" b="1" cap="none" dirty="0">
                <a:solidFill>
                  <a:srgbClr val="C00000"/>
                </a:solidFill>
              </a:rPr>
              <a:t>ΚΑΘ’ ΕΞΙΝ ΕΞΑΡΘΡΗΜΑ</a:t>
            </a:r>
            <a:endParaRPr lang="en-US" b="1" cap="none" dirty="0">
              <a:solidFill>
                <a:srgbClr val="C00000"/>
              </a:solidFill>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109091"/>
          </a:xfrm>
          <a:prstGeom prst="rect">
            <a:avLst/>
          </a:prstGeom>
          <a:noFill/>
        </p:spPr>
        <p:txBody>
          <a:bodyPr wrap="square" rtlCol="0">
            <a:spAutoFit/>
          </a:bodyPr>
          <a:lstStyle/>
          <a:p>
            <a:r>
              <a:rPr lang="el-GR" sz="2800" b="1" dirty="0"/>
              <a:t>Ως  καθ’ έξιν </a:t>
            </a:r>
            <a:r>
              <a:rPr lang="el-GR" sz="2800" b="1" dirty="0" err="1"/>
              <a:t>εξάρθρημα</a:t>
            </a:r>
            <a:r>
              <a:rPr lang="el-GR" sz="2800" b="1" dirty="0"/>
              <a:t> </a:t>
            </a:r>
            <a:r>
              <a:rPr lang="el-GR" sz="2800" dirty="0"/>
              <a:t>ορίζεται η κατάσταση με πολλαπλά τραυματικά </a:t>
            </a:r>
            <a:r>
              <a:rPr lang="el-GR" sz="2800" dirty="0" err="1"/>
              <a:t>εξαρθήματα</a:t>
            </a:r>
            <a:r>
              <a:rPr lang="el-GR" sz="2800" dirty="0"/>
              <a:t> λόγω αστάθειας μιας άρθρωσης</a:t>
            </a:r>
          </a:p>
          <a:p>
            <a:pPr algn="l"/>
            <a:endParaRPr lang="el-GR" b="1" i="0" dirty="0">
              <a:solidFill>
                <a:srgbClr val="717171"/>
              </a:solidFill>
              <a:effectLst/>
              <a:latin typeface="Open Sans" panose="020B0606030504020204" pitchFamily="34" charset="0"/>
            </a:endParaRPr>
          </a:p>
          <a:p>
            <a:pPr algn="l"/>
            <a:r>
              <a:rPr lang="el-GR" b="1" i="0" dirty="0">
                <a:solidFill>
                  <a:srgbClr val="717171"/>
                </a:solidFill>
                <a:effectLst/>
                <a:latin typeface="Open Sans" panose="020B0606030504020204" pitchFamily="34" charset="0"/>
              </a:rPr>
              <a:t>Η  αστάθεια χωρίζεται σε 3 κατηγορίες:</a:t>
            </a:r>
            <a:endParaRPr lang="el-GR" b="0" i="0" dirty="0">
              <a:solidFill>
                <a:srgbClr val="717171"/>
              </a:solidFill>
              <a:effectLst/>
              <a:latin typeface="Open Sans" panose="020B0606030504020204" pitchFamily="34" charset="0"/>
            </a:endParaRPr>
          </a:p>
          <a:p>
            <a:pPr algn="l">
              <a:buFont typeface="Arial" panose="020B0604020202020204" pitchFamily="34" charset="0"/>
              <a:buChar char="•"/>
            </a:pPr>
            <a:r>
              <a:rPr lang="el-GR" b="0" i="0" dirty="0">
                <a:solidFill>
                  <a:srgbClr val="717171"/>
                </a:solidFill>
                <a:effectLst/>
                <a:latin typeface="Open Sans" panose="020B0606030504020204" pitchFamily="34" charset="0"/>
              </a:rPr>
              <a:t>Τραυματικής αιτιολογίας</a:t>
            </a:r>
          </a:p>
          <a:p>
            <a:pPr algn="l">
              <a:buFont typeface="Arial" panose="020B0604020202020204" pitchFamily="34" charset="0"/>
              <a:buChar char="•"/>
            </a:pPr>
            <a:r>
              <a:rPr lang="el-GR" b="0" i="0" dirty="0" err="1">
                <a:solidFill>
                  <a:srgbClr val="717171"/>
                </a:solidFill>
                <a:effectLst/>
                <a:latin typeface="Open Sans" panose="020B0606030504020204" pitchFamily="34" charset="0"/>
              </a:rPr>
              <a:t>Ατραυματικής</a:t>
            </a:r>
            <a:r>
              <a:rPr lang="el-GR" b="0" i="0" dirty="0">
                <a:solidFill>
                  <a:srgbClr val="717171"/>
                </a:solidFill>
                <a:effectLst/>
                <a:latin typeface="Open Sans" panose="020B0606030504020204" pitchFamily="34" charset="0"/>
              </a:rPr>
              <a:t> αιτιολογίας</a:t>
            </a:r>
          </a:p>
          <a:p>
            <a:pPr algn="l">
              <a:buFont typeface="Arial" panose="020B0604020202020204" pitchFamily="34" charset="0"/>
              <a:buChar char="•"/>
            </a:pPr>
            <a:r>
              <a:rPr lang="el-GR" b="0" i="0" dirty="0">
                <a:solidFill>
                  <a:srgbClr val="717171"/>
                </a:solidFill>
                <a:effectLst/>
                <a:latin typeface="Open Sans" panose="020B0606030504020204" pitchFamily="34" charset="0"/>
              </a:rPr>
              <a:t>Καθ´ έξιν – </a:t>
            </a:r>
            <a:r>
              <a:rPr lang="el-GR" b="0" i="0" dirty="0" err="1">
                <a:solidFill>
                  <a:srgbClr val="717171"/>
                </a:solidFill>
                <a:effectLst/>
                <a:latin typeface="Open Sans" panose="020B0606030504020204" pitchFamily="34" charset="0"/>
              </a:rPr>
              <a:t>habitual</a:t>
            </a:r>
            <a:r>
              <a:rPr lang="el-GR" b="0" i="0" dirty="0">
                <a:solidFill>
                  <a:srgbClr val="717171"/>
                </a:solidFill>
                <a:effectLst/>
                <a:latin typeface="Open Sans" panose="020B0606030504020204" pitchFamily="34" charset="0"/>
              </a:rPr>
              <a:t> λόγω μη φυσιολογικής μυϊκής συνέργειας</a:t>
            </a:r>
          </a:p>
          <a:p>
            <a:pPr algn="l"/>
            <a:endParaRPr lang="el-GR" b="1" i="0" dirty="0">
              <a:solidFill>
                <a:srgbClr val="717171"/>
              </a:solidFill>
              <a:effectLst/>
              <a:latin typeface="Open Sans" panose="020B0606030504020204" pitchFamily="34" charset="0"/>
            </a:endParaRPr>
          </a:p>
          <a:p>
            <a:pPr algn="l"/>
            <a:r>
              <a:rPr lang="el-GR" i="0" dirty="0">
                <a:solidFill>
                  <a:srgbClr val="C00000"/>
                </a:solidFill>
                <a:effectLst/>
                <a:latin typeface="Open Sans" panose="020B0606030504020204" pitchFamily="34" charset="0"/>
              </a:rPr>
              <a:t>Ποια είναι η επέμβαση που πραγματοποιείται και τι συμβαίνει με την μετεγχειρητική αποκατάσταση;</a:t>
            </a:r>
          </a:p>
          <a:p>
            <a:pPr algn="l"/>
            <a:r>
              <a:rPr lang="el-GR" b="0" i="0" dirty="0">
                <a:solidFill>
                  <a:srgbClr val="717171"/>
                </a:solidFill>
                <a:effectLst/>
                <a:latin typeface="Open Sans" panose="020B0606030504020204" pitchFamily="34" charset="0"/>
              </a:rPr>
              <a:t>H επέμβαση είναι συνήθως </a:t>
            </a:r>
            <a:r>
              <a:rPr lang="el-GR" b="1" i="0" u="none" strike="noStrike" dirty="0" err="1">
                <a:solidFill>
                  <a:srgbClr val="717171"/>
                </a:solidFill>
                <a:effectLst/>
                <a:latin typeface="Open Sans" panose="020B0606030504020204" pitchFamily="34" charset="0"/>
                <a:hlinkClick r:id="rId3"/>
              </a:rPr>
              <a:t>αρθροσκοπική</a:t>
            </a:r>
            <a:r>
              <a:rPr lang="el-GR" b="1" i="0" u="none" strike="noStrike" dirty="0">
                <a:solidFill>
                  <a:srgbClr val="717171"/>
                </a:solidFill>
                <a:effectLst/>
                <a:latin typeface="Open Sans" panose="020B0606030504020204" pitchFamily="34" charset="0"/>
                <a:hlinkClick r:id="rId3"/>
              </a:rPr>
              <a:t> αποκατάσταση</a:t>
            </a:r>
            <a:r>
              <a:rPr lang="el-GR" b="1" i="0" dirty="0">
                <a:solidFill>
                  <a:srgbClr val="717171"/>
                </a:solidFill>
                <a:effectLst/>
                <a:latin typeface="Open Sans" panose="020B0606030504020204" pitchFamily="34" charset="0"/>
              </a:rPr>
              <a:t>  </a:t>
            </a:r>
            <a:r>
              <a:rPr lang="el-GR" b="0" i="0" dirty="0">
                <a:solidFill>
                  <a:srgbClr val="717171"/>
                </a:solidFill>
                <a:effectLst/>
                <a:latin typeface="Open Sans" panose="020B0606030504020204" pitchFamily="34" charset="0"/>
              </a:rPr>
              <a:t>της ρήξης του </a:t>
            </a:r>
            <a:r>
              <a:rPr lang="el-GR" b="0" i="0" dirty="0" err="1">
                <a:solidFill>
                  <a:srgbClr val="717171"/>
                </a:solidFill>
                <a:effectLst/>
                <a:latin typeface="Open Sans" panose="020B0606030504020204" pitchFamily="34" charset="0"/>
              </a:rPr>
              <a:t>επιχειλίου</a:t>
            </a:r>
            <a:r>
              <a:rPr lang="el-GR" b="0" i="0" dirty="0">
                <a:solidFill>
                  <a:srgbClr val="717171"/>
                </a:solidFill>
                <a:effectLst/>
                <a:latin typeface="Open Sans" panose="020B0606030504020204" pitchFamily="34" charset="0"/>
              </a:rPr>
              <a:t> χόνδρου (</a:t>
            </a:r>
            <a:r>
              <a:rPr lang="el-GR" b="1" i="0" dirty="0" err="1">
                <a:solidFill>
                  <a:srgbClr val="717171"/>
                </a:solidFill>
                <a:effectLst/>
                <a:latin typeface="Open Sans" panose="020B0606030504020204" pitchFamily="34" charset="0"/>
              </a:rPr>
              <a:t>Bankart</a:t>
            </a:r>
            <a:r>
              <a:rPr lang="el-GR" b="0" i="0" dirty="0">
                <a:solidFill>
                  <a:srgbClr val="717171"/>
                </a:solidFill>
                <a:effectLst/>
                <a:latin typeface="Open Sans" panose="020B0606030504020204" pitchFamily="34" charset="0"/>
              </a:rPr>
              <a:t> </a:t>
            </a:r>
            <a:r>
              <a:rPr lang="el-GR" b="1" i="0" dirty="0" err="1">
                <a:solidFill>
                  <a:srgbClr val="717171"/>
                </a:solidFill>
                <a:effectLst/>
                <a:latin typeface="Open Sans" panose="020B0606030504020204" pitchFamily="34" charset="0"/>
              </a:rPr>
              <a:t>lesion</a:t>
            </a:r>
            <a:r>
              <a:rPr lang="el-GR" b="0" i="0" dirty="0">
                <a:solidFill>
                  <a:srgbClr val="717171"/>
                </a:solidFill>
                <a:effectLst/>
                <a:latin typeface="Open Sans" panose="020B0606030504020204" pitchFamily="34" charset="0"/>
              </a:rPr>
              <a:t>), ενώ σε κάποιες περιπτώσεις χρειάζεται πιο σύνθετη αποκατάσταση αναλόγως των βλαβών, της χρονιότητας της κατάστασης, της ηλικίας και των δραστηριοτήτων του ασθενούς. Η </a:t>
            </a:r>
            <a:r>
              <a:rPr lang="el-GR" b="1" i="0" dirty="0">
                <a:solidFill>
                  <a:srgbClr val="717171"/>
                </a:solidFill>
                <a:effectLst/>
                <a:latin typeface="Open Sans" panose="020B0606030504020204" pitchFamily="34" charset="0"/>
              </a:rPr>
              <a:t>μετεγχειρητική αποκατάσταση</a:t>
            </a:r>
            <a:r>
              <a:rPr lang="el-GR" b="0" i="0" dirty="0">
                <a:solidFill>
                  <a:srgbClr val="717171"/>
                </a:solidFill>
                <a:effectLst/>
                <a:latin typeface="Open Sans" panose="020B0606030504020204" pitchFamily="34" charset="0"/>
              </a:rPr>
              <a:t>  διαρκεί περίπου 8 έως 12 εβδομάδες, κατά την οποία ο ασθενής ακολουθεί </a:t>
            </a:r>
            <a:r>
              <a:rPr lang="el-GR" b="0" i="0" dirty="0" err="1">
                <a:solidFill>
                  <a:srgbClr val="717171"/>
                </a:solidFill>
                <a:effectLst/>
                <a:latin typeface="Open Sans" panose="020B0606030504020204" pitchFamily="34" charset="0"/>
              </a:rPr>
              <a:t>εξατομικεύμενο</a:t>
            </a:r>
            <a:r>
              <a:rPr lang="el-GR" b="0" i="0" dirty="0">
                <a:solidFill>
                  <a:srgbClr val="717171"/>
                </a:solidFill>
                <a:effectLst/>
                <a:latin typeface="Open Sans" panose="020B0606030504020204" pitchFamily="34" charset="0"/>
              </a:rPr>
              <a:t> πρόγραμμα φυσικοθεραπείας – κινησιοθεραπείας.</a:t>
            </a:r>
          </a:p>
          <a:p>
            <a:pPr algn="l">
              <a:buFont typeface="Arial" panose="020B0604020202020204" pitchFamily="34" charset="0"/>
              <a:buChar char="•"/>
            </a:pPr>
            <a:endParaRPr lang="el-GR" b="0" i="0" dirty="0">
              <a:solidFill>
                <a:srgbClr val="717171"/>
              </a:solidFill>
              <a:effectLst/>
              <a:latin typeface="Open Sans" panose="020B0606030504020204" pitchFamily="34" charset="0"/>
            </a:endParaRPr>
          </a:p>
          <a:p>
            <a:r>
              <a:rPr lang="el-GR" dirty="0"/>
              <a:t> </a:t>
            </a:r>
          </a:p>
          <a:p>
            <a:endParaRPr lang="el-GR" dirty="0"/>
          </a:p>
        </p:txBody>
      </p:sp>
    </p:spTree>
    <p:extLst>
      <p:ext uri="{BB962C8B-B14F-4D97-AF65-F5344CB8AC3E}">
        <p14:creationId xmlns:p14="http://schemas.microsoft.com/office/powerpoint/2010/main" val="152660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8"/>
            <a:ext cx="10364451" cy="771744"/>
          </a:xfrm>
        </p:spPr>
        <p:txBody>
          <a:bodyPr/>
          <a:lstStyle/>
          <a:p>
            <a:r>
              <a:rPr lang="el-GR" b="1" dirty="0">
                <a:solidFill>
                  <a:srgbClr val="FF0000"/>
                </a:solidFill>
              </a:rPr>
              <a:t>ΔΙΑΣΤΡΕΜΜΑ </a:t>
            </a: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492898"/>
            <a:ext cx="10364451" cy="4524315"/>
          </a:xfrm>
          <a:prstGeom prst="rect">
            <a:avLst/>
          </a:prstGeom>
          <a:noFill/>
        </p:spPr>
        <p:txBody>
          <a:bodyPr wrap="square" rtlCol="0">
            <a:spAutoFit/>
          </a:bodyPr>
          <a:lstStyle/>
          <a:p>
            <a:r>
              <a:rPr lang="el-GR" b="1" i="0" dirty="0">
                <a:solidFill>
                  <a:srgbClr val="202122"/>
                </a:solidFill>
                <a:effectLst/>
                <a:latin typeface="Arial" panose="020B0604020202020204" pitchFamily="34" charset="0"/>
              </a:rPr>
              <a:t>Διάστρεμμα</a:t>
            </a:r>
            <a:r>
              <a:rPr lang="el-GR" b="0" i="0" dirty="0">
                <a:solidFill>
                  <a:srgbClr val="202122"/>
                </a:solidFill>
                <a:effectLst/>
                <a:latin typeface="Arial" panose="020B0604020202020204" pitchFamily="34" charset="0"/>
              </a:rPr>
              <a:t> ονομάζεται η βίαιη διάταση των </a:t>
            </a:r>
            <a:r>
              <a:rPr lang="el-GR" b="0" i="0" u="none" strike="noStrike" dirty="0">
                <a:solidFill>
                  <a:srgbClr val="3366CC"/>
                </a:solidFill>
                <a:effectLst/>
                <a:latin typeface="Arial" panose="020B0604020202020204" pitchFamily="34" charset="0"/>
              </a:rPr>
              <a:t>συνδέσμων</a:t>
            </a:r>
            <a:r>
              <a:rPr lang="el-GR" b="0" i="0" dirty="0">
                <a:solidFill>
                  <a:srgbClr val="202122"/>
                </a:solidFill>
                <a:effectLst/>
                <a:latin typeface="Arial" panose="020B0604020202020204" pitchFamily="34" charset="0"/>
              </a:rPr>
              <a:t> και του θυλάκου της </a:t>
            </a:r>
            <a:r>
              <a:rPr lang="el-GR" b="0" i="0" u="none" strike="noStrike" dirty="0">
                <a:solidFill>
                  <a:srgbClr val="3366CC"/>
                </a:solidFill>
                <a:effectLst/>
                <a:latin typeface="Arial" panose="020B0604020202020204" pitchFamily="34" charset="0"/>
              </a:rPr>
              <a:t>άρθρωσης</a:t>
            </a:r>
            <a:r>
              <a:rPr lang="el-GR" b="0" i="0" dirty="0">
                <a:solidFill>
                  <a:srgbClr val="202122"/>
                </a:solidFill>
                <a:effectLst/>
                <a:latin typeface="Arial" panose="020B0604020202020204" pitchFamily="34" charset="0"/>
              </a:rPr>
              <a:t>. Η πτώση, το στρίψιμο ή το χτύπημα μπορεί να προκαλέσουν αυτόν τον τραυματισμό.</a:t>
            </a:r>
          </a:p>
          <a:p>
            <a:r>
              <a:rPr lang="el-GR" sz="1800" dirty="0">
                <a:solidFill>
                  <a:srgbClr val="000000"/>
                </a:solidFill>
                <a:effectLst/>
                <a:latin typeface="Calibri" panose="020F0502020204030204" pitchFamily="34" charset="0"/>
                <a:ea typeface="Times New Roman" panose="02020603050405020304" pitchFamily="18" charset="0"/>
              </a:rPr>
              <a:t>Τα διαστρέμματα συνοδεύονται από μερική ή ολική ρήξη των συνδέσμων της όρθωσης, χωρίς </a:t>
            </a:r>
            <a:r>
              <a:rPr lang="el-GR" sz="1800" dirty="0" err="1">
                <a:solidFill>
                  <a:srgbClr val="000000"/>
                </a:solidFill>
                <a:effectLst/>
                <a:latin typeface="Calibri" panose="020F0502020204030204" pitchFamily="34" charset="0"/>
                <a:ea typeface="Times New Roman" panose="02020603050405020304" pitchFamily="18" charset="0"/>
              </a:rPr>
              <a:t>παρεκτόπιση</a:t>
            </a:r>
            <a:r>
              <a:rPr lang="el-GR" sz="1800" dirty="0">
                <a:solidFill>
                  <a:srgbClr val="000000"/>
                </a:solidFill>
                <a:effectLst/>
                <a:latin typeface="Calibri" panose="020F0502020204030204" pitchFamily="34" charset="0"/>
                <a:ea typeface="Times New Roman" panose="02020603050405020304" pitchFamily="18" charset="0"/>
              </a:rPr>
              <a:t> όμως των αρθρικών επιφανειών. </a:t>
            </a:r>
            <a:br>
              <a:rPr lang="el-GR" sz="1800" dirty="0">
                <a:solidFill>
                  <a:srgbClr val="000000"/>
                </a:solidFill>
                <a:effectLst/>
                <a:latin typeface="Calibri" panose="020F0502020204030204" pitchFamily="34" charset="0"/>
                <a:ea typeface="Times New Roman" panose="02020603050405020304" pitchFamily="18" charset="0"/>
              </a:rPr>
            </a:br>
            <a:endParaRPr lang="el-GR" baseline="30000" dirty="0">
              <a:solidFill>
                <a:srgbClr val="202122"/>
              </a:solidFill>
              <a:latin typeface="Arial" panose="020B0604020202020204" pitchFamily="34" charset="0"/>
            </a:endParaRPr>
          </a:p>
          <a:p>
            <a:endParaRPr lang="el-GR" sz="3200" b="1" i="0" baseline="30000" dirty="0">
              <a:solidFill>
                <a:srgbClr val="FF0000"/>
              </a:solidFill>
              <a:effectLst/>
              <a:latin typeface="Arial" panose="020B0604020202020204" pitchFamily="34" charset="0"/>
            </a:endParaRPr>
          </a:p>
          <a:p>
            <a:r>
              <a:rPr lang="el-GR" sz="3200" b="1" baseline="30000" dirty="0">
                <a:solidFill>
                  <a:srgbClr val="FF0000"/>
                </a:solidFill>
                <a:latin typeface="Arial" panose="020B0604020202020204" pitchFamily="34" charset="0"/>
              </a:rPr>
              <a:t>ΣΥΜΠΤΩΜΑΤΑ </a:t>
            </a:r>
          </a:p>
          <a:p>
            <a:pPr marL="342900" indent="-342900" algn="l">
              <a:buFont typeface="Wingdings" panose="05000000000000000000" pitchFamily="2" charset="2"/>
              <a:buChar char="Ø"/>
            </a:pPr>
            <a:r>
              <a:rPr lang="el-GR" sz="2000" b="0" i="0" dirty="0">
                <a:solidFill>
                  <a:srgbClr val="202122"/>
                </a:solidFill>
                <a:effectLst/>
                <a:latin typeface="Arial" panose="020B0604020202020204" pitchFamily="34" charset="0"/>
              </a:rPr>
              <a:t>πόνος</a:t>
            </a:r>
          </a:p>
          <a:p>
            <a:pPr marL="342900" indent="-342900" algn="l">
              <a:buFont typeface="Wingdings" panose="05000000000000000000" pitchFamily="2" charset="2"/>
              <a:buChar char="Ø"/>
            </a:pPr>
            <a:r>
              <a:rPr lang="el-GR" sz="2000" dirty="0">
                <a:solidFill>
                  <a:srgbClr val="202122"/>
                </a:solidFill>
                <a:latin typeface="Arial" panose="020B0604020202020204" pitchFamily="34" charset="0"/>
              </a:rPr>
              <a:t>οίδημα</a:t>
            </a:r>
            <a:endParaRPr lang="el-GR" sz="2000" b="0" i="0" dirty="0">
              <a:solidFill>
                <a:srgbClr val="202122"/>
              </a:solidFill>
              <a:effectLst/>
              <a:latin typeface="Arial" panose="020B0604020202020204" pitchFamily="34" charset="0"/>
            </a:endParaRPr>
          </a:p>
          <a:p>
            <a:pPr marL="342900" indent="-342900" algn="l">
              <a:buFont typeface="Wingdings" panose="05000000000000000000" pitchFamily="2" charset="2"/>
              <a:buChar char="Ø"/>
            </a:pPr>
            <a:r>
              <a:rPr lang="el-GR" sz="2000" b="0" i="0" u="none" strike="noStrike" dirty="0">
                <a:effectLst/>
                <a:latin typeface="Arial" panose="020B0604020202020204" pitchFamily="34" charset="0"/>
                <a:hlinkClick r:id="rId2" tooltip="Μώλωπας">
                  <a:extLst>
                    <a:ext uri="{A12FA001-AC4F-418D-AE19-62706E023703}">
                      <ahyp:hlinkClr xmlns:ahyp="http://schemas.microsoft.com/office/drawing/2018/hyperlinkcolor" val="tx"/>
                    </a:ext>
                  </a:extLst>
                </a:hlinkClick>
              </a:rPr>
              <a:t>μώλωπες</a:t>
            </a:r>
            <a:r>
              <a:rPr lang="el-GR" sz="2000" b="0" i="0" dirty="0">
                <a:solidFill>
                  <a:srgbClr val="202122"/>
                </a:solidFill>
                <a:effectLst/>
                <a:latin typeface="Arial" panose="020B0604020202020204" pitchFamily="34" charset="0"/>
              </a:rPr>
              <a:t> ή </a:t>
            </a:r>
            <a:r>
              <a:rPr lang="el-GR" sz="2000" b="0" i="0" u="none" strike="noStrike" dirty="0">
                <a:effectLst/>
                <a:latin typeface="Arial" panose="020B0604020202020204" pitchFamily="34" charset="0"/>
                <a:hlinkClick r:id="rId3" tooltip="Αιμάτωμα">
                  <a:extLst>
                    <a:ext uri="{A12FA001-AC4F-418D-AE19-62706E023703}">
                      <ahyp:hlinkClr xmlns:ahyp="http://schemas.microsoft.com/office/drawing/2018/hyperlinkcolor" val="tx"/>
                    </a:ext>
                  </a:extLst>
                </a:hlinkClick>
              </a:rPr>
              <a:t>αιμάτωμα</a:t>
            </a:r>
            <a:r>
              <a:rPr lang="el-GR" sz="2000" b="0" i="0" dirty="0">
                <a:effectLst/>
                <a:latin typeface="Arial" panose="020B0604020202020204" pitchFamily="34" charset="0"/>
              </a:rPr>
              <a:t> </a:t>
            </a:r>
            <a:r>
              <a:rPr lang="el-GR" sz="2000" b="0" i="0" dirty="0">
                <a:solidFill>
                  <a:srgbClr val="202122"/>
                </a:solidFill>
                <a:effectLst/>
                <a:latin typeface="Arial" panose="020B0604020202020204" pitchFamily="34" charset="0"/>
              </a:rPr>
              <a:t>που προκαλούνται από σπασμένα αιμοφόρα αγγεία εντός του τραυματισμένου συνδέσμου</a:t>
            </a:r>
          </a:p>
          <a:p>
            <a:pPr marL="342900" indent="-342900" algn="l">
              <a:buFont typeface="Wingdings" panose="05000000000000000000" pitchFamily="2" charset="2"/>
              <a:buChar char="Ø"/>
            </a:pPr>
            <a:r>
              <a:rPr lang="el-GR" sz="2000" b="0" i="0" dirty="0">
                <a:solidFill>
                  <a:srgbClr val="202122"/>
                </a:solidFill>
                <a:effectLst/>
                <a:latin typeface="Arial" panose="020B0604020202020204" pitchFamily="34" charset="0"/>
              </a:rPr>
              <a:t>αστάθεια της άρθρωσης</a:t>
            </a:r>
          </a:p>
          <a:p>
            <a:pPr marL="342900" indent="-342900" algn="l">
              <a:buFont typeface="Wingdings" panose="05000000000000000000" pitchFamily="2" charset="2"/>
              <a:buChar char="Ø"/>
            </a:pPr>
            <a:r>
              <a:rPr lang="el-GR" sz="2000" b="0" i="0" dirty="0">
                <a:solidFill>
                  <a:srgbClr val="202122"/>
                </a:solidFill>
                <a:effectLst/>
                <a:latin typeface="Arial" panose="020B0604020202020204" pitchFamily="34" charset="0"/>
              </a:rPr>
              <a:t>δυσκολία συγκράτησης βάρους</a:t>
            </a:r>
          </a:p>
          <a:p>
            <a:pPr marL="342900" indent="-342900" algn="l">
              <a:buFont typeface="Wingdings" panose="05000000000000000000" pitchFamily="2" charset="2"/>
              <a:buChar char="Ø"/>
            </a:pPr>
            <a:r>
              <a:rPr lang="el-GR" sz="2000" b="0" i="0" dirty="0">
                <a:solidFill>
                  <a:srgbClr val="202122"/>
                </a:solidFill>
                <a:effectLst/>
                <a:latin typeface="Arial" panose="020B0604020202020204" pitchFamily="34" charset="0"/>
              </a:rPr>
              <a:t>μειωμένη λειτουργική ικανότητα ή εύρος κίνησης της τραυματισμένης άρθρωσης.</a:t>
            </a:r>
          </a:p>
          <a:p>
            <a:endParaRPr lang="el-GR" sz="3200" b="1" i="0" baseline="30000" dirty="0">
              <a:solidFill>
                <a:srgbClr val="3366CC"/>
              </a:solidFill>
              <a:effectLst/>
              <a:latin typeface="Arial" panose="020B0604020202020204" pitchFamily="34" charset="0"/>
            </a:endParaRPr>
          </a:p>
        </p:txBody>
      </p:sp>
    </p:spTree>
    <p:extLst>
      <p:ext uri="{BB962C8B-B14F-4D97-AF65-F5344CB8AC3E}">
        <p14:creationId xmlns:p14="http://schemas.microsoft.com/office/powerpoint/2010/main" val="286790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6564205" cy="1106344"/>
          </a:xfrm>
        </p:spPr>
        <p:txBody>
          <a:bodyPr vert="horz" lIns="91440" tIns="45720" rIns="91440" bIns="45720" rtlCol="0" anchor="ctr">
            <a:normAutofit/>
          </a:bodyPr>
          <a:lstStyle/>
          <a:p>
            <a:pPr algn="l"/>
            <a:r>
              <a:rPr lang="el-GR" sz="3600" b="1" i="0" cap="none" dirty="0">
                <a:solidFill>
                  <a:srgbClr val="C00000"/>
                </a:solidFill>
                <a:effectLst/>
                <a:latin typeface="var(--h1_typography-font-family)"/>
              </a:rPr>
              <a:t>ΣΥΓΓΕΝΕΣ ΕΞΑΡΘΡΗΜΑ ΙΣΧΙΟΥ</a:t>
            </a: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663089"/>
          </a:xfrm>
          <a:prstGeom prst="rect">
            <a:avLst/>
          </a:prstGeom>
          <a:noFill/>
        </p:spPr>
        <p:txBody>
          <a:bodyPr wrap="square" rtlCol="0">
            <a:spAutoFit/>
          </a:bodyPr>
          <a:lstStyle/>
          <a:p>
            <a:pPr algn="l"/>
            <a:r>
              <a:rPr lang="el-GR" sz="2800" b="0" i="0" dirty="0">
                <a:effectLst/>
                <a:latin typeface="Ubuntu" panose="020B0504030602030204" pitchFamily="34" charset="0"/>
              </a:rPr>
              <a:t>Το </a:t>
            </a:r>
            <a:r>
              <a:rPr lang="el-GR" sz="2800" b="1" i="0" dirty="0">
                <a:effectLst/>
                <a:latin typeface="Ubuntu" panose="020B0504030602030204" pitchFamily="34" charset="0"/>
              </a:rPr>
              <a:t>συγγενές </a:t>
            </a:r>
            <a:r>
              <a:rPr lang="el-GR" sz="2800" b="1" i="0" dirty="0" err="1">
                <a:effectLst/>
                <a:latin typeface="Ubuntu" panose="020B0504030602030204" pitchFamily="34" charset="0"/>
              </a:rPr>
              <a:t>εξάρθρημα</a:t>
            </a:r>
            <a:r>
              <a:rPr lang="el-GR" sz="2800" b="1" i="0" dirty="0">
                <a:effectLst/>
                <a:latin typeface="Ubuntu" panose="020B0504030602030204" pitchFamily="34" charset="0"/>
              </a:rPr>
              <a:t> ισχίου </a:t>
            </a:r>
            <a:r>
              <a:rPr lang="el-GR" sz="2800" b="0" i="0" dirty="0">
                <a:effectLst/>
                <a:latin typeface="Ubuntu" panose="020B0504030602030204" pitchFamily="34" charset="0"/>
              </a:rPr>
              <a:t>αποτελεί μία πάθηση, η οποία εντοπίζεται κατά τη γέννηση του νεογνού ή μερικούς μήνες μετά τη γέννησή του.</a:t>
            </a:r>
            <a:br>
              <a:rPr lang="el-GR" sz="2800" b="0" i="0" dirty="0">
                <a:effectLst/>
                <a:latin typeface="Ubuntu" panose="020B0504030602030204" pitchFamily="34" charset="0"/>
              </a:rPr>
            </a:br>
            <a:r>
              <a:rPr lang="el-GR" sz="2800" b="0" i="0" dirty="0">
                <a:effectLst/>
                <a:latin typeface="Ubuntu" panose="020B0504030602030204" pitchFamily="34" charset="0"/>
              </a:rPr>
              <a:t>Πρόκειται για τη μη φυσιολογική ανάπτυξη της άρθρωσης του ισχίου όπου η μηριαία κεφαλή δεν έχει επαφή με την κοτύλη και είναι εξαρθρωμένη.</a:t>
            </a:r>
          </a:p>
          <a:p>
            <a:pPr algn="l"/>
            <a:r>
              <a:rPr lang="el-GR" sz="2800" b="0" i="0" dirty="0">
                <a:effectLst/>
                <a:latin typeface="Ubuntu" panose="020B0504030602030204" pitchFamily="34" charset="0"/>
              </a:rPr>
              <a:t>Το συγγενές </a:t>
            </a:r>
            <a:r>
              <a:rPr lang="el-GR" sz="2800" b="0" i="0" dirty="0" err="1">
                <a:effectLst/>
                <a:latin typeface="Ubuntu" panose="020B0504030602030204" pitchFamily="34" charset="0"/>
              </a:rPr>
              <a:t>εξάρθρημα</a:t>
            </a:r>
            <a:r>
              <a:rPr lang="el-GR" sz="2800" b="0" i="0" dirty="0">
                <a:effectLst/>
                <a:latin typeface="Ubuntu" panose="020B0504030602030204" pitchFamily="34" charset="0"/>
              </a:rPr>
              <a:t> μπορεί να παρουσιάζει από πολύ ελαφριάς χαλαρότητα (αστάθεια) έως βαριά δυσπλασία της άρθρωσης.</a:t>
            </a:r>
          </a:p>
          <a:p>
            <a:pPr algn="l"/>
            <a:r>
              <a:rPr lang="el-GR" sz="2800" b="0" i="0" dirty="0">
                <a:effectLst/>
                <a:latin typeface="Ubuntu" panose="020B0504030602030204" pitchFamily="34" charset="0"/>
              </a:rPr>
              <a:t>Η συγκεκριμένη πάθηση προσβάλλει περισσότερο τα κορίτσια σε σχέση με τα αγόρια και εμφανίζεται πιο συχνά στο αριστερό ισχίο (60%).</a:t>
            </a:r>
          </a:p>
          <a:p>
            <a:pPr algn="l">
              <a:buFont typeface="Arial" panose="020B0604020202020204" pitchFamily="34" charset="0"/>
              <a:buChar char="•"/>
            </a:pPr>
            <a:endParaRPr lang="el-GR" b="0" i="0" dirty="0">
              <a:solidFill>
                <a:srgbClr val="717171"/>
              </a:solidFill>
              <a:effectLst/>
              <a:latin typeface="Open Sans" panose="020B0606030504020204" pitchFamily="34" charset="0"/>
            </a:endParaRPr>
          </a:p>
          <a:p>
            <a:r>
              <a:rPr lang="el-GR" dirty="0"/>
              <a:t> </a:t>
            </a:r>
          </a:p>
          <a:p>
            <a:endParaRPr lang="el-GR" dirty="0"/>
          </a:p>
        </p:txBody>
      </p:sp>
    </p:spTree>
    <p:extLst>
      <p:ext uri="{BB962C8B-B14F-4D97-AF65-F5344CB8AC3E}">
        <p14:creationId xmlns:p14="http://schemas.microsoft.com/office/powerpoint/2010/main" val="12678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6564205" cy="1106344"/>
          </a:xfrm>
        </p:spPr>
        <p:txBody>
          <a:bodyPr vert="horz" lIns="91440" tIns="45720" rIns="91440" bIns="45720" rtlCol="0" anchor="ctr">
            <a:normAutofit fontScale="90000"/>
          </a:bodyPr>
          <a:lstStyle/>
          <a:p>
            <a:pPr algn="l"/>
            <a:r>
              <a:rPr lang="el-GR" sz="3600" b="1" i="0" cap="none" dirty="0">
                <a:solidFill>
                  <a:srgbClr val="C00000"/>
                </a:solidFill>
                <a:effectLst/>
                <a:latin typeface="var(--h1_typography-font-family)"/>
              </a:rPr>
              <a:t>ΣΥΓΓΕΝΕΣ ΕΞΑΡΘΡΗΜΑ ΙΣΧΙΟΥ - </a:t>
            </a:r>
            <a:r>
              <a:rPr lang="el-GR" sz="3600" b="1" i="0" cap="none" dirty="0">
                <a:solidFill>
                  <a:srgbClr val="C00000"/>
                </a:solidFill>
                <a:effectLst/>
                <a:latin typeface="var(--h2_typography-font-family)"/>
              </a:rPr>
              <a:t>ΑΙΤΙΑ</a:t>
            </a:r>
            <a:br>
              <a:rPr lang="el-GR" sz="3600" b="1" i="0" dirty="0">
                <a:effectLst/>
                <a:latin typeface="var(--h2_typography-font-family)"/>
              </a:rPr>
            </a:br>
            <a:endParaRPr lang="el-GR" sz="3600" b="1" i="0" cap="none" dirty="0">
              <a:solidFill>
                <a:srgbClr val="C00000"/>
              </a:solidFill>
              <a:effectLst/>
              <a:latin typeface="var(--h1_typography-font-family)"/>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6524863"/>
          </a:xfrm>
          <a:prstGeom prst="rect">
            <a:avLst/>
          </a:prstGeom>
          <a:noFill/>
        </p:spPr>
        <p:txBody>
          <a:bodyPr wrap="square" rtlCol="0">
            <a:spAutoFit/>
          </a:bodyPr>
          <a:lstStyle/>
          <a:p>
            <a:pPr algn="l"/>
            <a:r>
              <a:rPr lang="el-GR" sz="2800" b="0" i="0" dirty="0">
                <a:effectLst/>
                <a:latin typeface="Ubuntu" panose="020B0504030602030204" pitchFamily="34" charset="0"/>
              </a:rPr>
              <a:t>Τα </a:t>
            </a:r>
            <a:r>
              <a:rPr lang="el-GR" sz="2800" b="1" i="0" dirty="0">
                <a:effectLst/>
                <a:latin typeface="Ubuntu" panose="020B0504030602030204" pitchFamily="34" charset="0"/>
              </a:rPr>
              <a:t>αίτια</a:t>
            </a:r>
            <a:r>
              <a:rPr lang="el-GR" sz="2800" b="0" i="0" dirty="0">
                <a:effectLst/>
                <a:latin typeface="Ubuntu" panose="020B0504030602030204" pitchFamily="34" charset="0"/>
              </a:rPr>
              <a:t> που μπορεί να οδηγήσουν στο συγγενές </a:t>
            </a:r>
            <a:r>
              <a:rPr lang="el-GR" sz="2800" b="0" i="0" dirty="0" err="1">
                <a:effectLst/>
                <a:latin typeface="Ubuntu" panose="020B0504030602030204" pitchFamily="34" charset="0"/>
              </a:rPr>
              <a:t>εξάρθρημα</a:t>
            </a:r>
            <a:r>
              <a:rPr lang="el-GR" sz="2800" b="0" i="0" dirty="0">
                <a:effectLst/>
                <a:latin typeface="Ubuntu" panose="020B0504030602030204" pitchFamily="34" charset="0"/>
              </a:rPr>
              <a:t> ισχίου συχνά ποικίλουν και είναι συνδυαστικά. Τα αίτια αυτά περιλαμβάνουν:</a:t>
            </a:r>
          </a:p>
          <a:p>
            <a:pPr marL="457200" indent="-457200" algn="l">
              <a:buFont typeface="Wingdings" panose="05000000000000000000" pitchFamily="2" charset="2"/>
              <a:buChar char="Ø"/>
            </a:pPr>
            <a:r>
              <a:rPr lang="el-GR" sz="2800" b="0" i="0" dirty="0">
                <a:effectLst/>
                <a:latin typeface="Ubuntu" panose="020B0504030602030204" pitchFamily="34" charset="0"/>
              </a:rPr>
              <a:t>Κληρονομικότητα</a:t>
            </a:r>
          </a:p>
          <a:p>
            <a:pPr marL="457200" indent="-457200" algn="l">
              <a:buFont typeface="Wingdings" panose="05000000000000000000" pitchFamily="2" charset="2"/>
              <a:buChar char="Ø"/>
            </a:pPr>
            <a:r>
              <a:rPr lang="el-GR" sz="2800" b="0" i="0" dirty="0">
                <a:effectLst/>
                <a:latin typeface="Ubuntu" panose="020B0504030602030204" pitchFamily="34" charset="0"/>
              </a:rPr>
              <a:t>Περίπτωση κυοφορίας περισσότερων από ένα έμβρυα (</a:t>
            </a:r>
            <a:r>
              <a:rPr lang="el-GR" sz="2800" b="0" i="0" dirty="0" err="1">
                <a:effectLst/>
                <a:latin typeface="Ubuntu" panose="020B0504030602030204" pitchFamily="34" charset="0"/>
              </a:rPr>
              <a:t>πολύδυμη</a:t>
            </a:r>
            <a:r>
              <a:rPr lang="el-GR" sz="2800" b="0" i="0" dirty="0">
                <a:effectLst/>
                <a:latin typeface="Ubuntu" panose="020B0504030602030204" pitchFamily="34" charset="0"/>
              </a:rPr>
              <a:t> κύηση)</a:t>
            </a:r>
          </a:p>
          <a:p>
            <a:pPr marL="457200" indent="-457200" algn="l">
              <a:buFont typeface="Wingdings" panose="05000000000000000000" pitchFamily="2" charset="2"/>
              <a:buChar char="Ø"/>
            </a:pPr>
            <a:r>
              <a:rPr lang="el-GR" sz="2800" b="0" i="0" dirty="0">
                <a:effectLst/>
                <a:latin typeface="Ubuntu" panose="020B0504030602030204" pitchFamily="34" charset="0"/>
              </a:rPr>
              <a:t>Περιορισμένη ποσότητα του αμνιακού υγρού</a:t>
            </a:r>
          </a:p>
          <a:p>
            <a:pPr marL="457200" indent="-457200" algn="l">
              <a:buFont typeface="Wingdings" panose="05000000000000000000" pitchFamily="2" charset="2"/>
              <a:buChar char="Ø"/>
            </a:pPr>
            <a:r>
              <a:rPr lang="el-GR" sz="2800" b="0" i="0" dirty="0">
                <a:effectLst/>
                <a:latin typeface="Ubuntu" panose="020B0504030602030204" pitchFamily="34" charset="0"/>
              </a:rPr>
              <a:t>Έκκριση </a:t>
            </a:r>
            <a:r>
              <a:rPr lang="el-GR" sz="2800" b="0" i="0" dirty="0" err="1">
                <a:effectLst/>
                <a:latin typeface="Ubuntu" panose="020B0504030602030204" pitchFamily="34" charset="0"/>
              </a:rPr>
              <a:t>ρηλαξίνης</a:t>
            </a:r>
            <a:r>
              <a:rPr lang="el-GR" sz="2800" b="0" i="0" dirty="0">
                <a:effectLst/>
                <a:latin typeface="Ubuntu" panose="020B0504030602030204" pitchFamily="34" charset="0"/>
              </a:rPr>
              <a:t> κατά τον τοκετό. Η </a:t>
            </a:r>
            <a:r>
              <a:rPr lang="el-GR" sz="2800" b="0" i="0" dirty="0" err="1">
                <a:effectLst/>
                <a:latin typeface="Ubuntu" panose="020B0504030602030204" pitchFamily="34" charset="0"/>
              </a:rPr>
              <a:t>ρηλαξίνη</a:t>
            </a:r>
            <a:r>
              <a:rPr lang="el-GR" sz="2800" b="0" i="0" dirty="0">
                <a:effectLst/>
                <a:latin typeface="Ubuntu" panose="020B0504030602030204" pitchFamily="34" charset="0"/>
              </a:rPr>
              <a:t> είναι μια ορμόνη που εκκρίνεται για να χαλαρώσουν οι αρθρώσεις και να διευκολύνει τον τοκετό. Σε κάποιες περιπτώσεις η ορμόνη μπορεί να μεταφερθεί στο έμβρυο μέσω πλακούντα με αποτέλεσμα την </a:t>
            </a:r>
            <a:r>
              <a:rPr lang="el-GR" sz="2800" b="0" i="0" dirty="0" err="1">
                <a:effectLst/>
                <a:latin typeface="Ubuntu" panose="020B0504030602030204" pitchFamily="34" charset="0"/>
              </a:rPr>
              <a:t>υπερχαλάρωση</a:t>
            </a:r>
            <a:r>
              <a:rPr lang="el-GR" sz="2800" b="0" i="0" dirty="0">
                <a:effectLst/>
                <a:latin typeface="Ubuntu" panose="020B0504030602030204" pitchFamily="34" charset="0"/>
              </a:rPr>
              <a:t> των αρθρώσεων.</a:t>
            </a:r>
          </a:p>
          <a:p>
            <a:pPr algn="l"/>
            <a:r>
              <a:rPr lang="el-GR" sz="2800" b="0" i="0" dirty="0">
                <a:solidFill>
                  <a:srgbClr val="6DB2F7"/>
                </a:solidFill>
                <a:effectLst/>
                <a:latin typeface="Ubuntu" panose="020B0504030602030204" pitchFamily="34" charset="0"/>
              </a:rPr>
              <a:t> </a:t>
            </a:r>
          </a:p>
          <a:p>
            <a:pPr algn="l">
              <a:buFont typeface="Arial" panose="020B0604020202020204" pitchFamily="34" charset="0"/>
              <a:buChar char="•"/>
            </a:pPr>
            <a:endParaRPr lang="el-GR" b="0" i="0" dirty="0">
              <a:solidFill>
                <a:srgbClr val="717171"/>
              </a:solidFill>
              <a:effectLst/>
              <a:latin typeface="Open Sans" panose="020B0606030504020204" pitchFamily="34" charset="0"/>
            </a:endParaRPr>
          </a:p>
          <a:p>
            <a:r>
              <a:rPr lang="el-GR" dirty="0"/>
              <a:t> </a:t>
            </a:r>
          </a:p>
          <a:p>
            <a:endParaRPr lang="el-GR" dirty="0"/>
          </a:p>
        </p:txBody>
      </p:sp>
    </p:spTree>
    <p:extLst>
      <p:ext uri="{BB962C8B-B14F-4D97-AF65-F5344CB8AC3E}">
        <p14:creationId xmlns:p14="http://schemas.microsoft.com/office/powerpoint/2010/main" val="135741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7651726" cy="1106344"/>
          </a:xfrm>
        </p:spPr>
        <p:txBody>
          <a:bodyPr vert="horz" lIns="91440" tIns="45720" rIns="91440" bIns="45720" rtlCol="0" anchor="ctr">
            <a:normAutofit fontScale="90000"/>
          </a:bodyPr>
          <a:lstStyle/>
          <a:p>
            <a:pPr algn="l"/>
            <a:r>
              <a:rPr lang="el-GR" sz="3600" b="1" i="0" cap="none" dirty="0">
                <a:solidFill>
                  <a:srgbClr val="C00000"/>
                </a:solidFill>
                <a:effectLst/>
                <a:latin typeface="var(--h1_typography-font-family)"/>
              </a:rPr>
              <a:t>ΣΥΓΓΕΝΕΣ ΕΞΑΡΘΡΗΜΑ ΙΣΧΙΟΥ – </a:t>
            </a:r>
            <a:r>
              <a:rPr lang="el-GR" sz="3600" b="1" i="0" cap="none" dirty="0">
                <a:solidFill>
                  <a:srgbClr val="C00000"/>
                </a:solidFill>
                <a:effectLst/>
                <a:latin typeface="var(--h2_typography-font-family)"/>
              </a:rPr>
              <a:t>ΔΙΑΓΝΩΣΗ </a:t>
            </a:r>
            <a:br>
              <a:rPr lang="el-GR" sz="3600" b="1" i="0" dirty="0">
                <a:effectLst/>
                <a:latin typeface="var(--h2_typography-font-family)"/>
              </a:rPr>
            </a:br>
            <a:endParaRPr lang="el-GR" sz="3600" b="1" i="0" cap="none" dirty="0">
              <a:solidFill>
                <a:srgbClr val="C00000"/>
              </a:solidFill>
              <a:effectLst/>
              <a:latin typeface="var(--h1_typography-font-family)"/>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232202"/>
          </a:xfrm>
          <a:prstGeom prst="rect">
            <a:avLst/>
          </a:prstGeom>
          <a:noFill/>
        </p:spPr>
        <p:txBody>
          <a:bodyPr wrap="square" rtlCol="0">
            <a:spAutoFit/>
          </a:bodyPr>
          <a:lstStyle/>
          <a:p>
            <a:pPr algn="l"/>
            <a:r>
              <a:rPr lang="el-GR" sz="2800" b="0" i="0" dirty="0">
                <a:effectLst/>
                <a:latin typeface="Ubuntu" panose="020B0504030602030204" pitchFamily="34" charset="0"/>
              </a:rPr>
              <a:t>Η </a:t>
            </a:r>
            <a:r>
              <a:rPr lang="el-GR" sz="2800" b="1" i="0" dirty="0">
                <a:effectLst/>
                <a:latin typeface="Ubuntu" panose="020B0504030602030204" pitchFamily="34" charset="0"/>
              </a:rPr>
              <a:t>διάγνωση </a:t>
            </a:r>
            <a:r>
              <a:rPr lang="el-GR" sz="2800" b="0" i="0" dirty="0">
                <a:effectLst/>
                <a:latin typeface="Ubuntu" panose="020B0504030602030204" pitchFamily="34" charset="0"/>
              </a:rPr>
              <a:t>για το συγγενές </a:t>
            </a:r>
            <a:r>
              <a:rPr lang="el-GR" sz="2800" b="0" i="0" dirty="0" err="1">
                <a:effectLst/>
                <a:latin typeface="Ubuntu" panose="020B0504030602030204" pitchFamily="34" charset="0"/>
              </a:rPr>
              <a:t>εξάρθρημα</a:t>
            </a:r>
            <a:r>
              <a:rPr lang="el-GR" sz="2800" b="0" i="0" dirty="0">
                <a:effectLst/>
                <a:latin typeface="Ubuntu" panose="020B0504030602030204" pitchFamily="34" charset="0"/>
              </a:rPr>
              <a:t> ισχίου στους πρώτους μήνες ζωής του μωρού, διενεργείται από τον παιδίατρο. Ο γιατρός θα πραγματοποιήσει κλινική εξέταση όπου θα ελέγξει:</a:t>
            </a:r>
          </a:p>
          <a:p>
            <a:pPr algn="l">
              <a:buFont typeface="Arial" panose="020B0604020202020204" pitchFamily="34" charset="0"/>
              <a:buChar char="•"/>
            </a:pPr>
            <a:r>
              <a:rPr lang="el-GR" sz="2800" b="0" i="0" dirty="0">
                <a:effectLst/>
                <a:latin typeface="Ubuntu" panose="020B0504030602030204" pitchFamily="34" charset="0"/>
              </a:rPr>
              <a:t>Το βαθμό σταθερότητας του ισχίου</a:t>
            </a:r>
          </a:p>
          <a:p>
            <a:pPr algn="l">
              <a:buFont typeface="Arial" panose="020B0604020202020204" pitchFamily="34" charset="0"/>
              <a:buChar char="•"/>
            </a:pPr>
            <a:r>
              <a:rPr lang="el-GR" sz="2800" b="0" i="0" dirty="0">
                <a:effectLst/>
                <a:latin typeface="Ubuntu" panose="020B0504030602030204" pitchFamily="34" charset="0"/>
              </a:rPr>
              <a:t>Τη συμμετρία των μηρών</a:t>
            </a:r>
          </a:p>
          <a:p>
            <a:pPr algn="l">
              <a:buFont typeface="Arial" panose="020B0604020202020204" pitchFamily="34" charset="0"/>
              <a:buChar char="•"/>
            </a:pPr>
            <a:r>
              <a:rPr lang="el-GR" sz="2800" b="0" i="0" dirty="0">
                <a:effectLst/>
                <a:latin typeface="Ubuntu" panose="020B0504030602030204" pitchFamily="34" charset="0"/>
              </a:rPr>
              <a:t>Το εύρος της κίνησης των ισχίων (απαγωγή)</a:t>
            </a:r>
          </a:p>
          <a:p>
            <a:pPr algn="l"/>
            <a:r>
              <a:rPr lang="el-GR" sz="2800" b="0" i="0" dirty="0">
                <a:effectLst/>
                <a:latin typeface="Ubuntu" panose="020B0504030602030204" pitchFamily="34" charset="0"/>
              </a:rPr>
              <a:t>Η διαδικασία θα ολοκληρωθεί μέσα από υπερηχογράφημα, το οποίο είναι ασφαλές για το νεογνό. Η εξέταση, επίσης, θα πρέπει να συμπληρώνεται από εξέταση από ορθοπεδικό ιατρό.</a:t>
            </a:r>
          </a:p>
          <a:p>
            <a:pPr algn="l"/>
            <a:r>
              <a:rPr lang="el-GR" sz="2800" b="0" i="0" dirty="0">
                <a:solidFill>
                  <a:srgbClr val="6DB2F7"/>
                </a:solidFill>
                <a:effectLst/>
                <a:latin typeface="Ubuntu" panose="020B0504030602030204" pitchFamily="34" charset="0"/>
              </a:rPr>
              <a:t> </a:t>
            </a:r>
          </a:p>
          <a:p>
            <a:pPr algn="l">
              <a:buFont typeface="Arial" panose="020B0604020202020204" pitchFamily="34" charset="0"/>
              <a:buChar char="•"/>
            </a:pPr>
            <a:endParaRPr lang="el-GR" b="0" i="0" dirty="0">
              <a:solidFill>
                <a:srgbClr val="717171"/>
              </a:solidFill>
              <a:effectLst/>
              <a:latin typeface="Open Sans" panose="020B0606030504020204" pitchFamily="34" charset="0"/>
            </a:endParaRPr>
          </a:p>
          <a:p>
            <a:r>
              <a:rPr lang="el-GR" dirty="0"/>
              <a:t> </a:t>
            </a:r>
          </a:p>
          <a:p>
            <a:endParaRPr lang="el-GR" dirty="0"/>
          </a:p>
        </p:txBody>
      </p:sp>
    </p:spTree>
    <p:extLst>
      <p:ext uri="{BB962C8B-B14F-4D97-AF65-F5344CB8AC3E}">
        <p14:creationId xmlns:p14="http://schemas.microsoft.com/office/powerpoint/2010/main" val="406862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7651726" cy="1106344"/>
          </a:xfrm>
        </p:spPr>
        <p:txBody>
          <a:bodyPr vert="horz" lIns="91440" tIns="45720" rIns="91440" bIns="45720" rtlCol="0" anchor="ctr">
            <a:normAutofit fontScale="90000"/>
          </a:bodyPr>
          <a:lstStyle/>
          <a:p>
            <a:pPr algn="l"/>
            <a:r>
              <a:rPr lang="el-GR" sz="3600" b="1" i="0" cap="none" dirty="0">
                <a:solidFill>
                  <a:srgbClr val="C00000"/>
                </a:solidFill>
                <a:effectLst/>
                <a:latin typeface="var(--h1_typography-font-family)"/>
              </a:rPr>
              <a:t>ΣΥΓΓΕΝΕΣ ΕΞΑΡΘΡΗΜΑ ΙΣΧΙΟΥ – </a:t>
            </a:r>
            <a:r>
              <a:rPr lang="el-GR" sz="3600" b="1" i="0" cap="none" dirty="0">
                <a:solidFill>
                  <a:srgbClr val="C00000"/>
                </a:solidFill>
                <a:effectLst/>
                <a:latin typeface="var(--h2_typography-font-family)"/>
              </a:rPr>
              <a:t>ΘΕΡΑΠΕΙΑ </a:t>
            </a:r>
            <a:br>
              <a:rPr lang="el-GR" sz="3600" b="1" i="0" dirty="0">
                <a:effectLst/>
                <a:latin typeface="var(--h2_typography-font-family)"/>
              </a:rPr>
            </a:br>
            <a:endParaRPr lang="el-GR" sz="3600" b="1" i="0" cap="none" dirty="0">
              <a:solidFill>
                <a:srgbClr val="C00000"/>
              </a:solidFill>
              <a:effectLst/>
              <a:latin typeface="var(--h1_typography-font-family)"/>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601533"/>
          </a:xfrm>
          <a:prstGeom prst="rect">
            <a:avLst/>
          </a:prstGeom>
          <a:noFill/>
        </p:spPr>
        <p:txBody>
          <a:bodyPr wrap="square" rtlCol="0">
            <a:spAutoFit/>
          </a:bodyPr>
          <a:lstStyle/>
          <a:p>
            <a:pPr algn="l"/>
            <a:r>
              <a:rPr lang="el-GR" sz="2000" b="0" i="0" dirty="0">
                <a:effectLst/>
                <a:latin typeface="Ubuntu" panose="020B0504030602030204" pitchFamily="34" charset="0"/>
              </a:rPr>
              <a:t>Η έγκαιρη διάγνωση του συγγενούς </a:t>
            </a:r>
            <a:r>
              <a:rPr lang="el-GR" sz="2000" b="0" i="0" dirty="0" err="1">
                <a:effectLst/>
                <a:latin typeface="Ubuntu" panose="020B0504030602030204" pitchFamily="34" charset="0"/>
              </a:rPr>
              <a:t>εξαρθρήματος</a:t>
            </a:r>
            <a:r>
              <a:rPr lang="el-GR" sz="2000" b="0" i="0" dirty="0">
                <a:effectLst/>
                <a:latin typeface="Ubuntu" panose="020B0504030602030204" pitchFamily="34" charset="0"/>
              </a:rPr>
              <a:t> ισχίου, είναι κρίσιμης σημασίας για τη μέθοδο </a:t>
            </a:r>
            <a:r>
              <a:rPr lang="el-GR" sz="2000" b="1" i="0" dirty="0">
                <a:effectLst/>
                <a:latin typeface="Ubuntu" panose="020B0504030602030204" pitchFamily="34" charset="0"/>
              </a:rPr>
              <a:t>θεραπείας </a:t>
            </a:r>
            <a:r>
              <a:rPr lang="el-GR" sz="2000" b="0" i="0" dirty="0">
                <a:effectLst/>
                <a:latin typeface="Ubuntu" panose="020B0504030602030204" pitchFamily="34" charset="0"/>
              </a:rPr>
              <a:t>που θα πρέπει να ακολουθηθεί. </a:t>
            </a:r>
          </a:p>
          <a:p>
            <a:pPr algn="l"/>
            <a:r>
              <a:rPr lang="el-GR" sz="2000" b="0" i="0" dirty="0">
                <a:effectLst/>
                <a:latin typeface="Ubuntu" panose="020B0504030602030204" pitchFamily="34" charset="0"/>
              </a:rPr>
              <a:t>Στην περίπτωση που η διάγνωση έχει γίνει τις πρώτες εβδομάδες μετά τη γέννηση, η θεραπεία συνήθως είναι συντηρητική. </a:t>
            </a:r>
          </a:p>
          <a:p>
            <a:pPr algn="l"/>
            <a:r>
              <a:rPr lang="el-GR" sz="2000" b="0" i="0" dirty="0">
                <a:effectLst/>
                <a:latin typeface="Ubuntu" panose="020B0504030602030204" pitchFamily="34" charset="0"/>
              </a:rPr>
              <a:t>Σε ηλικίες μέχρι 6 μηνών, γίνεται εφαρμογή ειδικών ναρθήκων απαγωγής και οι πιθανότητες διόρθωσης της δυσπλασίας είναι αυξημένες. Η πρόοδος της θεραπείας αναδεικνύεται μέσα από συνεχείς ελέγχους της άρθρωσης του ισχίου.</a:t>
            </a:r>
            <a:br>
              <a:rPr lang="el-GR" sz="2000" b="0" i="0" dirty="0">
                <a:effectLst/>
                <a:latin typeface="Ubuntu" panose="020B0504030602030204" pitchFamily="34" charset="0"/>
              </a:rPr>
            </a:br>
            <a:r>
              <a:rPr lang="el-GR" sz="2000" b="0" i="0" dirty="0">
                <a:effectLst/>
                <a:latin typeface="Ubuntu" panose="020B0504030602030204" pitchFamily="34" charset="0"/>
              </a:rPr>
              <a:t>Στην περίπτωση που δεν πραγματοποιηθεί διάγνωση έγκαιρα και μετά τους 6 μήνες, υπάρχει πιθανότητα για χειρουργική αντιμετώπιση. Η χειρουργική επέμβαση εξαρτάται από το βαθμό της βαρύτητας της πάθησης. Όσο πιο έγκαιρα πραγματοποιηθεί η διάγνωση, τόσο περισσότερο διευκολύνεται η διαδικασία της επέμβασης. Μέσα από τη χειρουργική θεραπεία διενεργείται:</a:t>
            </a:r>
          </a:p>
          <a:p>
            <a:pPr algn="l">
              <a:buFont typeface="Arial" panose="020B0604020202020204" pitchFamily="34" charset="0"/>
              <a:buChar char="•"/>
            </a:pPr>
            <a:r>
              <a:rPr lang="el-GR" sz="2000" b="0" i="0" dirty="0" err="1">
                <a:effectLst/>
                <a:latin typeface="Ubuntu" panose="020B0504030602030204" pitchFamily="34" charset="0"/>
              </a:rPr>
              <a:t>Οστεοτομία</a:t>
            </a:r>
            <a:r>
              <a:rPr lang="el-GR" sz="2000" b="0" i="0" dirty="0">
                <a:effectLst/>
                <a:latin typeface="Ubuntu" panose="020B0504030602030204" pitchFamily="34" charset="0"/>
              </a:rPr>
              <a:t> λεκάνης</a:t>
            </a:r>
          </a:p>
          <a:p>
            <a:pPr algn="l">
              <a:buFont typeface="Arial" panose="020B0604020202020204" pitchFamily="34" charset="0"/>
              <a:buChar char="•"/>
            </a:pPr>
            <a:r>
              <a:rPr lang="el-GR" sz="2000" b="0" i="0" dirty="0" err="1">
                <a:effectLst/>
                <a:latin typeface="Ubuntu" panose="020B0504030602030204" pitchFamily="34" charset="0"/>
              </a:rPr>
              <a:t>Οστεοτομία</a:t>
            </a:r>
            <a:r>
              <a:rPr lang="el-GR" sz="2000" b="0" i="0" dirty="0">
                <a:effectLst/>
                <a:latin typeface="Ubuntu" panose="020B0504030602030204" pitchFamily="34" charset="0"/>
              </a:rPr>
              <a:t> μηριαίου</a:t>
            </a:r>
          </a:p>
          <a:p>
            <a:pPr algn="l"/>
            <a:r>
              <a:rPr lang="el-GR" sz="2000" b="0" i="0" dirty="0">
                <a:effectLst/>
                <a:latin typeface="Ubuntu" panose="020B0504030602030204" pitchFamily="34" charset="0"/>
              </a:rPr>
              <a:t>Με αυτόν τον τρόπο επιτυγχάνεται η αναδιάταξη της άρθρωσης του ισχίου.</a:t>
            </a:r>
          </a:p>
          <a:p>
            <a:pPr algn="l"/>
            <a:r>
              <a:rPr lang="el-GR" sz="2000" b="0" i="0" dirty="0">
                <a:effectLst/>
                <a:latin typeface="Ubuntu" panose="020B0504030602030204" pitchFamily="34" charset="0"/>
              </a:rPr>
              <a:t>Σε περιπτώσεις όπου η διάγνωση για το συγγενές </a:t>
            </a:r>
            <a:r>
              <a:rPr lang="el-GR" sz="2000" b="0" i="0" dirty="0" err="1">
                <a:effectLst/>
                <a:latin typeface="Ubuntu" panose="020B0504030602030204" pitchFamily="34" charset="0"/>
              </a:rPr>
              <a:t>εξάρθρημα</a:t>
            </a:r>
            <a:r>
              <a:rPr lang="el-GR" sz="2000" b="0" i="0" dirty="0">
                <a:effectLst/>
                <a:latin typeface="Ubuntu" panose="020B0504030602030204" pitchFamily="34" charset="0"/>
              </a:rPr>
              <a:t> ισχίου αμεληθεί, τότε το παιδί θα αντιμετωπίσει σημαντικά προβλήματα στο μέλλον. Η πάθηση, με την πάροδο του χρόνου, θα εξελιχθεί σε </a:t>
            </a:r>
            <a:r>
              <a:rPr lang="el-GR" sz="2000" b="1" i="0" dirty="0">
                <a:effectLst/>
                <a:latin typeface="Ubuntu" panose="020B0504030602030204" pitchFamily="34" charset="0"/>
              </a:rPr>
              <a:t>οστεοαρθρίτιδα</a:t>
            </a:r>
            <a:r>
              <a:rPr lang="el-GR" sz="2000" b="0" i="0" dirty="0">
                <a:effectLst/>
                <a:latin typeface="Ubuntu" panose="020B0504030602030204" pitchFamily="34" charset="0"/>
              </a:rPr>
              <a:t> και, ως εκ τούτου, θα προκαλεί έντονο πόνο.</a:t>
            </a:r>
          </a:p>
          <a:p>
            <a:endParaRPr lang="el-GR" dirty="0"/>
          </a:p>
        </p:txBody>
      </p:sp>
    </p:spTree>
    <p:extLst>
      <p:ext uri="{BB962C8B-B14F-4D97-AF65-F5344CB8AC3E}">
        <p14:creationId xmlns:p14="http://schemas.microsoft.com/office/powerpoint/2010/main" val="350333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2080103" y="13330"/>
            <a:ext cx="7651726" cy="1106344"/>
          </a:xfrm>
        </p:spPr>
        <p:txBody>
          <a:bodyPr vert="horz" lIns="91440" tIns="45720" rIns="91440" bIns="45720" rtlCol="0" anchor="ctr">
            <a:normAutofit fontScale="90000"/>
          </a:bodyPr>
          <a:lstStyle/>
          <a:p>
            <a:pPr algn="l"/>
            <a:r>
              <a:rPr lang="el-GR" sz="3600" b="1" i="0" cap="none" dirty="0">
                <a:solidFill>
                  <a:srgbClr val="C00000"/>
                </a:solidFill>
                <a:effectLst/>
                <a:latin typeface="var(--h1_typography-font-family)"/>
              </a:rPr>
              <a:t>ΣΥΓΓΕΝΕΣ ΕΞΑΡΘΡΗΜΑ ΙΣΧΙΟΥ – </a:t>
            </a:r>
            <a:r>
              <a:rPr lang="el-GR" sz="3600" b="1" i="0" cap="none" dirty="0">
                <a:solidFill>
                  <a:srgbClr val="C00000"/>
                </a:solidFill>
                <a:effectLst/>
                <a:latin typeface="var(--h2_typography-font-family)"/>
              </a:rPr>
              <a:t>ΘΕΡΑΠΕΙΑ </a:t>
            </a:r>
            <a:br>
              <a:rPr lang="el-GR" sz="3600" b="1" i="0" dirty="0">
                <a:effectLst/>
                <a:latin typeface="var(--h2_typography-font-family)"/>
              </a:rPr>
            </a:br>
            <a:endParaRPr lang="el-GR" sz="3600" b="1" i="0" cap="none" dirty="0">
              <a:solidFill>
                <a:srgbClr val="C00000"/>
              </a:solidFill>
              <a:effectLst/>
              <a:latin typeface="var(--h1_typography-font-family)"/>
            </a:endParaRPr>
          </a:p>
        </p:txBody>
      </p:sp>
      <p:sp>
        <p:nvSpPr>
          <p:cNvPr id="3" name="TextBox 2">
            <a:extLst>
              <a:ext uri="{FF2B5EF4-FFF2-40B4-BE49-F238E27FC236}">
                <a16:creationId xmlns:a16="http://schemas.microsoft.com/office/drawing/2014/main" id="{0A760E9C-B486-A521-1896-B31A94E0BA67}"/>
              </a:ext>
            </a:extLst>
          </p:cNvPr>
          <p:cNvSpPr txBox="1"/>
          <p:nvPr/>
        </p:nvSpPr>
        <p:spPr>
          <a:xfrm>
            <a:off x="167951" y="1240972"/>
            <a:ext cx="11271380" cy="5970865"/>
          </a:xfrm>
          <a:prstGeom prst="rect">
            <a:avLst/>
          </a:prstGeom>
          <a:noFill/>
        </p:spPr>
        <p:txBody>
          <a:bodyPr wrap="square" rtlCol="0">
            <a:spAutoFit/>
          </a:bodyPr>
          <a:lstStyle/>
          <a:p>
            <a:pPr algn="l"/>
            <a:r>
              <a:rPr lang="el-GR" sz="2800" b="1" i="0" dirty="0">
                <a:effectLst/>
                <a:latin typeface="var(--h3_typography-font-family)"/>
              </a:rPr>
              <a:t>Συγγενές </a:t>
            </a:r>
            <a:r>
              <a:rPr lang="el-GR" sz="2800" b="1" i="0" dirty="0" err="1">
                <a:effectLst/>
                <a:latin typeface="var(--h3_typography-font-family)"/>
              </a:rPr>
              <a:t>Εξάρθρημα</a:t>
            </a:r>
            <a:r>
              <a:rPr lang="el-GR" sz="2800" b="1" i="0" dirty="0">
                <a:effectLst/>
                <a:latin typeface="var(--h3_typography-font-family)"/>
              </a:rPr>
              <a:t> Ισχίου – Ολική </a:t>
            </a:r>
            <a:r>
              <a:rPr lang="el-GR" sz="2800" b="1" i="0" dirty="0" err="1">
                <a:effectLst/>
                <a:latin typeface="var(--h3_typography-font-family)"/>
              </a:rPr>
              <a:t>Αρθροπλαστική</a:t>
            </a:r>
            <a:endParaRPr lang="el-GR" sz="2800" b="1" i="0" dirty="0">
              <a:effectLst/>
              <a:latin typeface="var(--h3_typography-font-family)"/>
            </a:endParaRPr>
          </a:p>
          <a:p>
            <a:pPr algn="l"/>
            <a:r>
              <a:rPr lang="el-GR" sz="2800" b="0" i="0" dirty="0">
                <a:effectLst/>
                <a:latin typeface="Ubuntu" panose="020B0504030602030204" pitchFamily="34" charset="0"/>
              </a:rPr>
              <a:t>Στην περίπτωση του συγγενούς </a:t>
            </a:r>
            <a:r>
              <a:rPr lang="el-GR" sz="2800" b="0" i="0" dirty="0" err="1">
                <a:effectLst/>
                <a:latin typeface="Ubuntu" panose="020B0504030602030204" pitchFamily="34" charset="0"/>
              </a:rPr>
              <a:t>εξαρθρήματος</a:t>
            </a:r>
            <a:r>
              <a:rPr lang="el-GR" sz="2800" b="0" i="0" dirty="0">
                <a:effectLst/>
                <a:latin typeface="Ubuntu" panose="020B0504030602030204" pitchFamily="34" charset="0"/>
              </a:rPr>
              <a:t> ισχίου, η </a:t>
            </a:r>
            <a:r>
              <a:rPr lang="el-GR" sz="2800" b="1" i="0" u="none" strike="noStrike" dirty="0">
                <a:solidFill>
                  <a:srgbClr val="56BCFE"/>
                </a:solidFill>
                <a:effectLst/>
                <a:latin typeface="Ubuntu" panose="020B0504030602030204" pitchFamily="34" charset="0"/>
                <a:hlinkClick r:id="rId3">
                  <a:extLst>
                    <a:ext uri="{A12FA001-AC4F-418D-AE19-62706E023703}">
                      <ahyp:hlinkClr xmlns:ahyp="http://schemas.microsoft.com/office/drawing/2018/hyperlinkcolor" val="tx"/>
                    </a:ext>
                  </a:extLst>
                </a:hlinkClick>
              </a:rPr>
              <a:t>ολική </a:t>
            </a:r>
            <a:r>
              <a:rPr lang="el-GR" sz="2800" b="1" i="0" u="none" strike="noStrike" dirty="0" err="1">
                <a:solidFill>
                  <a:srgbClr val="56BCFE"/>
                </a:solidFill>
                <a:effectLst/>
                <a:latin typeface="Ubuntu" panose="020B0504030602030204" pitchFamily="34" charset="0"/>
                <a:hlinkClick r:id="rId3">
                  <a:extLst>
                    <a:ext uri="{A12FA001-AC4F-418D-AE19-62706E023703}">
                      <ahyp:hlinkClr xmlns:ahyp="http://schemas.microsoft.com/office/drawing/2018/hyperlinkcolor" val="tx"/>
                    </a:ext>
                  </a:extLst>
                </a:hlinkClick>
              </a:rPr>
              <a:t>αρθροπλαστική</a:t>
            </a:r>
            <a:r>
              <a:rPr lang="el-GR" sz="2800" b="1" i="0" u="none" strike="noStrike" dirty="0">
                <a:effectLst/>
                <a:latin typeface="Ubuntu" panose="020B0504030602030204" pitchFamily="34" charset="0"/>
                <a:hlinkClick r:id="rId3">
                  <a:extLst>
                    <a:ext uri="{A12FA001-AC4F-418D-AE19-62706E023703}">
                      <ahyp:hlinkClr xmlns:ahyp="http://schemas.microsoft.com/office/drawing/2018/hyperlinkcolor" val="tx"/>
                    </a:ext>
                  </a:extLst>
                </a:hlinkClick>
              </a:rPr>
              <a:t> </a:t>
            </a:r>
            <a:r>
              <a:rPr lang="el-GR" sz="2800" b="0" i="0" dirty="0">
                <a:effectLst/>
                <a:latin typeface="Ubuntu" panose="020B0504030602030204" pitchFamily="34" charset="0"/>
              </a:rPr>
              <a:t>αποκτά έναν πιο περίπλοκο χαρακτήρα. Μέσα από την ολική </a:t>
            </a:r>
            <a:r>
              <a:rPr lang="el-GR" sz="2800" b="0" i="0" dirty="0" err="1">
                <a:effectLst/>
                <a:latin typeface="Ubuntu" panose="020B0504030602030204" pitchFamily="34" charset="0"/>
              </a:rPr>
              <a:t>αρθροπλαστική</a:t>
            </a:r>
            <a:r>
              <a:rPr lang="el-GR" sz="2800" b="0" i="0" dirty="0">
                <a:effectLst/>
                <a:latin typeface="Ubuntu" panose="020B0504030602030204" pitchFamily="34" charset="0"/>
              </a:rPr>
              <a:t> πραγματοποιείται αντικατάσταση της άρθρωσης με μεταλλικά και πλαστικά εμφυτεύματα. Αυτά τα εμφυτεύματα προσομοιάζουν με τη φυσιολογική άρθρωση.</a:t>
            </a:r>
            <a:br>
              <a:rPr lang="el-GR" sz="2800" b="0" i="0" dirty="0">
                <a:effectLst/>
                <a:latin typeface="Ubuntu" panose="020B0504030602030204" pitchFamily="34" charset="0"/>
              </a:rPr>
            </a:br>
            <a:r>
              <a:rPr lang="el-GR" sz="2800" b="0" i="0" dirty="0">
                <a:effectLst/>
                <a:latin typeface="Ubuntu" panose="020B0504030602030204" pitchFamily="34" charset="0"/>
              </a:rPr>
              <a:t>Η δυσκολία της </a:t>
            </a:r>
            <a:r>
              <a:rPr lang="el-GR" sz="2800" b="0" i="0" dirty="0" err="1">
                <a:effectLst/>
                <a:latin typeface="Ubuntu" panose="020B0504030602030204" pitchFamily="34" charset="0"/>
              </a:rPr>
              <a:t>αρθροπλαστικής</a:t>
            </a:r>
            <a:r>
              <a:rPr lang="el-GR" sz="2800" b="0" i="0" dirty="0">
                <a:effectLst/>
                <a:latin typeface="Ubuntu" panose="020B0504030602030204" pitchFamily="34" charset="0"/>
              </a:rPr>
              <a:t> στη συγκεκριμένη πάθηση έγκειται στο κατά πόσον τα εμφυτεύματα θα στηριχθούν στην οστική βάση του ισχίου. Το γεγονός αυτό καθιστά αναγκαίο η επέμβαση της </a:t>
            </a:r>
            <a:r>
              <a:rPr lang="el-GR" sz="2800" b="0" i="0" dirty="0" err="1">
                <a:effectLst/>
                <a:latin typeface="Ubuntu" panose="020B0504030602030204" pitchFamily="34" charset="0"/>
              </a:rPr>
              <a:t>ορθοπλαστικής</a:t>
            </a:r>
            <a:r>
              <a:rPr lang="el-GR" sz="2800" b="0" i="0" dirty="0">
                <a:effectLst/>
                <a:latin typeface="Ubuntu" panose="020B0504030602030204" pitchFamily="34" charset="0"/>
              </a:rPr>
              <a:t> να διενεργείται από έμπειρο ορθοπεδικό.</a:t>
            </a:r>
          </a:p>
          <a:p>
            <a:pPr algn="l"/>
            <a:r>
              <a:rPr lang="el-GR" sz="2800" b="0" i="0" dirty="0">
                <a:effectLst/>
                <a:latin typeface="Ubuntu" panose="020B0504030602030204" pitchFamily="34" charset="0"/>
              </a:rPr>
              <a:t>Η διάρκεια της επέμβασης δεν ξεπερνάει τη 1 ώρα και ο ασθενής είναι σε θέση να περπατήσει 2 ώρες μετά την επέμβαση, ενώ έπειτα από 2-4 εβδομάδες μπορεί να οδηγήσει.</a:t>
            </a:r>
          </a:p>
          <a:p>
            <a:endParaRPr lang="el-GR" dirty="0"/>
          </a:p>
        </p:txBody>
      </p:sp>
    </p:spTree>
    <p:extLst>
      <p:ext uri="{BB962C8B-B14F-4D97-AF65-F5344CB8AC3E}">
        <p14:creationId xmlns:p14="http://schemas.microsoft.com/office/powerpoint/2010/main" val="227316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cap="none" dirty="0">
                <a:solidFill>
                  <a:srgbClr val="FF0000"/>
                </a:solidFill>
                <a:effectLst/>
                <a:latin typeface="Noto Serif" panose="02020600060500020200" pitchFamily="18" charset="0"/>
              </a:rPr>
              <a:t>ΘΛΑΣΗ</a:t>
            </a: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408923"/>
            <a:ext cx="10364451" cy="4247317"/>
          </a:xfrm>
          <a:prstGeom prst="rect">
            <a:avLst/>
          </a:prstGeom>
          <a:noFill/>
        </p:spPr>
        <p:txBody>
          <a:bodyPr wrap="square" rtlCol="0">
            <a:spAutoFit/>
          </a:bodyPr>
          <a:lstStyle/>
          <a:p>
            <a:pPr algn="l"/>
            <a:r>
              <a:rPr lang="el-GR" b="1" i="0" dirty="0">
                <a:solidFill>
                  <a:srgbClr val="FF0000"/>
                </a:solidFill>
                <a:effectLst/>
                <a:latin typeface="Noto Serif" panose="02020600060500020200" pitchFamily="18" charset="0"/>
              </a:rPr>
              <a:t>Τι είναι η θλάση</a:t>
            </a:r>
          </a:p>
          <a:p>
            <a:pPr algn="l"/>
            <a:r>
              <a:rPr lang="el-GR" b="1" i="0" dirty="0">
                <a:solidFill>
                  <a:srgbClr val="202122"/>
                </a:solidFill>
                <a:effectLst/>
                <a:latin typeface="Arial" panose="020B0604020202020204" pitchFamily="34" charset="0"/>
              </a:rPr>
              <a:t>Θλάση</a:t>
            </a:r>
            <a:r>
              <a:rPr lang="el-GR" b="0" i="0" dirty="0">
                <a:solidFill>
                  <a:srgbClr val="202122"/>
                </a:solidFill>
                <a:effectLst/>
                <a:latin typeface="Arial" panose="020B0604020202020204" pitchFamily="34" charset="0"/>
              </a:rPr>
              <a:t> είναι η συστροφή, τράβηγμα ή ρήξη ενός μυός ή </a:t>
            </a:r>
            <a:r>
              <a:rPr lang="el-GR" b="0" i="0" u="none" strike="noStrike" dirty="0">
                <a:effectLst/>
                <a:latin typeface="Arial" panose="020B0604020202020204" pitchFamily="34" charset="0"/>
              </a:rPr>
              <a:t>τένοντα</a:t>
            </a:r>
            <a:r>
              <a:rPr lang="el-GR" b="0" i="0" dirty="0">
                <a:solidFill>
                  <a:srgbClr val="202122"/>
                </a:solidFill>
                <a:effectLst/>
                <a:latin typeface="Arial" panose="020B0604020202020204" pitchFamily="34" charset="0"/>
              </a:rPr>
              <a:t>, ή και των δύο. Ο τραυματισμός συμβαίνει όταν οι ίνες υπερβαίνουν την ικανότητα διάτασής τους ή λόγω ξαφνικής συστολής ή προσπάθειας μεγαλύτερης από τη βιολογική ικανότητα αντίστασης στην ένταση.</a:t>
            </a:r>
            <a:endParaRPr lang="el-GR" b="1" i="0" dirty="0">
              <a:solidFill>
                <a:srgbClr val="555555"/>
              </a:solidFill>
              <a:effectLst/>
              <a:latin typeface="Noto Serif" panose="02020600060500020200" pitchFamily="18" charset="0"/>
            </a:endParaRPr>
          </a:p>
          <a:p>
            <a:pPr algn="l"/>
            <a:r>
              <a:rPr lang="el-GR" b="1" i="0" dirty="0">
                <a:solidFill>
                  <a:srgbClr val="FF0000"/>
                </a:solidFill>
                <a:effectLst/>
                <a:latin typeface="Noto Serif" panose="02020600060500020200" pitchFamily="18" charset="0"/>
              </a:rPr>
              <a:t>Που οφείλεται η θλάση</a:t>
            </a:r>
          </a:p>
          <a:p>
            <a:pPr algn="l"/>
            <a:r>
              <a:rPr lang="el-GR" b="0" i="0" dirty="0">
                <a:solidFill>
                  <a:srgbClr val="555555"/>
                </a:solidFill>
                <a:effectLst/>
                <a:latin typeface="Noto Serif" panose="02020600060500020200" pitchFamily="18" charset="0"/>
              </a:rPr>
              <a:t>Η θλάση οφείλεται συνήθως σε κάποιον τραυματισμό των μυών ή/και κοντά στις αρθρώσεις. Πιο ευαίσθητα είναι τα σημεία του σώματος που έχουν υποστεί και στο παρελθόν θλάση. Μπορεί να οφείλεται σε αδύναμη ευελιξία ή σε ακατάλληλη και ελλιπή προθέρμανση πριν από έντονη άσκηση.</a:t>
            </a:r>
          </a:p>
          <a:p>
            <a:pPr algn="l"/>
            <a:endParaRPr lang="el-GR" b="0" i="0" dirty="0">
              <a:solidFill>
                <a:srgbClr val="555555"/>
              </a:solidFill>
              <a:effectLst/>
              <a:latin typeface="Noto Serif" panose="02020600060500020200" pitchFamily="18" charset="0"/>
            </a:endParaRPr>
          </a:p>
          <a:p>
            <a:pPr algn="l"/>
            <a:r>
              <a:rPr lang="el-GR" b="1" i="0" dirty="0">
                <a:solidFill>
                  <a:srgbClr val="FF0000"/>
                </a:solidFill>
                <a:effectLst/>
                <a:latin typeface="Noto Serif" panose="02020600060500020200" pitchFamily="18" charset="0"/>
              </a:rPr>
              <a:t>Διάγνωση της θλάσης</a:t>
            </a:r>
          </a:p>
          <a:p>
            <a:pPr algn="l"/>
            <a:r>
              <a:rPr lang="el-GR" b="0" i="0" dirty="0">
                <a:solidFill>
                  <a:srgbClr val="555555"/>
                </a:solidFill>
                <a:effectLst/>
                <a:latin typeface="Noto Serif" panose="02020600060500020200" pitchFamily="18" charset="0"/>
              </a:rPr>
              <a:t>Η </a:t>
            </a:r>
            <a:r>
              <a:rPr lang="el-GR" b="0" i="1" dirty="0">
                <a:solidFill>
                  <a:srgbClr val="555555"/>
                </a:solidFill>
                <a:effectLst/>
                <a:latin typeface="Noto Serif" panose="02020600060500020200" pitchFamily="18" charset="0"/>
              </a:rPr>
              <a:t>διάγνωση της θλάσης</a:t>
            </a:r>
            <a:r>
              <a:rPr lang="el-GR" b="0" i="0" dirty="0">
                <a:solidFill>
                  <a:srgbClr val="555555"/>
                </a:solidFill>
                <a:effectLst/>
                <a:latin typeface="Noto Serif" panose="02020600060500020200" pitchFamily="18" charset="0"/>
              </a:rPr>
              <a:t> γίνεται μέσω κλινικής εξέτασης. Μπορεί να χρειαστεί περαιτέρω απεικονιστικός έλεγχος. Μπορεί να διαγνωστεί θλάση πρώτου βαθμού, δεύτερου βαθμού και τρίτου βαθμού.</a:t>
            </a:r>
          </a:p>
          <a:p>
            <a:pPr algn="l"/>
            <a:endParaRPr lang="el-GR" b="0" i="0" dirty="0">
              <a:solidFill>
                <a:srgbClr val="555555"/>
              </a:solidFill>
              <a:effectLst/>
              <a:latin typeface="Noto Serif" panose="02020600060500020200" pitchFamily="18" charset="0"/>
            </a:endParaRPr>
          </a:p>
        </p:txBody>
      </p:sp>
    </p:spTree>
    <p:extLst>
      <p:ext uri="{BB962C8B-B14F-4D97-AF65-F5344CB8AC3E}">
        <p14:creationId xmlns:p14="http://schemas.microsoft.com/office/powerpoint/2010/main" val="405323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cap="none" dirty="0">
                <a:solidFill>
                  <a:srgbClr val="FF0000"/>
                </a:solidFill>
                <a:effectLst/>
                <a:latin typeface="Noto Serif" panose="02020600060500020200" pitchFamily="18" charset="0"/>
              </a:rPr>
              <a:t>ΘΛΑΣΗ</a:t>
            </a: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364451" cy="3693319"/>
          </a:xfrm>
          <a:prstGeom prst="rect">
            <a:avLst/>
          </a:prstGeom>
          <a:noFill/>
        </p:spPr>
        <p:txBody>
          <a:bodyPr wrap="square" rtlCol="0">
            <a:spAutoFit/>
          </a:bodyPr>
          <a:lstStyle/>
          <a:p>
            <a:pPr algn="l"/>
            <a:r>
              <a:rPr lang="el-GR" b="1" i="0" dirty="0">
                <a:solidFill>
                  <a:srgbClr val="FF0000"/>
                </a:solidFill>
                <a:effectLst/>
                <a:latin typeface="Noto Serif" panose="02020600060500020200" pitchFamily="18" charset="0"/>
              </a:rPr>
              <a:t>Συμπτώματα θλάσης</a:t>
            </a:r>
          </a:p>
          <a:p>
            <a:pPr algn="l"/>
            <a:r>
              <a:rPr lang="el-GR" b="1" i="0" dirty="0">
                <a:solidFill>
                  <a:srgbClr val="555555"/>
                </a:solidFill>
                <a:effectLst/>
                <a:latin typeface="Noto Serif" panose="02020600060500020200" pitchFamily="18" charset="0"/>
              </a:rPr>
              <a:t>Η θλάση απαντάται στην περιοχή του τένοντα και στο μυ. Τα κύρια συμπτώματα είναι:</a:t>
            </a:r>
          </a:p>
          <a:p>
            <a:pPr algn="l"/>
            <a:r>
              <a:rPr lang="el-GR" b="1" i="0" dirty="0">
                <a:solidFill>
                  <a:srgbClr val="555555"/>
                </a:solidFill>
                <a:effectLst/>
                <a:latin typeface="Noto Serif" panose="02020600060500020200" pitchFamily="18" charset="0"/>
              </a:rPr>
              <a:t>•    Πόνος</a:t>
            </a:r>
            <a:br>
              <a:rPr lang="el-GR" b="1" i="0" dirty="0">
                <a:solidFill>
                  <a:srgbClr val="555555"/>
                </a:solidFill>
                <a:effectLst/>
                <a:latin typeface="Noto Serif" panose="02020600060500020200" pitchFamily="18" charset="0"/>
              </a:rPr>
            </a:br>
            <a:r>
              <a:rPr lang="el-GR" b="1" i="0" dirty="0">
                <a:solidFill>
                  <a:srgbClr val="555555"/>
                </a:solidFill>
                <a:effectLst/>
                <a:latin typeface="Noto Serif" panose="02020600060500020200" pitchFamily="18" charset="0"/>
              </a:rPr>
              <a:t>•    Έντονη ευαισθησία</a:t>
            </a:r>
            <a:br>
              <a:rPr lang="el-GR" b="1" i="0" dirty="0">
                <a:solidFill>
                  <a:srgbClr val="555555"/>
                </a:solidFill>
                <a:effectLst/>
                <a:latin typeface="Noto Serif" panose="02020600060500020200" pitchFamily="18" charset="0"/>
              </a:rPr>
            </a:br>
            <a:r>
              <a:rPr lang="el-GR" b="1" i="0" dirty="0">
                <a:solidFill>
                  <a:srgbClr val="555555"/>
                </a:solidFill>
                <a:effectLst/>
                <a:latin typeface="Noto Serif" panose="02020600060500020200" pitchFamily="18" charset="0"/>
              </a:rPr>
              <a:t>•    </a:t>
            </a:r>
            <a:r>
              <a:rPr lang="el-GR" b="1" i="0" u="none" strike="noStrike" dirty="0">
                <a:effectLst/>
                <a:latin typeface="Noto Serif" panose="02020600060500020200" pitchFamily="18" charset="0"/>
              </a:rPr>
              <a:t>Οίδημα</a:t>
            </a:r>
            <a:br>
              <a:rPr lang="el-GR" b="1" i="0" dirty="0">
                <a:solidFill>
                  <a:srgbClr val="555555"/>
                </a:solidFill>
                <a:effectLst/>
                <a:latin typeface="Noto Serif" panose="02020600060500020200" pitchFamily="18" charset="0"/>
              </a:rPr>
            </a:br>
            <a:r>
              <a:rPr lang="el-GR" b="1" i="0" dirty="0">
                <a:solidFill>
                  <a:srgbClr val="555555"/>
                </a:solidFill>
                <a:effectLst/>
                <a:latin typeface="Noto Serif" panose="02020600060500020200" pitchFamily="18" charset="0"/>
              </a:rPr>
              <a:t>•    Αδυναμία κίνησης</a:t>
            </a:r>
            <a:br>
              <a:rPr lang="el-GR" b="1" i="0" dirty="0">
                <a:solidFill>
                  <a:srgbClr val="555555"/>
                </a:solidFill>
                <a:effectLst/>
                <a:latin typeface="Noto Serif" panose="02020600060500020200" pitchFamily="18" charset="0"/>
              </a:rPr>
            </a:br>
            <a:r>
              <a:rPr lang="el-GR" b="1" i="0" dirty="0">
                <a:solidFill>
                  <a:srgbClr val="555555"/>
                </a:solidFill>
                <a:effectLst/>
                <a:latin typeface="Noto Serif" panose="02020600060500020200" pitchFamily="18" charset="0"/>
              </a:rPr>
              <a:t>•    Υπεραιμία</a:t>
            </a:r>
            <a:br>
              <a:rPr lang="el-GR" b="1" i="0" dirty="0">
                <a:solidFill>
                  <a:srgbClr val="555555"/>
                </a:solidFill>
                <a:effectLst/>
                <a:latin typeface="Noto Serif" panose="02020600060500020200" pitchFamily="18" charset="0"/>
              </a:rPr>
            </a:br>
            <a:r>
              <a:rPr lang="el-GR" b="1" i="0" dirty="0">
                <a:solidFill>
                  <a:srgbClr val="555555"/>
                </a:solidFill>
                <a:effectLst/>
                <a:latin typeface="Noto Serif" panose="02020600060500020200" pitchFamily="18" charset="0"/>
              </a:rPr>
              <a:t>•    Μωλωπισμένο δέρμα</a:t>
            </a:r>
          </a:p>
          <a:p>
            <a:pPr algn="l"/>
            <a:endParaRPr lang="el-GR" b="1" i="0" dirty="0">
              <a:solidFill>
                <a:srgbClr val="555555"/>
              </a:solidFill>
              <a:effectLst/>
              <a:latin typeface="Noto Serif" panose="02020600060500020200" pitchFamily="18" charset="0"/>
            </a:endParaRPr>
          </a:p>
          <a:p>
            <a:pPr algn="l"/>
            <a:r>
              <a:rPr lang="el-GR" b="1" i="0" dirty="0">
                <a:solidFill>
                  <a:srgbClr val="FF0000"/>
                </a:solidFill>
                <a:effectLst/>
                <a:latin typeface="Noto Serif" panose="02020600060500020200" pitchFamily="18" charset="0"/>
              </a:rPr>
              <a:t>Επιπλοκές που παρουσιάζει η θλάση</a:t>
            </a:r>
          </a:p>
          <a:p>
            <a:pPr algn="l"/>
            <a:r>
              <a:rPr lang="el-GR" b="0" i="0" dirty="0">
                <a:solidFill>
                  <a:srgbClr val="555555"/>
                </a:solidFill>
                <a:effectLst/>
                <a:latin typeface="Noto Serif" panose="02020600060500020200" pitchFamily="18" charset="0"/>
              </a:rPr>
              <a:t>Οι επιπλοκές μπορούν να εκδηλωθούν βαθμιαία. Με το πέρασμα του χρόνου είναι δυνατή η πρόκληση </a:t>
            </a:r>
            <a:r>
              <a:rPr lang="el-GR" b="0" i="0" dirty="0" err="1">
                <a:solidFill>
                  <a:srgbClr val="555555"/>
                </a:solidFill>
                <a:effectLst/>
                <a:latin typeface="Noto Serif" panose="02020600060500020200" pitchFamily="18" charset="0"/>
              </a:rPr>
              <a:t>επασβεστώσεων</a:t>
            </a:r>
            <a:r>
              <a:rPr lang="el-GR" b="0" i="0" dirty="0">
                <a:solidFill>
                  <a:srgbClr val="555555"/>
                </a:solidFill>
                <a:effectLst/>
                <a:latin typeface="Noto Serif" panose="02020600060500020200" pitchFamily="18" charset="0"/>
              </a:rPr>
              <a:t> που προέρχονται από τα αιματώματα.</a:t>
            </a:r>
            <a:endParaRPr lang="el-GR" b="1" i="0" dirty="0">
              <a:solidFill>
                <a:srgbClr val="555555"/>
              </a:solidFill>
              <a:effectLst/>
              <a:latin typeface="Noto Serif" panose="02020600060500020200" pitchFamily="18" charset="0"/>
            </a:endParaRPr>
          </a:p>
          <a:p>
            <a:pPr algn="l"/>
            <a:endParaRPr lang="el-GR" b="0" i="0" dirty="0">
              <a:solidFill>
                <a:srgbClr val="555555"/>
              </a:solidFill>
              <a:effectLst/>
              <a:latin typeface="Noto Serif" panose="02020600060500020200" pitchFamily="18" charset="0"/>
            </a:endParaRPr>
          </a:p>
        </p:txBody>
      </p:sp>
    </p:spTree>
    <p:extLst>
      <p:ext uri="{BB962C8B-B14F-4D97-AF65-F5344CB8AC3E}">
        <p14:creationId xmlns:p14="http://schemas.microsoft.com/office/powerpoint/2010/main" val="301471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cap="none" dirty="0">
                <a:solidFill>
                  <a:srgbClr val="FF0000"/>
                </a:solidFill>
                <a:effectLst/>
                <a:latin typeface="Arial" panose="020B0604020202020204" pitchFamily="34" charset="0"/>
              </a:rPr>
              <a:t>Ταξινόμηση της βαρύτητας μιας θλάσης</a:t>
            </a:r>
            <a:br>
              <a:rPr lang="el-GR" b="1" i="0" cap="none" dirty="0">
                <a:solidFill>
                  <a:srgbClr val="FF0000"/>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Πίνακας 2">
            <a:extLst>
              <a:ext uri="{FF2B5EF4-FFF2-40B4-BE49-F238E27FC236}">
                <a16:creationId xmlns:a16="http://schemas.microsoft.com/office/drawing/2014/main" id="{91841612-9C9B-B479-25ED-0C548B1848E3}"/>
              </a:ext>
            </a:extLst>
          </p:cNvPr>
          <p:cNvGraphicFramePr>
            <a:graphicFrameLocks noGrp="1"/>
          </p:cNvGraphicFramePr>
          <p:nvPr>
            <p:extLst>
              <p:ext uri="{D42A27DB-BD31-4B8C-83A1-F6EECF244321}">
                <p14:modId xmlns:p14="http://schemas.microsoft.com/office/powerpoint/2010/main" val="768506921"/>
              </p:ext>
            </p:extLst>
          </p:nvPr>
        </p:nvGraphicFramePr>
        <p:xfrm>
          <a:off x="215425" y="1548984"/>
          <a:ext cx="11976575" cy="393700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976575263"/>
                    </a:ext>
                  </a:extLst>
                </a:gridCol>
                <a:gridCol w="2649894">
                  <a:extLst>
                    <a:ext uri="{9D8B030D-6E8A-4147-A177-3AD203B41FA5}">
                      <a16:colId xmlns:a16="http://schemas.microsoft.com/office/drawing/2014/main" val="3884178371"/>
                    </a:ext>
                  </a:extLst>
                </a:gridCol>
                <a:gridCol w="2500604">
                  <a:extLst>
                    <a:ext uri="{9D8B030D-6E8A-4147-A177-3AD203B41FA5}">
                      <a16:colId xmlns:a16="http://schemas.microsoft.com/office/drawing/2014/main" val="2922390183"/>
                    </a:ext>
                  </a:extLst>
                </a:gridCol>
                <a:gridCol w="2863219">
                  <a:extLst>
                    <a:ext uri="{9D8B030D-6E8A-4147-A177-3AD203B41FA5}">
                      <a16:colId xmlns:a16="http://schemas.microsoft.com/office/drawing/2014/main" val="2398874916"/>
                    </a:ext>
                  </a:extLst>
                </a:gridCol>
                <a:gridCol w="2395315">
                  <a:extLst>
                    <a:ext uri="{9D8B030D-6E8A-4147-A177-3AD203B41FA5}">
                      <a16:colId xmlns:a16="http://schemas.microsoft.com/office/drawing/2014/main" val="87145652"/>
                    </a:ext>
                  </a:extLst>
                </a:gridCol>
              </a:tblGrid>
              <a:tr h="370840">
                <a:tc>
                  <a:txBody>
                    <a:bodyPr/>
                    <a:lstStyle/>
                    <a:p>
                      <a:pPr algn="ctr"/>
                      <a:r>
                        <a:rPr lang="el-GR" dirty="0">
                          <a:effectLst/>
                        </a:rPr>
                        <a:t>Βαθμός</a:t>
                      </a:r>
                    </a:p>
                  </a:txBody>
                  <a:tcPr anchor="ctr"/>
                </a:tc>
                <a:tc>
                  <a:txBody>
                    <a:bodyPr/>
                    <a:lstStyle/>
                    <a:p>
                      <a:pPr algn="ctr"/>
                      <a:r>
                        <a:rPr lang="el-GR">
                          <a:effectLst/>
                        </a:rPr>
                        <a:t>Βαρύτητα</a:t>
                      </a:r>
                    </a:p>
                  </a:txBody>
                  <a:tcPr anchor="ctr"/>
                </a:tc>
                <a:tc>
                  <a:txBody>
                    <a:bodyPr/>
                    <a:lstStyle/>
                    <a:p>
                      <a:pPr algn="ctr"/>
                      <a:r>
                        <a:rPr lang="el-GR" dirty="0">
                          <a:effectLst/>
                        </a:rPr>
                        <a:t>Περιγραφή</a:t>
                      </a:r>
                    </a:p>
                  </a:txBody>
                  <a:tcPr anchor="ctr"/>
                </a:tc>
                <a:tc>
                  <a:txBody>
                    <a:bodyPr/>
                    <a:lstStyle/>
                    <a:p>
                      <a:pPr algn="ctr"/>
                      <a:r>
                        <a:rPr lang="el-GR">
                          <a:effectLst/>
                        </a:rPr>
                        <a:t>Συμπτώματα</a:t>
                      </a:r>
                    </a:p>
                  </a:txBody>
                  <a:tcPr anchor="ctr"/>
                </a:tc>
                <a:tc>
                  <a:txBody>
                    <a:bodyPr/>
                    <a:lstStyle/>
                    <a:p>
                      <a:pPr algn="ctr"/>
                      <a:r>
                        <a:rPr lang="el-GR" dirty="0">
                          <a:effectLst/>
                        </a:rPr>
                        <a:t>Χρόνος ανάρρωσης</a:t>
                      </a:r>
                    </a:p>
                  </a:txBody>
                  <a:tcPr anchor="ctr"/>
                </a:tc>
                <a:extLst>
                  <a:ext uri="{0D108BD9-81ED-4DB2-BD59-A6C34878D82A}">
                    <a16:rowId xmlns:a16="http://schemas.microsoft.com/office/drawing/2014/main" val="4125520965"/>
                  </a:ext>
                </a:extLst>
              </a:tr>
              <a:tr h="370840">
                <a:tc>
                  <a:txBody>
                    <a:bodyPr/>
                    <a:lstStyle/>
                    <a:p>
                      <a:r>
                        <a:rPr lang="el-GR" b="1" dirty="0">
                          <a:effectLst/>
                        </a:rPr>
                        <a:t>Α' βαθμού</a:t>
                      </a:r>
                      <a:endParaRPr lang="el-GR" dirty="0">
                        <a:effectLst/>
                      </a:endParaRPr>
                    </a:p>
                  </a:txBody>
                  <a:tcPr anchor="ctr"/>
                </a:tc>
                <a:tc>
                  <a:txBody>
                    <a:bodyPr/>
                    <a:lstStyle/>
                    <a:p>
                      <a:r>
                        <a:rPr lang="el-GR">
                          <a:effectLst/>
                        </a:rPr>
                        <a:t>ήπια</a:t>
                      </a:r>
                    </a:p>
                  </a:txBody>
                  <a:tcPr anchor="ctr"/>
                </a:tc>
                <a:tc>
                  <a:txBody>
                    <a:bodyPr/>
                    <a:lstStyle/>
                    <a:p>
                      <a:r>
                        <a:rPr lang="el-GR">
                          <a:effectLst/>
                        </a:rPr>
                        <a:t>σχίσιμο λίγων μόνο ινών</a:t>
                      </a:r>
                    </a:p>
                  </a:txBody>
                  <a:tcPr anchor="ctr"/>
                </a:tc>
                <a:tc>
                  <a:txBody>
                    <a:bodyPr/>
                    <a:lstStyle/>
                    <a:p>
                      <a:r>
                        <a:rPr lang="el-GR">
                          <a:effectLst/>
                        </a:rPr>
                        <a:t>ήπια ευαισθησία, πόνος, πλήρες εύρος κίνησης</a:t>
                      </a:r>
                    </a:p>
                  </a:txBody>
                  <a:tcPr anchor="ctr"/>
                </a:tc>
                <a:tc>
                  <a:txBody>
                    <a:bodyPr/>
                    <a:lstStyle/>
                    <a:p>
                      <a:r>
                        <a:rPr lang="el-GR">
                          <a:effectLst/>
                        </a:rPr>
                        <a:t>9-10 μέρες</a:t>
                      </a:r>
                    </a:p>
                  </a:txBody>
                  <a:tcPr anchor="ctr"/>
                </a:tc>
                <a:extLst>
                  <a:ext uri="{0D108BD9-81ED-4DB2-BD59-A6C34878D82A}">
                    <a16:rowId xmlns:a16="http://schemas.microsoft.com/office/drawing/2014/main" val="124359192"/>
                  </a:ext>
                </a:extLst>
              </a:tr>
              <a:tr h="370840">
                <a:tc>
                  <a:txBody>
                    <a:bodyPr/>
                    <a:lstStyle/>
                    <a:p>
                      <a:r>
                        <a:rPr lang="el-GR" b="1">
                          <a:effectLst/>
                        </a:rPr>
                        <a:t>Β' βαθμού</a:t>
                      </a:r>
                      <a:endParaRPr lang="el-GR">
                        <a:effectLst/>
                      </a:endParaRPr>
                    </a:p>
                  </a:txBody>
                  <a:tcPr anchor="ctr"/>
                </a:tc>
                <a:tc>
                  <a:txBody>
                    <a:bodyPr/>
                    <a:lstStyle/>
                    <a:p>
                      <a:r>
                        <a:rPr lang="el-GR">
                          <a:effectLst/>
                        </a:rPr>
                        <a:t>μέτρια</a:t>
                      </a:r>
                    </a:p>
                  </a:txBody>
                  <a:tcPr anchor="ctr"/>
                </a:tc>
                <a:tc>
                  <a:txBody>
                    <a:bodyPr/>
                    <a:lstStyle/>
                    <a:p>
                      <a:r>
                        <a:rPr lang="el-GR">
                          <a:effectLst/>
                        </a:rPr>
                        <a:t>μερική ρήξη μυών ή τενόντων</a:t>
                      </a:r>
                    </a:p>
                  </a:txBody>
                  <a:tcPr anchor="ctr"/>
                </a:tc>
                <a:tc>
                  <a:txBody>
                    <a:bodyPr/>
                    <a:lstStyle/>
                    <a:p>
                      <a:r>
                        <a:rPr lang="el-GR">
                          <a:effectLst/>
                        </a:rPr>
                        <a:t>επώδυνη, περιορισμένη κίνηση, πιθανώς κάποιο οίδημα ή ενόχληση στο σημείο του τραυματισμού.</a:t>
                      </a:r>
                    </a:p>
                  </a:txBody>
                  <a:tcPr anchor="ctr"/>
                </a:tc>
                <a:tc>
                  <a:txBody>
                    <a:bodyPr/>
                    <a:lstStyle/>
                    <a:p>
                      <a:r>
                        <a:rPr lang="el-GR">
                          <a:effectLst/>
                        </a:rPr>
                        <a:t>2-3 βδομάδες</a:t>
                      </a:r>
                    </a:p>
                  </a:txBody>
                  <a:tcPr anchor="ctr"/>
                </a:tc>
                <a:extLst>
                  <a:ext uri="{0D108BD9-81ED-4DB2-BD59-A6C34878D82A}">
                    <a16:rowId xmlns:a16="http://schemas.microsoft.com/office/drawing/2014/main" val="1512507241"/>
                  </a:ext>
                </a:extLst>
              </a:tr>
              <a:tr h="370840">
                <a:tc>
                  <a:txBody>
                    <a:bodyPr/>
                    <a:lstStyle/>
                    <a:p>
                      <a:r>
                        <a:rPr lang="el-GR" b="1">
                          <a:effectLst/>
                        </a:rPr>
                        <a:t>Γ' βαθμού</a:t>
                      </a:r>
                      <a:endParaRPr lang="el-GR">
                        <a:effectLst/>
                      </a:endParaRPr>
                    </a:p>
                  </a:txBody>
                  <a:tcPr anchor="ctr"/>
                </a:tc>
                <a:tc>
                  <a:txBody>
                    <a:bodyPr/>
                    <a:lstStyle/>
                    <a:p>
                      <a:r>
                        <a:rPr lang="el-GR">
                          <a:effectLst/>
                        </a:rPr>
                        <a:t>βαριά</a:t>
                      </a:r>
                    </a:p>
                  </a:txBody>
                  <a:tcPr anchor="ctr"/>
                </a:tc>
                <a:tc>
                  <a:txBody>
                    <a:bodyPr/>
                    <a:lstStyle/>
                    <a:p>
                      <a:r>
                        <a:rPr lang="el-GR">
                          <a:effectLst/>
                        </a:rPr>
                        <a:t>ολική ρήξη μυών ή τενόντων</a:t>
                      </a:r>
                    </a:p>
                  </a:txBody>
                  <a:tcPr anchor="ctr"/>
                </a:tc>
                <a:tc>
                  <a:txBody>
                    <a:bodyPr/>
                    <a:lstStyle/>
                    <a:p>
                      <a:r>
                        <a:rPr lang="el-GR">
                          <a:effectLst/>
                        </a:rPr>
                        <a:t>περιορισμένη ή καθόλου κίνηση, ο πόνος μπορεί να είναι έντονος στην αρχή, αλλά μπορεί να υποχωρήσει μετά τον αρχικό τραυματισμό</a:t>
                      </a:r>
                    </a:p>
                  </a:txBody>
                  <a:tcPr anchor="ctr"/>
                </a:tc>
                <a:tc>
                  <a:txBody>
                    <a:bodyPr/>
                    <a:lstStyle/>
                    <a:p>
                      <a:r>
                        <a:rPr lang="el-GR" dirty="0">
                          <a:effectLst/>
                        </a:rPr>
                        <a:t>3-4 μήνες</a:t>
                      </a:r>
                    </a:p>
                  </a:txBody>
                  <a:tcPr anchor="ctr"/>
                </a:tc>
                <a:extLst>
                  <a:ext uri="{0D108BD9-81ED-4DB2-BD59-A6C34878D82A}">
                    <a16:rowId xmlns:a16="http://schemas.microsoft.com/office/drawing/2014/main" val="3415493371"/>
                  </a:ext>
                </a:extLst>
              </a:tr>
            </a:tbl>
          </a:graphicData>
        </a:graphic>
      </p:graphicFrame>
      <p:sp>
        <p:nvSpPr>
          <p:cNvPr id="5" name="TextBox 4">
            <a:extLst>
              <a:ext uri="{FF2B5EF4-FFF2-40B4-BE49-F238E27FC236}">
                <a16:creationId xmlns:a16="http://schemas.microsoft.com/office/drawing/2014/main" id="{4CAE2571-4A50-4F05-ABAC-9869C8795A08}"/>
              </a:ext>
            </a:extLst>
          </p:cNvPr>
          <p:cNvSpPr txBox="1"/>
          <p:nvPr/>
        </p:nvSpPr>
        <p:spPr>
          <a:xfrm>
            <a:off x="774441" y="5657671"/>
            <a:ext cx="10580914" cy="923330"/>
          </a:xfrm>
          <a:prstGeom prst="rect">
            <a:avLst/>
          </a:prstGeom>
          <a:noFill/>
        </p:spPr>
        <p:txBody>
          <a:bodyPr wrap="square">
            <a:spAutoFit/>
          </a:bodyPr>
          <a:lstStyle/>
          <a:p>
            <a:pPr algn="l"/>
            <a:r>
              <a:rPr lang="el-GR" b="0" i="0" dirty="0">
                <a:solidFill>
                  <a:srgbClr val="202122"/>
                </a:solidFill>
                <a:effectLst/>
                <a:latin typeface="Arial" panose="020B0604020202020204" pitchFamily="34" charset="0"/>
              </a:rPr>
              <a:t>Συνήθης ανεπίσημη ταξινόμηση:</a:t>
            </a:r>
          </a:p>
          <a:p>
            <a:pPr algn="l">
              <a:buFont typeface="Arial" panose="020B0604020202020204" pitchFamily="34" charset="0"/>
              <a:buChar char="•"/>
            </a:pPr>
            <a:r>
              <a:rPr lang="el-GR" b="0" i="0" dirty="0">
                <a:solidFill>
                  <a:srgbClr val="FF0000"/>
                </a:solidFill>
                <a:effectLst/>
                <a:latin typeface="Arial" panose="020B0604020202020204" pitchFamily="34" charset="0"/>
              </a:rPr>
              <a:t>Μερική ρήξη: </a:t>
            </a:r>
            <a:r>
              <a:rPr lang="el-GR" b="0" i="0" dirty="0">
                <a:solidFill>
                  <a:srgbClr val="202122"/>
                </a:solidFill>
                <a:effectLst/>
                <a:latin typeface="Arial" panose="020B0604020202020204" pitchFamily="34" charset="0"/>
              </a:rPr>
              <a:t>είναι η ρήξη κάποιων μυϊκών ινών, οι οποίες σχίζονται ομοιογενώς.</a:t>
            </a:r>
          </a:p>
          <a:p>
            <a:pPr algn="l">
              <a:buFont typeface="Arial" panose="020B0604020202020204" pitchFamily="34" charset="0"/>
              <a:buChar char="•"/>
            </a:pPr>
            <a:r>
              <a:rPr lang="el-GR" b="0" i="0" dirty="0">
                <a:solidFill>
                  <a:srgbClr val="FF0000"/>
                </a:solidFill>
                <a:effectLst/>
                <a:latin typeface="Arial" panose="020B0604020202020204" pitchFamily="34" charset="0"/>
              </a:rPr>
              <a:t>Ολική ρήξη: </a:t>
            </a:r>
            <a:r>
              <a:rPr lang="el-GR" b="0" i="0" dirty="0">
                <a:solidFill>
                  <a:srgbClr val="202122"/>
                </a:solidFill>
                <a:effectLst/>
                <a:latin typeface="Arial" panose="020B0604020202020204" pitchFamily="34" charset="0"/>
              </a:rPr>
              <a:t>είναι η ρήξη των περισσότερων μυϊκών ινών.</a:t>
            </a:r>
          </a:p>
        </p:txBody>
      </p:sp>
    </p:spTree>
    <p:extLst>
      <p:ext uri="{BB962C8B-B14F-4D97-AF65-F5344CB8AC3E}">
        <p14:creationId xmlns:p14="http://schemas.microsoft.com/office/powerpoint/2010/main" val="251471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4" y="62784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dirty="0">
                <a:solidFill>
                  <a:srgbClr val="FF0000"/>
                </a:solidFill>
                <a:effectLst/>
                <a:latin typeface="Noto Serif" panose="02020600060500020200" pitchFamily="18" charset="0"/>
              </a:rPr>
              <a:t>Αντιμετώπιση της θλάσης</a:t>
            </a:r>
            <a:br>
              <a:rPr lang="el-GR" b="1" i="0" dirty="0">
                <a:solidFill>
                  <a:srgbClr val="FF0000"/>
                </a:solidFill>
                <a:effectLst/>
                <a:latin typeface="Noto Serif" panose="02020600060500020200" pitchFamily="18" charset="0"/>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364451" cy="4247317"/>
          </a:xfrm>
          <a:prstGeom prst="rect">
            <a:avLst/>
          </a:prstGeom>
          <a:noFill/>
        </p:spPr>
        <p:txBody>
          <a:bodyPr wrap="square" rtlCol="0">
            <a:spAutoFit/>
          </a:bodyPr>
          <a:lstStyle/>
          <a:p>
            <a:pPr algn="l"/>
            <a:endParaRPr lang="el-GR" b="1" i="0" dirty="0">
              <a:solidFill>
                <a:srgbClr val="555555"/>
              </a:solidFill>
              <a:effectLst/>
              <a:latin typeface="Noto Serif" panose="02020600060500020200" pitchFamily="18" charset="0"/>
            </a:endParaRPr>
          </a:p>
          <a:p>
            <a:pPr algn="l"/>
            <a:r>
              <a:rPr lang="el-GR" b="0" i="0" dirty="0">
                <a:solidFill>
                  <a:srgbClr val="555555"/>
                </a:solidFill>
                <a:effectLst/>
                <a:latin typeface="Noto Serif" panose="02020600060500020200" pitchFamily="18" charset="0"/>
              </a:rPr>
              <a:t>Για την αντιμετώπιση της θλάσης απαιτείται </a:t>
            </a:r>
            <a:r>
              <a:rPr lang="el-GR" b="1" i="0" dirty="0">
                <a:solidFill>
                  <a:srgbClr val="FF0000"/>
                </a:solidFill>
                <a:effectLst/>
                <a:latin typeface="Noto Serif" panose="02020600060500020200" pitchFamily="18" charset="0"/>
              </a:rPr>
              <a:t>συντηρητική αγωγή</a:t>
            </a:r>
            <a:r>
              <a:rPr lang="el-GR" b="0" i="0" dirty="0">
                <a:solidFill>
                  <a:srgbClr val="555555"/>
                </a:solidFill>
                <a:effectLst/>
                <a:latin typeface="Noto Serif" panose="02020600060500020200" pitchFamily="18" charset="0"/>
              </a:rPr>
              <a:t>. Ο γιατρός μπορεί να </a:t>
            </a:r>
            <a:r>
              <a:rPr lang="el-GR" b="1" i="0" dirty="0">
                <a:solidFill>
                  <a:srgbClr val="FF0000"/>
                </a:solidFill>
                <a:effectLst/>
                <a:latin typeface="Noto Serif" panose="02020600060500020200" pitchFamily="18" charset="0"/>
              </a:rPr>
              <a:t>περιδέσει τον πάσχοντα μυ, να χορηγήσει αντιφλεγμονώδη φάρμακα και να συστήσει </a:t>
            </a:r>
            <a:r>
              <a:rPr lang="el-GR" b="1" i="0" dirty="0" err="1">
                <a:solidFill>
                  <a:srgbClr val="FF0000"/>
                </a:solidFill>
                <a:effectLst/>
                <a:latin typeface="Noto Serif" panose="02020600060500020200" pitchFamily="18" charset="0"/>
              </a:rPr>
              <a:t>παγοθεραπεία</a:t>
            </a:r>
            <a:r>
              <a:rPr lang="el-GR" b="1" i="0" dirty="0">
                <a:solidFill>
                  <a:srgbClr val="FF0000"/>
                </a:solidFill>
                <a:effectLst/>
                <a:latin typeface="Noto Serif" panose="02020600060500020200" pitchFamily="18" charset="0"/>
              </a:rPr>
              <a:t> για μερικές ημέρες</a:t>
            </a:r>
            <a:r>
              <a:rPr lang="el-GR" b="0" i="0" dirty="0">
                <a:solidFill>
                  <a:srgbClr val="555555"/>
                </a:solidFill>
                <a:effectLst/>
                <a:latin typeface="Noto Serif" panose="02020600060500020200" pitchFamily="18" charset="0"/>
              </a:rPr>
              <a:t>. Είναι πιθανή η φυσικοθεραπεία για την ταχύτερη αποκατάσταση. Σε πιο σοβαρά περιστατικά συνιστάται η </a:t>
            </a:r>
            <a:r>
              <a:rPr lang="el-GR" b="0" i="0" dirty="0">
                <a:solidFill>
                  <a:srgbClr val="FF0000"/>
                </a:solidFill>
                <a:effectLst/>
                <a:latin typeface="Noto Serif" panose="02020600060500020200" pitchFamily="18" charset="0"/>
              </a:rPr>
              <a:t>χειρουργική αντιμετώπιση </a:t>
            </a:r>
            <a:r>
              <a:rPr lang="el-GR" b="0" i="0" dirty="0">
                <a:solidFill>
                  <a:srgbClr val="555555"/>
                </a:solidFill>
                <a:effectLst/>
                <a:latin typeface="Noto Serif" panose="02020600060500020200" pitchFamily="18" charset="0"/>
              </a:rPr>
              <a:t>της βλάβης.</a:t>
            </a:r>
          </a:p>
          <a:p>
            <a:pPr algn="l"/>
            <a:endParaRPr lang="el-GR" b="0" i="0" dirty="0">
              <a:solidFill>
                <a:srgbClr val="555555"/>
              </a:solidFill>
              <a:effectLst/>
              <a:latin typeface="Noto Serif" panose="02020600060500020200" pitchFamily="18" charset="0"/>
            </a:endParaRPr>
          </a:p>
          <a:p>
            <a:pPr algn="l"/>
            <a:r>
              <a:rPr lang="el-GR" b="0" i="0" dirty="0">
                <a:solidFill>
                  <a:srgbClr val="202122"/>
                </a:solidFill>
                <a:effectLst/>
                <a:latin typeface="Arial" panose="020B0604020202020204" pitchFamily="34" charset="0"/>
              </a:rPr>
              <a:t>Η άμεση θεραπεία περιλαμβάνει πέντε βήματα που συντομεύονται ως </a:t>
            </a:r>
            <a:r>
              <a:rPr lang="el-GR" b="1" i="0" dirty="0">
                <a:solidFill>
                  <a:srgbClr val="FF0000"/>
                </a:solidFill>
                <a:effectLst/>
                <a:latin typeface="Arial" panose="020B0604020202020204" pitchFamily="34" charset="0"/>
              </a:rPr>
              <a:t>P.R.I.C.E.: </a:t>
            </a:r>
          </a:p>
          <a:p>
            <a:pPr marL="742950" lvl="1" indent="-285750">
              <a:buFont typeface="Wingdings" panose="05000000000000000000" pitchFamily="2" charset="2"/>
              <a:buChar char="Ø"/>
            </a:pPr>
            <a:r>
              <a:rPr lang="el-GR" b="0" i="0" dirty="0">
                <a:solidFill>
                  <a:srgbClr val="202122"/>
                </a:solidFill>
                <a:effectLst/>
                <a:latin typeface="Arial" panose="020B0604020202020204" pitchFamily="34" charset="0"/>
              </a:rPr>
              <a:t>Προστασία</a:t>
            </a:r>
            <a:endParaRPr lang="el-GR" dirty="0">
              <a:solidFill>
                <a:srgbClr val="202122"/>
              </a:solidFill>
              <a:latin typeface="Arial" panose="020B0604020202020204" pitchFamily="34" charset="0"/>
            </a:endParaRPr>
          </a:p>
          <a:p>
            <a:pPr marL="742950" lvl="1" indent="-285750">
              <a:buFont typeface="Wingdings" panose="05000000000000000000" pitchFamily="2" charset="2"/>
              <a:buChar char="Ø"/>
            </a:pPr>
            <a:r>
              <a:rPr lang="el-GR" b="0" i="0" dirty="0">
                <a:solidFill>
                  <a:srgbClr val="202122"/>
                </a:solidFill>
                <a:effectLst/>
                <a:latin typeface="Arial" panose="020B0604020202020204" pitchFamily="34" charset="0"/>
              </a:rPr>
              <a:t>Ξεκούραση</a:t>
            </a:r>
          </a:p>
          <a:p>
            <a:pPr marL="742950" lvl="1" indent="-285750">
              <a:buFont typeface="Wingdings" panose="05000000000000000000" pitchFamily="2" charset="2"/>
              <a:buChar char="Ø"/>
            </a:pPr>
            <a:r>
              <a:rPr lang="el-GR" b="0" i="0" dirty="0">
                <a:solidFill>
                  <a:srgbClr val="202122"/>
                </a:solidFill>
                <a:effectLst/>
                <a:latin typeface="Arial" panose="020B0604020202020204" pitchFamily="34" charset="0"/>
              </a:rPr>
              <a:t>Πάγος</a:t>
            </a:r>
          </a:p>
          <a:p>
            <a:pPr marL="742950" lvl="1" indent="-285750">
              <a:buFont typeface="Wingdings" panose="05000000000000000000" pitchFamily="2" charset="2"/>
              <a:buChar char="Ø"/>
            </a:pPr>
            <a:r>
              <a:rPr lang="el-GR" b="0" i="0" dirty="0">
                <a:solidFill>
                  <a:srgbClr val="202122"/>
                </a:solidFill>
                <a:effectLst/>
                <a:latin typeface="Arial" panose="020B0604020202020204" pitchFamily="34" charset="0"/>
              </a:rPr>
              <a:t>Συμπίεση - Περίδεση</a:t>
            </a:r>
          </a:p>
          <a:p>
            <a:pPr marL="742950" lvl="1" indent="-285750">
              <a:buFont typeface="Wingdings" panose="05000000000000000000" pitchFamily="2" charset="2"/>
              <a:buChar char="Ø"/>
            </a:pPr>
            <a:r>
              <a:rPr lang="el-GR" b="0" i="0" dirty="0">
                <a:solidFill>
                  <a:srgbClr val="202122"/>
                </a:solidFill>
                <a:effectLst/>
                <a:latin typeface="Arial" panose="020B0604020202020204" pitchFamily="34" charset="0"/>
              </a:rPr>
              <a:t>Ανύψωση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Μπορεί επίσης να γίνει χρήση φαρμάκων για τη μείωση του πόνου.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Η μεταγενέστερη θεραπεία μπορεί να περιλαμβάνει άσκηση και </a:t>
            </a:r>
            <a:r>
              <a:rPr lang="el-GR" b="0" i="0" u="none" strike="noStrike" dirty="0">
                <a:effectLst/>
                <a:latin typeface="Arial" panose="020B0604020202020204" pitchFamily="34" charset="0"/>
              </a:rPr>
              <a:t>φυσικοθεραπεία</a:t>
            </a:r>
            <a:r>
              <a:rPr lang="el-GR" b="0" i="0" dirty="0">
                <a:effectLst/>
                <a:latin typeface="Arial" panose="020B0604020202020204" pitchFamily="34" charset="0"/>
              </a:rPr>
              <a:t>.</a:t>
            </a:r>
            <a:endParaRPr lang="el-GR" b="0" i="0" dirty="0">
              <a:effectLst/>
              <a:latin typeface="Noto Serif" panose="02020600060500020200" pitchFamily="18" charset="0"/>
            </a:endParaRPr>
          </a:p>
        </p:txBody>
      </p:sp>
    </p:spTree>
    <p:extLst>
      <p:ext uri="{BB962C8B-B14F-4D97-AF65-F5344CB8AC3E}">
        <p14:creationId xmlns:p14="http://schemas.microsoft.com/office/powerpoint/2010/main" val="2930518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cap="none" dirty="0">
                <a:solidFill>
                  <a:srgbClr val="C00000"/>
                </a:solidFill>
                <a:effectLst/>
                <a:latin typeface="Linux Libertine"/>
              </a:rPr>
              <a:t>ΑΙΜΑΤΩΜΑ</a:t>
            </a:r>
            <a:br>
              <a:rPr lang="el-GR" b="0" i="0" dirty="0">
                <a:solidFill>
                  <a:srgbClr val="000000"/>
                </a:solidFill>
                <a:effectLst/>
                <a:latin typeface="Linux Libertine"/>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364451" cy="4678204"/>
          </a:xfrm>
          <a:prstGeom prst="rect">
            <a:avLst/>
          </a:prstGeom>
          <a:noFill/>
        </p:spPr>
        <p:txBody>
          <a:bodyPr wrap="square" rtlCol="0">
            <a:spAutoFit/>
          </a:bodyPr>
          <a:lstStyle/>
          <a:p>
            <a:pPr algn="l"/>
            <a:r>
              <a:rPr lang="el-GR" b="1" i="0" dirty="0">
                <a:solidFill>
                  <a:srgbClr val="C00000"/>
                </a:solidFill>
                <a:effectLst/>
                <a:latin typeface="Arial" panose="020B0604020202020204" pitchFamily="34" charset="0"/>
              </a:rPr>
              <a:t>Αιμάτωμα</a:t>
            </a:r>
            <a:r>
              <a:rPr lang="el-GR" b="0" i="0" dirty="0">
                <a:solidFill>
                  <a:srgbClr val="C00000"/>
                </a:solidFill>
                <a:effectLst/>
                <a:latin typeface="Arial" panose="020B0604020202020204" pitchFamily="34" charset="0"/>
              </a:rPr>
              <a:t> </a:t>
            </a:r>
            <a:r>
              <a:rPr lang="el-GR" b="0" i="0" dirty="0">
                <a:solidFill>
                  <a:srgbClr val="202122"/>
                </a:solidFill>
                <a:effectLst/>
                <a:latin typeface="Arial" panose="020B0604020202020204" pitchFamily="34" charset="0"/>
              </a:rPr>
              <a:t>είναι η συσσώρευση αίματος που προκαλείται από εσωτερική </a:t>
            </a:r>
            <a:r>
              <a:rPr lang="el-GR" b="0" i="0" u="none" strike="noStrike" dirty="0">
                <a:effectLst/>
                <a:latin typeface="Arial" panose="020B0604020202020204" pitchFamily="34" charset="0"/>
              </a:rPr>
              <a:t>αιμορραγία</a:t>
            </a:r>
            <a:r>
              <a:rPr lang="el-GR" b="0" i="0" dirty="0">
                <a:effectLst/>
                <a:latin typeface="Arial" panose="020B0604020202020204" pitchFamily="34" charset="0"/>
              </a:rPr>
              <a:t> </a:t>
            </a:r>
            <a:r>
              <a:rPr lang="el-GR" b="0" i="0" dirty="0">
                <a:solidFill>
                  <a:srgbClr val="202122"/>
                </a:solidFill>
                <a:effectLst/>
                <a:latin typeface="Arial" panose="020B0604020202020204" pitchFamily="34" charset="0"/>
              </a:rPr>
              <a:t>(ρήξη τριχοειδών αγγείων, χωρίς το αίμα να φτάσει στην επιφάνεια του σώματος) λόγω τραυματισμού ή χειρουργικής επέμβασης. </a:t>
            </a:r>
          </a:p>
          <a:p>
            <a:pPr algn="l"/>
            <a:r>
              <a:rPr lang="el-GR" b="0" i="0" dirty="0">
                <a:solidFill>
                  <a:srgbClr val="202122"/>
                </a:solidFill>
                <a:effectLst/>
                <a:latin typeface="Arial" panose="020B0604020202020204" pitchFamily="34" charset="0"/>
              </a:rPr>
              <a:t>Το αιμάτωμα μπορεί να σχηματιστεί σε ένα όργανο, ιστό ή χώρο του σώματος. </a:t>
            </a:r>
          </a:p>
          <a:p>
            <a:pPr algn="l"/>
            <a:r>
              <a:rPr lang="el-GR" b="0" i="0" dirty="0">
                <a:solidFill>
                  <a:srgbClr val="202122"/>
                </a:solidFill>
                <a:effectLst/>
                <a:latin typeface="Arial" panose="020B0604020202020204" pitchFamily="34" charset="0"/>
              </a:rPr>
              <a:t>Μπορεί να εμφανιστεί οπουδήποτε στο σώμα, συμπεριλαμβανομένου του εγκεφάλου. </a:t>
            </a:r>
          </a:p>
          <a:p>
            <a:pPr algn="l"/>
            <a:r>
              <a:rPr lang="el-GR" b="0" i="0" dirty="0">
                <a:solidFill>
                  <a:srgbClr val="202122"/>
                </a:solidFill>
                <a:effectLst/>
                <a:latin typeface="Arial" panose="020B0604020202020204" pitchFamily="34" charset="0"/>
              </a:rPr>
              <a:t>Τα περισσότερα αιματώματα είναι μικρά και υποχωρούν από μόνα τους, αλλά μερικά μπορεί να χρειαστεί να αφαιρεθούν χειρουργικά</a:t>
            </a:r>
          </a:p>
          <a:p>
            <a:pPr algn="l"/>
            <a:r>
              <a:rPr lang="el-GR" sz="2800" b="1" i="0" dirty="0">
                <a:solidFill>
                  <a:srgbClr val="C00000"/>
                </a:solidFill>
                <a:effectLst/>
                <a:latin typeface="Linux Libertine"/>
              </a:rPr>
              <a:t>Κλινική εικόνα</a:t>
            </a:r>
          </a:p>
          <a:p>
            <a:pPr algn="l"/>
            <a:endParaRPr lang="el-GR" b="0" i="0" dirty="0">
              <a:solidFill>
                <a:srgbClr val="202122"/>
              </a:solidFill>
              <a:effectLst/>
              <a:latin typeface="Arial" panose="020B0604020202020204" pitchFamily="34" charset="0"/>
            </a:endParaRP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Πόνος: το πρώτο σύμπτωμα ενός αιματώματος είναι η αίσθηση του πόνου στην περιοχή που έχει δεχθεί το χτύπημα.</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Φλεγμονή: η πληγείσα περιοχή υφίσταται φλεγμονή που υποχωρεί με φυσιολογικό τρόπο με την πάροδο του χρόνου.</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Αλλαγή στο χρώμα του δέρματος: η πληγείσα περιοχή αλλάζει χρώμα όσο προχωρά ο χρόνος. Ξεκινά με ένα ροζ χρώμα, μετά αλλάζει σε ένα γαλαζωπό χρώμα, και καθώς το δέρμα επουλώνεται επιστρέφει στο κανονικό του χρώμα</a:t>
            </a:r>
          </a:p>
        </p:txBody>
      </p:sp>
    </p:spTree>
    <p:extLst>
      <p:ext uri="{BB962C8B-B14F-4D97-AF65-F5344CB8AC3E}">
        <p14:creationId xmlns:p14="http://schemas.microsoft.com/office/powerpoint/2010/main" val="293823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8"/>
            <a:ext cx="10364451" cy="771744"/>
          </a:xfrm>
        </p:spPr>
        <p:txBody>
          <a:bodyPr/>
          <a:lstStyle/>
          <a:p>
            <a:pPr algn="l"/>
            <a:r>
              <a:rPr lang="el-GR" b="1" i="0" cap="none" dirty="0">
                <a:solidFill>
                  <a:srgbClr val="FF0000"/>
                </a:solidFill>
                <a:effectLst/>
                <a:latin typeface="Linux Libertine"/>
              </a:rPr>
              <a:t>ΔΙΑΓΝΩΣΗ</a:t>
            </a: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492898"/>
            <a:ext cx="10364451" cy="3785652"/>
          </a:xfrm>
          <a:prstGeom prst="rect">
            <a:avLst/>
          </a:prstGeom>
          <a:noFill/>
        </p:spPr>
        <p:txBody>
          <a:bodyPr wrap="square" rtlCol="0">
            <a:spAutoFit/>
          </a:bodyPr>
          <a:lstStyle/>
          <a:p>
            <a:pPr marL="342900" indent="-342900">
              <a:buFont typeface="Wingdings" panose="05000000000000000000" pitchFamily="2" charset="2"/>
              <a:buChar char="Ø"/>
            </a:pPr>
            <a:r>
              <a:rPr lang="el-GR" sz="2400" b="0" i="0" dirty="0">
                <a:solidFill>
                  <a:srgbClr val="202122"/>
                </a:solidFill>
                <a:effectLst/>
                <a:latin typeface="Arial" panose="020B0604020202020204" pitchFamily="34" charset="0"/>
              </a:rPr>
              <a:t>Τα διαστρέμματα μπορούν συχνά να διαγνωστούν κλινικά με βάση τα συμπτώματα του ασθενούς, τον μηχανισμό τραυματισμού και τη φυσική εξέταση. </a:t>
            </a:r>
          </a:p>
          <a:p>
            <a:pPr marL="342900" indent="-342900">
              <a:buFont typeface="Wingdings" panose="05000000000000000000" pitchFamily="2" charset="2"/>
              <a:buChar char="Ø"/>
            </a:pPr>
            <a:r>
              <a:rPr lang="el-GR" sz="2400" b="0" i="0" dirty="0">
                <a:solidFill>
                  <a:srgbClr val="202122"/>
                </a:solidFill>
                <a:effectLst/>
                <a:latin typeface="Arial" panose="020B0604020202020204" pitchFamily="34" charset="0"/>
              </a:rPr>
              <a:t>Επίσης, μπορούν να ληφθούν ακτινογραφίες για να προσδιοριστεί εάν παράλληλα υπάρχει κάταγμα, ειδικά σε περιπτώσεις ευαισθησίας ή πόνου στο οστό στο τραυματισμένο σημείο. </a:t>
            </a:r>
          </a:p>
          <a:p>
            <a:pPr marL="342900" indent="-342900">
              <a:buFont typeface="Wingdings" panose="05000000000000000000" pitchFamily="2" charset="2"/>
              <a:buChar char="Ø"/>
            </a:pPr>
            <a:r>
              <a:rPr lang="el-GR" sz="2400" b="0" i="0" dirty="0">
                <a:solidFill>
                  <a:srgbClr val="202122"/>
                </a:solidFill>
                <a:effectLst/>
                <a:latin typeface="Arial" panose="020B0604020202020204" pitchFamily="34" charset="0"/>
              </a:rPr>
              <a:t>Σε ορισμένες περιπτώσεις, ιδιαίτερα εάν η διαδικασία επούλωσης παρατείνεται ή υπάρχει υποψία για πιο σοβαρό τραυματισμό, πραγματοποιείται μαγνητική τομογραφία για να εξεταστούν οι </a:t>
            </a:r>
            <a:r>
              <a:rPr lang="el-GR" sz="2400" b="0" i="0" dirty="0" err="1">
                <a:solidFill>
                  <a:srgbClr val="202122"/>
                </a:solidFill>
                <a:effectLst/>
                <a:latin typeface="Arial" panose="020B0604020202020204" pitchFamily="34" charset="0"/>
              </a:rPr>
              <a:t>περιβάλλοντες</a:t>
            </a:r>
            <a:r>
              <a:rPr lang="el-GR" sz="2400" b="0" i="0" dirty="0">
                <a:solidFill>
                  <a:srgbClr val="202122"/>
                </a:solidFill>
                <a:effectLst/>
                <a:latin typeface="Arial" panose="020B0604020202020204" pitchFamily="34" charset="0"/>
              </a:rPr>
              <a:t> μαλακοί ιστοί και οι σύνδεσμοι.</a:t>
            </a:r>
            <a:r>
              <a:rPr lang="el-GR" sz="2400" b="0" i="0" u="none" strike="noStrike" baseline="30000" dirty="0">
                <a:solidFill>
                  <a:srgbClr val="3366CC"/>
                </a:solidFill>
                <a:effectLst/>
                <a:latin typeface="Arial" panose="020B0604020202020204" pitchFamily="34" charset="0"/>
                <a:hlinkClick r:id="rId2"/>
              </a:rPr>
              <a:t>[1</a:t>
            </a:r>
            <a:endParaRPr lang="el-GR" sz="4000" b="1" i="0" baseline="30000" dirty="0">
              <a:solidFill>
                <a:srgbClr val="3366CC"/>
              </a:solidFill>
              <a:effectLst/>
              <a:latin typeface="Arial" panose="020B0604020202020204" pitchFamily="34" charset="0"/>
            </a:endParaRPr>
          </a:p>
        </p:txBody>
      </p:sp>
    </p:spTree>
    <p:extLst>
      <p:ext uri="{BB962C8B-B14F-4D97-AF65-F5344CB8AC3E}">
        <p14:creationId xmlns:p14="http://schemas.microsoft.com/office/powerpoint/2010/main" val="200109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510487"/>
          </a:xfrm>
        </p:spPr>
        <p:txBody>
          <a:bodyPr>
            <a:normAutofit fontScale="90000"/>
          </a:bodyPr>
          <a:lstStyle/>
          <a:p>
            <a:pPr>
              <a:lnSpc>
                <a:spcPct val="115000"/>
              </a:lnSpc>
              <a:spcAft>
                <a:spcPts val="1000"/>
              </a:spcAft>
            </a:pP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b="1" i="0" dirty="0" err="1">
                <a:solidFill>
                  <a:srgbClr val="C00000"/>
                </a:solidFill>
                <a:effectLst/>
                <a:latin typeface="Noto Serif" panose="02020600060500020200" pitchFamily="18" charset="0"/>
              </a:rPr>
              <a:t>διακριση</a:t>
            </a:r>
            <a:r>
              <a:rPr lang="el-GR" b="1" i="0" dirty="0">
                <a:solidFill>
                  <a:srgbClr val="555555"/>
                </a:solidFill>
                <a:effectLst/>
                <a:latin typeface="Noto Serif" panose="02020600060500020200" pitchFamily="18" charset="0"/>
              </a:rPr>
              <a:t> </a:t>
            </a:r>
            <a:r>
              <a:rPr lang="el-GR" b="1" i="0" cap="none" dirty="0">
                <a:solidFill>
                  <a:srgbClr val="C00000"/>
                </a:solidFill>
                <a:effectLst/>
                <a:latin typeface="Linux Libertine"/>
              </a:rPr>
              <a:t>ΑΙΜΑΤΩΜΑΤΩΝ</a:t>
            </a:r>
            <a:br>
              <a:rPr lang="el-GR" b="0" i="0" dirty="0">
                <a:solidFill>
                  <a:srgbClr val="000000"/>
                </a:solidFill>
                <a:effectLst/>
                <a:latin typeface="Linux Libertine"/>
              </a:rPr>
            </a:br>
            <a:br>
              <a:rPr lang="el-GR" b="1" i="0" dirty="0">
                <a:solidFill>
                  <a:srgbClr val="555555"/>
                </a:solidFill>
                <a:effectLst/>
                <a:latin typeface="Noto Serif" panose="02020600060500020200" pitchFamily="18" charset="0"/>
              </a:rPr>
            </a:br>
            <a:br>
              <a:rPr lang="el-GR" b="1" i="0" dirty="0">
                <a:solidFill>
                  <a:srgbClr val="555555"/>
                </a:solidFill>
                <a:effectLst/>
                <a:latin typeface="Noto Serif" panose="02020600060500020200" pitchFamily="18" charset="0"/>
              </a:rPr>
            </a:b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364451" cy="3970318"/>
          </a:xfrm>
          <a:prstGeom prst="rect">
            <a:avLst/>
          </a:prstGeom>
          <a:noFill/>
        </p:spPr>
        <p:txBody>
          <a:bodyPr wrap="square" rtlCol="0">
            <a:spAutoFit/>
          </a:bodyPr>
          <a:lstStyle/>
          <a:p>
            <a:pPr algn="l"/>
            <a:endParaRPr lang="el-GR" b="0" i="0" dirty="0">
              <a:solidFill>
                <a:srgbClr val="202122"/>
              </a:solidFill>
              <a:effectLst/>
              <a:latin typeface="Arial" panose="020B0604020202020204" pitchFamily="34" charset="0"/>
            </a:endParaRPr>
          </a:p>
          <a:p>
            <a:pPr algn="l"/>
            <a:r>
              <a:rPr lang="el-GR" b="1" i="0" dirty="0">
                <a:solidFill>
                  <a:srgbClr val="C00000"/>
                </a:solidFill>
                <a:effectLst/>
                <a:latin typeface="Arial" panose="020B0604020202020204" pitchFamily="34" charset="0"/>
              </a:rPr>
              <a:t>Τα αιματώματα συχνά περιγράφονται με βάση τη θέση τους στο σώμα</a:t>
            </a:r>
            <a:r>
              <a:rPr lang="el-GR" b="0" i="0" dirty="0">
                <a:solidFill>
                  <a:srgbClr val="202122"/>
                </a:solidFill>
                <a:effectLst/>
                <a:latin typeface="Arial" panose="020B0604020202020204" pitchFamily="34" charset="0"/>
              </a:rPr>
              <a:t>,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κάτω από το δέρμα (υποδόρια),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εντός του υποκείμενου μυός (ενδομυϊκά) </a:t>
            </a:r>
            <a:endParaRPr lang="el-GR" dirty="0">
              <a:solidFill>
                <a:srgbClr val="202122"/>
              </a:solidFill>
              <a:latin typeface="Arial" panose="020B0604020202020204" pitchFamily="34" charset="0"/>
            </a:endParaRP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μέσα σε ένα οστό (</a:t>
            </a:r>
            <a:r>
              <a:rPr lang="el-GR" b="0" i="0" dirty="0" err="1">
                <a:solidFill>
                  <a:srgbClr val="202122"/>
                </a:solidFill>
                <a:effectLst/>
                <a:latin typeface="Arial" panose="020B0604020202020204" pitchFamily="34" charset="0"/>
              </a:rPr>
              <a:t>περιοστικά</a:t>
            </a:r>
            <a:r>
              <a:rPr lang="el-GR" b="0" i="0" dirty="0">
                <a:solidFill>
                  <a:srgbClr val="202122"/>
                </a:solidFill>
                <a:effectLst/>
                <a:latin typeface="Arial" panose="020B0604020202020204" pitchFamily="34" charset="0"/>
              </a:rPr>
              <a:t>) </a:t>
            </a:r>
          </a:p>
          <a:p>
            <a:pPr marL="285750" indent="-285750" algn="l">
              <a:buFont typeface="Wingdings" panose="05000000000000000000" pitchFamily="2" charset="2"/>
              <a:buChar char="Ø"/>
            </a:pPr>
            <a:endParaRPr lang="el-GR" b="0" i="0" dirty="0">
              <a:solidFill>
                <a:srgbClr val="202122"/>
              </a:solidFill>
              <a:effectLst/>
              <a:latin typeface="Arial" panose="020B0604020202020204" pitchFamily="34" charset="0"/>
            </a:endParaRPr>
          </a:p>
          <a:p>
            <a:pPr algn="l"/>
            <a:r>
              <a:rPr lang="el-GR" b="1" i="0" dirty="0">
                <a:solidFill>
                  <a:srgbClr val="C00000"/>
                </a:solidFill>
                <a:effectLst/>
                <a:latin typeface="Arial" panose="020B0604020202020204" pitchFamily="34" charset="0"/>
              </a:rPr>
              <a:t>Τα αιματώματα στο δέρμα διακρίνονται με βάση το μέγεθός τους σε:</a:t>
            </a:r>
          </a:p>
          <a:p>
            <a:pPr marL="285750" indent="-285750" algn="l">
              <a:buFont typeface="Wingdings" panose="05000000000000000000" pitchFamily="2" charset="2"/>
              <a:buChar char="Ø"/>
            </a:pPr>
            <a:r>
              <a:rPr lang="el-GR" b="1" i="0" dirty="0" err="1">
                <a:effectLst/>
                <a:latin typeface="Arial" panose="020B0604020202020204" pitchFamily="34" charset="0"/>
              </a:rPr>
              <a:t>πετέχειες</a:t>
            </a:r>
            <a:r>
              <a:rPr lang="el-GR" b="0" i="0" dirty="0">
                <a:solidFill>
                  <a:srgbClr val="202122"/>
                </a:solidFill>
                <a:effectLst/>
                <a:latin typeface="Arial" panose="020B0604020202020204" pitchFamily="34" charset="0"/>
              </a:rPr>
              <a:t> (&lt; 3 χιλ.), </a:t>
            </a:r>
          </a:p>
          <a:p>
            <a:pPr marL="285750" indent="-285750" algn="l">
              <a:buFont typeface="Wingdings" panose="05000000000000000000" pitchFamily="2" charset="2"/>
              <a:buChar char="Ø"/>
            </a:pPr>
            <a:r>
              <a:rPr lang="el-GR" b="1" i="0" u="none" strike="noStrike" dirty="0">
                <a:effectLst/>
                <a:latin typeface="Arial" panose="020B0604020202020204" pitchFamily="34" charset="0"/>
              </a:rPr>
              <a:t>πορφύρες</a:t>
            </a:r>
            <a:r>
              <a:rPr lang="el-GR" b="0" i="0" dirty="0">
                <a:solidFill>
                  <a:srgbClr val="202122"/>
                </a:solidFill>
                <a:effectLst/>
                <a:latin typeface="Arial" panose="020B0604020202020204" pitchFamily="34" charset="0"/>
              </a:rPr>
              <a:t> (&lt; 10 χιλ.) και σε </a:t>
            </a:r>
          </a:p>
          <a:p>
            <a:pPr marL="285750" indent="-285750" algn="l">
              <a:buFont typeface="Wingdings" panose="05000000000000000000" pitchFamily="2" charset="2"/>
              <a:buChar char="Ø"/>
            </a:pPr>
            <a:r>
              <a:rPr lang="el-GR" b="1" i="0" dirty="0">
                <a:solidFill>
                  <a:srgbClr val="202122"/>
                </a:solidFill>
                <a:effectLst/>
                <a:latin typeface="Arial" panose="020B0604020202020204" pitchFamily="34" charset="0"/>
              </a:rPr>
              <a:t>εκχυμώσεις ή </a:t>
            </a:r>
            <a:r>
              <a:rPr lang="el-GR" b="1" i="0" u="none" strike="noStrike" dirty="0">
                <a:effectLst/>
                <a:latin typeface="Arial" panose="020B0604020202020204" pitchFamily="34" charset="0"/>
              </a:rPr>
              <a:t>μώλωπες</a:t>
            </a:r>
            <a:r>
              <a:rPr lang="el-GR" b="1" i="0"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 (&gt;10 χιλ.) </a:t>
            </a:r>
          </a:p>
          <a:p>
            <a:pPr algn="l"/>
            <a:r>
              <a:rPr lang="el-GR" b="1" i="0" dirty="0">
                <a:solidFill>
                  <a:srgbClr val="C00000"/>
                </a:solidFill>
                <a:effectLst/>
                <a:latin typeface="Arial" panose="020B0604020202020204" pitchFamily="34" charset="0"/>
              </a:rPr>
              <a:t>Τα </a:t>
            </a:r>
            <a:r>
              <a:rPr lang="el-GR" b="1" i="0" dirty="0" err="1">
                <a:solidFill>
                  <a:srgbClr val="C00000"/>
                </a:solidFill>
                <a:effectLst/>
                <a:latin typeface="Arial" panose="020B0604020202020204" pitchFamily="34" charset="0"/>
              </a:rPr>
              <a:t>ενδοκρανιακά</a:t>
            </a:r>
            <a:r>
              <a:rPr lang="el-GR" b="1" i="0" dirty="0">
                <a:solidFill>
                  <a:srgbClr val="C00000"/>
                </a:solidFill>
                <a:effectLst/>
                <a:latin typeface="Arial" panose="020B0604020202020204" pitchFamily="34" charset="0"/>
              </a:rPr>
              <a:t> αιματώματα διακρίνονται σε </a:t>
            </a:r>
          </a:p>
          <a:p>
            <a:pPr marL="285750" indent="-285750" algn="l">
              <a:buFont typeface="Wingdings" panose="05000000000000000000" pitchFamily="2" charset="2"/>
              <a:buChar char="Ø"/>
            </a:pPr>
            <a:r>
              <a:rPr lang="el-GR" b="1" i="0" u="none" strike="noStrike" dirty="0" err="1">
                <a:effectLst/>
                <a:latin typeface="Arial" panose="020B0604020202020204" pitchFamily="34" charset="0"/>
                <a:hlinkClick r:id="rId2" tooltip="Επισκληρίδιο αιμάτωμα">
                  <a:extLst>
                    <a:ext uri="{A12FA001-AC4F-418D-AE19-62706E023703}">
                      <ahyp:hlinkClr xmlns:ahyp="http://schemas.microsoft.com/office/drawing/2018/hyperlinkcolor" val="tx"/>
                    </a:ext>
                  </a:extLst>
                </a:hlinkClick>
              </a:rPr>
              <a:t>επισκληρίδια</a:t>
            </a:r>
            <a:r>
              <a:rPr lang="el-GR" b="1" i="0" u="none" strike="noStrike" dirty="0">
                <a:solidFill>
                  <a:srgbClr val="56BCFE"/>
                </a:solidFill>
                <a:effectLst/>
                <a:latin typeface="Arial" panose="020B0604020202020204" pitchFamily="34" charset="0"/>
                <a:hlinkClick r:id="rId2" tooltip="Επισκληρίδιο αιμάτωμα">
                  <a:extLst>
                    <a:ext uri="{A12FA001-AC4F-418D-AE19-62706E023703}">
                      <ahyp:hlinkClr xmlns:ahyp="http://schemas.microsoft.com/office/drawing/2018/hyperlinkcolor" val="tx"/>
                    </a:ext>
                  </a:extLst>
                </a:hlinkClick>
              </a:rPr>
              <a:t> </a:t>
            </a:r>
            <a:r>
              <a:rPr lang="el-GR" b="1" i="0" u="none" strike="noStrike" dirty="0">
                <a:effectLst/>
                <a:latin typeface="Arial" panose="020B0604020202020204" pitchFamily="34" charset="0"/>
                <a:hlinkClick r:id="rId2" tooltip="Επισκληρίδιο αιμάτωμα">
                  <a:extLst>
                    <a:ext uri="{A12FA001-AC4F-418D-AE19-62706E023703}">
                      <ahyp:hlinkClr xmlns:ahyp="http://schemas.microsoft.com/office/drawing/2018/hyperlinkcolor" val="tx"/>
                    </a:ext>
                  </a:extLst>
                </a:hlinkClick>
              </a:rPr>
              <a:t>αιματώματα</a:t>
            </a:r>
            <a:r>
              <a:rPr lang="el-GR" b="1" i="0" dirty="0">
                <a:effectLst/>
                <a:latin typeface="Arial" panose="020B0604020202020204" pitchFamily="34" charset="0"/>
              </a:rPr>
              <a:t> </a:t>
            </a:r>
            <a:r>
              <a:rPr lang="el-GR" b="0" i="0" dirty="0">
                <a:solidFill>
                  <a:srgbClr val="202122"/>
                </a:solidFill>
                <a:effectLst/>
                <a:latin typeface="Arial" panose="020B0604020202020204" pitchFamily="34" charset="0"/>
              </a:rPr>
              <a:t>(μεταξύ κρανίου και </a:t>
            </a:r>
            <a:r>
              <a:rPr lang="el-GR" b="0" i="0" u="none" strike="noStrike" dirty="0">
                <a:effectLst/>
                <a:latin typeface="Arial" panose="020B0604020202020204" pitchFamily="34" charset="0"/>
                <a:hlinkClick r:id="rId3" tooltip="Μήνιγγες">
                  <a:extLst>
                    <a:ext uri="{A12FA001-AC4F-418D-AE19-62706E023703}">
                      <ahyp:hlinkClr xmlns:ahyp="http://schemas.microsoft.com/office/drawing/2018/hyperlinkcolor" val="tx"/>
                    </a:ext>
                  </a:extLst>
                </a:hlinkClick>
              </a:rPr>
              <a:t>σκληρής μήνιγγας</a:t>
            </a:r>
            <a:r>
              <a:rPr lang="el-GR" b="0" i="0" dirty="0">
                <a:solidFill>
                  <a:srgbClr val="202122"/>
                </a:solidFill>
                <a:effectLst/>
                <a:latin typeface="Arial" panose="020B0604020202020204" pitchFamily="34" charset="0"/>
              </a:rPr>
              <a:t>)</a:t>
            </a:r>
          </a:p>
          <a:p>
            <a:pPr marL="285750" indent="-285750" algn="l">
              <a:buFont typeface="Wingdings" panose="05000000000000000000" pitchFamily="2" charset="2"/>
              <a:buChar char="Ø"/>
            </a:pPr>
            <a:r>
              <a:rPr lang="el-GR" b="1" i="0" u="sng" strike="noStrike" dirty="0" err="1">
                <a:effectLst/>
                <a:latin typeface="Arial" panose="020B0604020202020204" pitchFamily="34" charset="0"/>
                <a:hlinkClick r:id="rId4" tooltip="Υποσκληρίδιο αιμάτωμα">
                  <a:extLst>
                    <a:ext uri="{A12FA001-AC4F-418D-AE19-62706E023703}">
                      <ahyp:hlinkClr xmlns:ahyp="http://schemas.microsoft.com/office/drawing/2018/hyperlinkcolor" val="tx"/>
                    </a:ext>
                  </a:extLst>
                </a:hlinkClick>
              </a:rPr>
              <a:t>υποσκληρίδια</a:t>
            </a:r>
            <a:r>
              <a:rPr lang="el-GR" b="1" i="0" u="sng" strike="noStrike" dirty="0">
                <a:solidFill>
                  <a:srgbClr val="56BCFE"/>
                </a:solidFill>
                <a:effectLst/>
                <a:latin typeface="Arial" panose="020B0604020202020204" pitchFamily="34" charset="0"/>
                <a:hlinkClick r:id="rId4" tooltip="Υποσκληρίδιο αιμάτωμα">
                  <a:extLst>
                    <a:ext uri="{A12FA001-AC4F-418D-AE19-62706E023703}">
                      <ahyp:hlinkClr xmlns:ahyp="http://schemas.microsoft.com/office/drawing/2018/hyperlinkcolor" val="tx"/>
                    </a:ext>
                  </a:extLst>
                </a:hlinkClick>
              </a:rPr>
              <a:t> </a:t>
            </a:r>
            <a:r>
              <a:rPr lang="el-GR" b="1" i="0" u="sng" strike="noStrike" dirty="0">
                <a:effectLst/>
                <a:latin typeface="Arial" panose="020B0604020202020204" pitchFamily="34" charset="0"/>
                <a:hlinkClick r:id="rId4" tooltip="Υποσκληρίδιο αιμάτωμα">
                  <a:extLst>
                    <a:ext uri="{A12FA001-AC4F-418D-AE19-62706E023703}">
                      <ahyp:hlinkClr xmlns:ahyp="http://schemas.microsoft.com/office/drawing/2018/hyperlinkcolor" val="tx"/>
                    </a:ext>
                  </a:extLst>
                </a:hlinkClick>
              </a:rPr>
              <a:t>αιματώματα</a:t>
            </a:r>
            <a:r>
              <a:rPr lang="el-GR" b="1" i="0"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(μεταξύ σκληρής και αραχνοειδούς μήνιγγας)</a:t>
            </a:r>
          </a:p>
          <a:p>
            <a:pPr marL="285750" indent="-285750" algn="l">
              <a:buFont typeface="Wingdings" panose="05000000000000000000" pitchFamily="2" charset="2"/>
              <a:buChar char="Ø"/>
            </a:pPr>
            <a:r>
              <a:rPr lang="el-GR" b="1" i="0" u="sng" dirty="0" err="1">
                <a:solidFill>
                  <a:srgbClr val="202122"/>
                </a:solidFill>
                <a:effectLst/>
                <a:latin typeface="Arial" panose="020B0604020202020204" pitchFamily="34" charset="0"/>
              </a:rPr>
              <a:t>ενδοεγκεφαλικά</a:t>
            </a:r>
            <a:r>
              <a:rPr lang="el-GR" b="1" i="0" u="sng" dirty="0">
                <a:solidFill>
                  <a:srgbClr val="202122"/>
                </a:solidFill>
                <a:effectLst/>
                <a:latin typeface="Arial" panose="020B0604020202020204" pitchFamily="34" charset="0"/>
              </a:rPr>
              <a:t> αιματώματα</a:t>
            </a:r>
            <a:endParaRPr lang="el-GR" b="1" i="0" u="sng" dirty="0">
              <a:solidFill>
                <a:srgbClr val="555555"/>
              </a:solidFill>
              <a:effectLst/>
              <a:latin typeface="Noto Serif" panose="02020600060500020200" pitchFamily="18" charset="0"/>
            </a:endParaRPr>
          </a:p>
        </p:txBody>
      </p:sp>
    </p:spTree>
    <p:extLst>
      <p:ext uri="{BB962C8B-B14F-4D97-AF65-F5344CB8AC3E}">
        <p14:creationId xmlns:p14="http://schemas.microsoft.com/office/powerpoint/2010/main" val="86404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364451" cy="2308324"/>
          </a:xfrm>
          <a:prstGeom prst="rect">
            <a:avLst/>
          </a:prstGeom>
          <a:noFill/>
        </p:spPr>
        <p:txBody>
          <a:bodyPr wrap="square" rtlCol="0">
            <a:spAutoFit/>
          </a:bodyPr>
          <a:lstStyle/>
          <a:p>
            <a:pPr algn="l"/>
            <a:endParaRPr lang="el-GR" b="0" i="0" dirty="0">
              <a:solidFill>
                <a:srgbClr val="202122"/>
              </a:solidFill>
              <a:effectLst/>
              <a:latin typeface="Arial" panose="020B0604020202020204" pitchFamily="34" charset="0"/>
            </a:endParaRPr>
          </a:p>
          <a:p>
            <a:pPr algn="l"/>
            <a:r>
              <a:rPr lang="el-GR" b="1" i="0" dirty="0">
                <a:solidFill>
                  <a:srgbClr val="C00000"/>
                </a:solidFill>
                <a:effectLst/>
                <a:latin typeface="Arial" panose="020B0604020202020204" pitchFamily="34" charset="0"/>
              </a:rPr>
              <a:t>Συντηρητική αντιμετώπιση</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μπορεί να εφαρμοστεί πάγος τυλιγμένος σε ένα πανί.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μπορεί να χρειαστεί να εφαρμοστεί αλοιφή </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εάν υπάρχει πόνος, να χρησιμοποιηθούν αναλγητικά.</a:t>
            </a:r>
          </a:p>
          <a:p>
            <a:pPr algn="l"/>
            <a:endParaRPr lang="el-GR" b="0" i="0" dirty="0">
              <a:solidFill>
                <a:srgbClr val="202122"/>
              </a:solidFill>
              <a:effectLst/>
              <a:latin typeface="Arial" panose="020B0604020202020204" pitchFamily="34" charset="0"/>
            </a:endParaRPr>
          </a:p>
          <a:p>
            <a:pPr algn="l"/>
            <a:r>
              <a:rPr lang="el-GR" b="1" i="0" dirty="0">
                <a:solidFill>
                  <a:srgbClr val="C00000"/>
                </a:solidFill>
                <a:effectLst/>
                <a:latin typeface="Arial" panose="020B0604020202020204" pitchFamily="34" charset="0"/>
              </a:rPr>
              <a:t>Χειρουργική </a:t>
            </a:r>
            <a:r>
              <a:rPr lang="el-GR" b="1" i="0" dirty="0" err="1">
                <a:solidFill>
                  <a:srgbClr val="C00000"/>
                </a:solidFill>
                <a:effectLst/>
                <a:latin typeface="Arial" panose="020B0604020202020204" pitchFamily="34" charset="0"/>
              </a:rPr>
              <a:t>ανιμετώπιση</a:t>
            </a:r>
            <a:r>
              <a:rPr lang="el-GR" b="1" i="0" dirty="0">
                <a:solidFill>
                  <a:srgbClr val="C00000"/>
                </a:solidFill>
                <a:effectLst/>
                <a:latin typeface="Arial" panose="020B0604020202020204" pitchFamily="34" charset="0"/>
              </a:rPr>
              <a:t> </a:t>
            </a:r>
          </a:p>
          <a:p>
            <a:pPr algn="l"/>
            <a:r>
              <a:rPr lang="el-GR" b="0" i="0" dirty="0">
                <a:solidFill>
                  <a:srgbClr val="202122"/>
                </a:solidFill>
                <a:effectLst/>
                <a:latin typeface="Arial" panose="020B0604020202020204" pitchFamily="34" charset="0"/>
              </a:rPr>
              <a:t>με παροχέτευση αν υπάρχουν πιεστικά φαινόμενα όπως στα </a:t>
            </a:r>
            <a:r>
              <a:rPr lang="el-GR" b="1" i="0" dirty="0" err="1">
                <a:solidFill>
                  <a:srgbClr val="C00000"/>
                </a:solidFill>
                <a:effectLst/>
                <a:latin typeface="Arial" panose="020B0604020202020204" pitchFamily="34" charset="0"/>
              </a:rPr>
              <a:t>ενδοκρανιακά</a:t>
            </a:r>
            <a:r>
              <a:rPr lang="el-GR" b="1" i="0" dirty="0">
                <a:solidFill>
                  <a:srgbClr val="C00000"/>
                </a:solidFill>
                <a:effectLst/>
                <a:latin typeface="Arial" panose="020B0604020202020204" pitchFamily="34" charset="0"/>
              </a:rPr>
              <a:t> αιματώματα </a:t>
            </a:r>
            <a:endParaRPr lang="el-GR" b="0" i="0" dirty="0">
              <a:solidFill>
                <a:srgbClr val="202122"/>
              </a:solidFill>
              <a:effectLst/>
              <a:latin typeface="Arial" panose="020B0604020202020204" pitchFamily="34" charset="0"/>
            </a:endParaRPr>
          </a:p>
        </p:txBody>
      </p:sp>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5" y="618517"/>
            <a:ext cx="10364451" cy="639227"/>
          </a:xfrm>
        </p:spPr>
        <p:txBody>
          <a:bodyPr/>
          <a:lstStyle/>
          <a:p>
            <a:r>
              <a:rPr lang="el-GR" b="1" i="0" dirty="0" err="1">
                <a:solidFill>
                  <a:srgbClr val="C00000"/>
                </a:solidFill>
                <a:effectLst/>
                <a:latin typeface="Linux Libertine"/>
              </a:rPr>
              <a:t>Αντιμετωπιση</a:t>
            </a:r>
            <a:r>
              <a:rPr lang="el-GR" b="1" i="0" dirty="0">
                <a:solidFill>
                  <a:srgbClr val="C00000"/>
                </a:solidFill>
                <a:effectLst/>
                <a:latin typeface="Linux Libertine"/>
              </a:rPr>
              <a:t> </a:t>
            </a:r>
            <a:r>
              <a:rPr lang="el-GR" b="1" i="0" dirty="0" err="1">
                <a:solidFill>
                  <a:srgbClr val="C00000"/>
                </a:solidFill>
                <a:effectLst/>
                <a:latin typeface="Linux Libertine"/>
              </a:rPr>
              <a:t>αιματωματοσ</a:t>
            </a:r>
            <a:endParaRPr lang="el-GR" b="1" dirty="0">
              <a:solidFill>
                <a:srgbClr val="C00000"/>
              </a:solidFill>
            </a:endParaRPr>
          </a:p>
        </p:txBody>
      </p:sp>
    </p:spTree>
    <p:extLst>
      <p:ext uri="{BB962C8B-B14F-4D97-AF65-F5344CB8AC3E}">
        <p14:creationId xmlns:p14="http://schemas.microsoft.com/office/powerpoint/2010/main" val="355883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Εικόνα που περιέχει άτομο, σάρκα, φλέβα, εσωτερικός χώρος&#10;&#10;Περιγραφή που δημιουργήθηκε αυτόματα">
            <a:extLst>
              <a:ext uri="{FF2B5EF4-FFF2-40B4-BE49-F238E27FC236}">
                <a16:creationId xmlns:a16="http://schemas.microsoft.com/office/drawing/2014/main" id="{0406D0A4-FB39-E11F-1405-E1709FBB7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7264" y="1809951"/>
            <a:ext cx="4565476" cy="362046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5" y="618518"/>
            <a:ext cx="10364451" cy="557140"/>
          </a:xfrm>
        </p:spPr>
        <p:txBody>
          <a:bodyPr vert="horz" lIns="91440" tIns="45720" rIns="91440" bIns="45720" rtlCol="0" anchor="ctr">
            <a:normAutofit fontScale="90000"/>
          </a:bodyPr>
          <a:lstStyle/>
          <a:p>
            <a:pPr defTabSz="914400">
              <a:lnSpc>
                <a:spcPct val="110000"/>
              </a:lnSpc>
              <a:spcAft>
                <a:spcPts val="600"/>
              </a:spcAft>
              <a:buClr>
                <a:schemeClr val="tx1"/>
              </a:buClr>
            </a:pPr>
            <a:r>
              <a:rPr lang="en-US" sz="3600" b="1" i="0" cap="none" dirty="0">
                <a:solidFill>
                  <a:srgbClr val="C00000"/>
                </a:solidFill>
              </a:rPr>
              <a:t>ΜΏΛΩΠΑΣ</a:t>
            </a:r>
            <a:r>
              <a:rPr lang="en-US" sz="3600" b="0" i="0" cap="none" dirty="0">
                <a:solidFill>
                  <a:srgbClr val="C00000"/>
                </a:solidFill>
              </a:rPr>
              <a:t> </a:t>
            </a:r>
            <a:endParaRPr lang="en-US" b="1" dirty="0">
              <a:solidFill>
                <a:srgbClr val="C00000"/>
              </a:solidFill>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83976" y="1380932"/>
            <a:ext cx="6316823" cy="4858550"/>
          </a:xfrm>
          <a:prstGeom prst="rect">
            <a:avLst/>
          </a:prstGeom>
        </p:spPr>
        <p:txBody>
          <a:bodyPr vert="horz" lIns="91440" tIns="45720" rIns="91440" bIns="45720" rtlCol="0">
            <a:normAutofit fontScale="850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marL="114300" indent="-342900" defTabSz="914400">
              <a:lnSpc>
                <a:spcPct val="110000"/>
              </a:lnSpc>
              <a:spcAft>
                <a:spcPts val="600"/>
              </a:spcAft>
              <a:buClr>
                <a:schemeClr val="tx1"/>
              </a:buClr>
              <a:buFont typeface="Wingdings" panose="05000000000000000000" pitchFamily="2" charset="2"/>
              <a:buChar char="Ø"/>
            </a:pPr>
            <a:r>
              <a:rPr lang="en-US" sz="2000" b="1" i="0" dirty="0" err="1"/>
              <a:t>Μώλω</a:t>
            </a:r>
            <a:r>
              <a:rPr lang="en-US" sz="2000" b="1" i="0" dirty="0"/>
              <a:t>πας</a:t>
            </a:r>
            <a:r>
              <a:rPr lang="en-US" sz="2000" b="0" i="0" dirty="0"/>
              <a:t> (ή αλλιώς μελανιά ή εκχύμωση) </a:t>
            </a:r>
            <a:r>
              <a:rPr lang="el-GR" sz="2000" b="0" i="0" dirty="0">
                <a:solidFill>
                  <a:srgbClr val="333333"/>
                </a:solidFill>
                <a:effectLst/>
                <a:latin typeface="Roboto" panose="02000000000000000000" pitchFamily="2" charset="0"/>
              </a:rPr>
              <a:t> είναι αποχρωματισμός του δέρματος από τραυματισμό δέρματος ή ιστού. </a:t>
            </a:r>
            <a:endParaRPr lang="en-US" sz="2000" b="0" i="0" dirty="0"/>
          </a:p>
          <a:p>
            <a:pPr marL="114300" indent="-342900" defTabSz="914400">
              <a:lnSpc>
                <a:spcPct val="110000"/>
              </a:lnSpc>
              <a:spcAft>
                <a:spcPts val="600"/>
              </a:spcAft>
              <a:buClr>
                <a:schemeClr val="tx1"/>
              </a:buClr>
              <a:buFont typeface="Wingdings" panose="05000000000000000000" pitchFamily="2" charset="2"/>
              <a:buChar char="Ø"/>
            </a:pPr>
            <a:r>
              <a:rPr lang="en-US" sz="2000" b="0" i="0" dirty="0" err="1"/>
              <a:t>Προκ</a:t>
            </a:r>
            <a:r>
              <a:rPr lang="en-US" sz="2000" b="0" i="0" dirty="0"/>
              <a:t>αλείται από τη ρήξη των τριχοειδών αγγείων στα βαθύτερα στρώματα του υποδόριου ιστού, και έτσι το </a:t>
            </a:r>
            <a:r>
              <a:rPr lang="en-US" sz="2000" b="0" i="0" u="none" strike="noStrike" dirty="0">
                <a:hlinkClick r:id="rId4" tooltip="Αίμα">
                  <a:extLst>
                    <a:ext uri="{A12FA001-AC4F-418D-AE19-62706E023703}">
                      <ahyp:hlinkClr xmlns:ahyp="http://schemas.microsoft.com/office/drawing/2018/hyperlinkcolor" val="tx"/>
                    </a:ext>
                  </a:extLst>
                </a:hlinkClick>
              </a:rPr>
              <a:t>αίμα</a:t>
            </a:r>
            <a:r>
              <a:rPr lang="en-US" sz="2000" b="0" i="0" dirty="0"/>
              <a:t> διαρρέει γύρω από τους ιστούς αυτούς.</a:t>
            </a:r>
          </a:p>
          <a:p>
            <a:pPr marL="114300" indent="-342900" defTabSz="914400">
              <a:lnSpc>
                <a:spcPct val="110000"/>
              </a:lnSpc>
              <a:spcAft>
                <a:spcPts val="600"/>
              </a:spcAft>
              <a:buClr>
                <a:schemeClr val="tx1"/>
              </a:buClr>
              <a:buFont typeface="Wingdings" panose="05000000000000000000" pitchFamily="2" charset="2"/>
              <a:buChar char="Ø"/>
            </a:pPr>
            <a:r>
              <a:rPr lang="en-US" sz="2000" b="0" i="0" dirty="0"/>
              <a:t> </a:t>
            </a:r>
            <a:r>
              <a:rPr lang="en-US" sz="2000" b="0" i="0" dirty="0" err="1"/>
              <a:t>Οι</a:t>
            </a:r>
            <a:r>
              <a:rPr lang="en-US" sz="2000" b="0" i="0" dirty="0"/>
              <a:t> </a:t>
            </a:r>
            <a:r>
              <a:rPr lang="en-US" sz="2000" b="0" i="0" dirty="0" err="1"/>
              <a:t>μώλω</a:t>
            </a:r>
            <a:r>
              <a:rPr lang="en-US" sz="2000" b="0" i="0" dirty="0"/>
              <a:t>πες συνήθως προκαλούνται από αμβλύ χτύπημα ή πίεση και τις περισσότερες φορές προκαλούν </a:t>
            </a:r>
            <a:r>
              <a:rPr lang="en-US" sz="2000" b="0" i="0" u="none" strike="noStrike" dirty="0">
                <a:hlinkClick r:id="rId5" tooltip="Πόνος">
                  <a:extLst>
                    <a:ext uri="{A12FA001-AC4F-418D-AE19-62706E023703}">
                      <ahyp:hlinkClr xmlns:ahyp="http://schemas.microsoft.com/office/drawing/2018/hyperlinkcolor" val="tx"/>
                    </a:ext>
                  </a:extLst>
                </a:hlinkClick>
              </a:rPr>
              <a:t>πόνο</a:t>
            </a:r>
            <a:r>
              <a:rPr lang="en-US" sz="2000" b="0" i="0" dirty="0"/>
              <a:t> αλλά δε κρύβουν περαιτέρω κίνδυνο. </a:t>
            </a:r>
            <a:endParaRPr lang="el-GR" sz="2000" b="0" i="0" dirty="0"/>
          </a:p>
          <a:p>
            <a:pPr defTabSz="914400">
              <a:lnSpc>
                <a:spcPct val="110000"/>
              </a:lnSpc>
              <a:spcAft>
                <a:spcPts val="600"/>
              </a:spcAft>
              <a:buClr>
                <a:schemeClr val="tx1"/>
              </a:buClr>
            </a:pPr>
            <a:endParaRPr lang="el-GR" sz="2000" b="0" i="0" dirty="0">
              <a:solidFill>
                <a:srgbClr val="333333"/>
              </a:solidFill>
              <a:effectLst/>
              <a:latin typeface="Roboto" panose="02000000000000000000" pitchFamily="2" charset="0"/>
            </a:endParaRPr>
          </a:p>
          <a:p>
            <a:pPr marL="342900" indent="-342900" algn="l" fontAlgn="base">
              <a:buFont typeface="Wingdings" panose="05000000000000000000" pitchFamily="2" charset="2"/>
              <a:buChar char="Ø"/>
            </a:pPr>
            <a:r>
              <a:rPr lang="el-GR" sz="2000" dirty="0"/>
              <a:t>Όταν το αίμα λιμνάζει κάτω από το δέρμα, προκαλεί μαύρο, μπλε, μοβ, καφέ ή κίτρινο αποχρωματισμό. Δεν υπάρχει εξωτερική αιμορραγία εκτός και αν ανοίξει το δέρμα.</a:t>
            </a:r>
          </a:p>
          <a:p>
            <a:pPr marL="114300" indent="-342900" defTabSz="914400">
              <a:lnSpc>
                <a:spcPct val="110000"/>
              </a:lnSpc>
              <a:spcAft>
                <a:spcPts val="600"/>
              </a:spcAft>
              <a:buClr>
                <a:schemeClr val="tx1"/>
              </a:buClr>
              <a:buFont typeface="Wingdings" panose="05000000000000000000" pitchFamily="2" charset="2"/>
              <a:buChar char="Ø"/>
            </a:pPr>
            <a:endParaRPr lang="en-US" sz="2000" b="0" i="0" dirty="0"/>
          </a:p>
          <a:p>
            <a:pPr marL="114300" indent="-342900" defTabSz="914400">
              <a:lnSpc>
                <a:spcPct val="110000"/>
              </a:lnSpc>
              <a:spcAft>
                <a:spcPts val="600"/>
              </a:spcAft>
              <a:buClr>
                <a:schemeClr val="tx1"/>
              </a:buClr>
              <a:buFont typeface="Wingdings" panose="05000000000000000000" pitchFamily="2" charset="2"/>
              <a:buChar char="Ø"/>
            </a:pPr>
            <a:r>
              <a:rPr lang="en-US" sz="2000" b="0" i="0" dirty="0"/>
              <a:t>Κα</a:t>
            </a:r>
            <a:r>
              <a:rPr lang="en-US" sz="2000" b="0" i="0" dirty="0" err="1"/>
              <a:t>τά</a:t>
            </a:r>
            <a:r>
              <a:rPr lang="en-US" sz="2000" b="0" i="0" dirty="0"/>
              <a:t> </a:t>
            </a:r>
            <a:r>
              <a:rPr lang="en-US" sz="2000" b="0" i="0" dirty="0" err="1"/>
              <a:t>την</a:t>
            </a:r>
            <a:r>
              <a:rPr lang="en-US" sz="2000" b="0" i="0" dirty="0"/>
              <a:t> επ</a:t>
            </a:r>
            <a:r>
              <a:rPr lang="en-US" sz="2000" b="0" i="0" dirty="0" err="1"/>
              <a:t>ούλωση</a:t>
            </a:r>
            <a:r>
              <a:rPr lang="en-US" sz="2000" b="0" i="0" dirty="0"/>
              <a:t>, </a:t>
            </a:r>
            <a:r>
              <a:rPr lang="en-US" sz="2000" b="0" i="0" dirty="0" err="1"/>
              <a:t>το</a:t>
            </a:r>
            <a:r>
              <a:rPr lang="en-US" sz="2000" b="0" i="0" dirty="0"/>
              <a:t> </a:t>
            </a:r>
            <a:r>
              <a:rPr lang="en-US" sz="2000" b="0" i="0" dirty="0" err="1"/>
              <a:t>χρώμ</a:t>
            </a:r>
            <a:r>
              <a:rPr lang="en-US" sz="2000" b="0" i="0" dirty="0"/>
              <a:t>α του μώλωπα σταδιακά μετατρέπεται σε μια κιτρινωπή απόχρωση, ως αποτέλεσμα του σχηματισμού χρωστικών της </a:t>
            </a:r>
            <a:r>
              <a:rPr lang="en-US" sz="2000" b="0" i="0" u="none" strike="noStrike" dirty="0">
                <a:hlinkClick r:id="rId6" tooltip="Χολή">
                  <a:extLst>
                    <a:ext uri="{A12FA001-AC4F-418D-AE19-62706E023703}">
                      <ahyp:hlinkClr xmlns:ahyp="http://schemas.microsoft.com/office/drawing/2018/hyperlinkcolor" val="tx"/>
                    </a:ext>
                  </a:extLst>
                </a:hlinkClick>
              </a:rPr>
              <a:t>χολής</a:t>
            </a:r>
            <a:r>
              <a:rPr lang="en-US" sz="2000" b="0" i="0" dirty="0"/>
              <a:t> και της αποσύνθεσης και σταδιακής απορρόφησης του αίματος</a:t>
            </a:r>
          </a:p>
        </p:txBody>
      </p:sp>
    </p:spTree>
    <p:extLst>
      <p:ext uri="{BB962C8B-B14F-4D97-AF65-F5344CB8AC3E}">
        <p14:creationId xmlns:p14="http://schemas.microsoft.com/office/powerpoint/2010/main" val="197262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BCB9D3-917C-7E26-0C77-29AFE07C3A5B}"/>
              </a:ext>
            </a:extLst>
          </p:cNvPr>
          <p:cNvSpPr txBox="1"/>
          <p:nvPr/>
        </p:nvSpPr>
        <p:spPr>
          <a:xfrm>
            <a:off x="913774" y="1352939"/>
            <a:ext cx="10786814" cy="5170646"/>
          </a:xfrm>
          <a:prstGeom prst="rect">
            <a:avLst/>
          </a:prstGeom>
          <a:noFill/>
        </p:spPr>
        <p:txBody>
          <a:bodyPr wrap="square" rtlCol="0">
            <a:spAutoFit/>
          </a:bodyPr>
          <a:lstStyle/>
          <a:p>
            <a:pPr algn="l"/>
            <a:endParaRPr lang="el-GR" b="0" i="0" dirty="0">
              <a:solidFill>
                <a:srgbClr val="202122"/>
              </a:solidFill>
              <a:effectLst/>
              <a:latin typeface="Arial" panose="020B0604020202020204" pitchFamily="34" charset="0"/>
            </a:endParaRPr>
          </a:p>
          <a:p>
            <a:pPr marL="285750" indent="-285750" algn="l" fontAlgn="base">
              <a:buFont typeface="Wingdings" panose="05000000000000000000" pitchFamily="2" charset="2"/>
              <a:buChar char="Ø"/>
            </a:pPr>
            <a:r>
              <a:rPr lang="el-GR" sz="2400" b="0" i="0" dirty="0">
                <a:solidFill>
                  <a:srgbClr val="333333"/>
                </a:solidFill>
                <a:effectLst/>
                <a:latin typeface="Roboto" panose="02000000000000000000" pitchFamily="2" charset="0"/>
              </a:rPr>
              <a:t>Οι περισσότεροι μώλωπες εξαφανίζονται μέσα σε δύο εβδομάδες χωρίς θεραπεία. Οι πιο έντονοι μώλωπες και τα αιματώματα μπορεί να διαρκέσουν ένα μήνα ή περισσότερο. Αυτά τα βήματα μπορούν να σας βοηθήσουν να θεραπεύσετε πιο γρήγορα:</a:t>
            </a:r>
          </a:p>
          <a:p>
            <a:pPr marL="285750" indent="-285750" algn="l" fontAlgn="base">
              <a:buFont typeface="Wingdings" panose="05000000000000000000" pitchFamily="2" charset="2"/>
              <a:buChar char="Ø"/>
            </a:pPr>
            <a:r>
              <a:rPr lang="el-GR" sz="2400" b="0" i="0" dirty="0">
                <a:solidFill>
                  <a:srgbClr val="333333"/>
                </a:solidFill>
                <a:effectLst/>
                <a:latin typeface="Roboto" panose="02000000000000000000" pitchFamily="2" charset="0"/>
              </a:rPr>
              <a:t>Ξεκούραση και ανύψωση της τραυματισμένης περιοχής για να αποφυγή του οιδήματος και για  ανακούφιση από τον πόνο.</a:t>
            </a:r>
          </a:p>
          <a:p>
            <a:pPr marL="285750" indent="-285750" algn="l" fontAlgn="base">
              <a:buFont typeface="Wingdings" panose="05000000000000000000" pitchFamily="2" charset="2"/>
              <a:buChar char="Ø"/>
            </a:pPr>
            <a:r>
              <a:rPr lang="el-GR" sz="2400" b="0" i="0" dirty="0">
                <a:solidFill>
                  <a:srgbClr val="333333"/>
                </a:solidFill>
                <a:effectLst/>
                <a:latin typeface="Roboto" panose="02000000000000000000" pitchFamily="2" charset="0"/>
              </a:rPr>
              <a:t>Εφαρμογή </a:t>
            </a:r>
            <a:r>
              <a:rPr lang="el-GR" sz="2400" b="0" i="0" dirty="0" err="1">
                <a:solidFill>
                  <a:srgbClr val="333333"/>
                </a:solidFill>
                <a:effectLst/>
                <a:latin typeface="Roboto" panose="02000000000000000000" pitchFamily="2" charset="0"/>
              </a:rPr>
              <a:t>παγοκύστης</a:t>
            </a:r>
            <a:r>
              <a:rPr lang="el-GR" sz="2400" b="0" i="0" dirty="0">
                <a:solidFill>
                  <a:srgbClr val="333333"/>
                </a:solidFill>
                <a:effectLst/>
                <a:latin typeface="Roboto" panose="02000000000000000000" pitchFamily="2" charset="0"/>
              </a:rPr>
              <a:t> για τις πρώτες 24 έως 48 ώρες μετά τον τραυματισμό. Τυλίξτε την </a:t>
            </a:r>
            <a:r>
              <a:rPr lang="el-GR" sz="2400" b="0" i="0" dirty="0" err="1">
                <a:solidFill>
                  <a:srgbClr val="333333"/>
                </a:solidFill>
                <a:effectLst/>
                <a:latin typeface="Roboto" panose="02000000000000000000" pitchFamily="2" charset="0"/>
              </a:rPr>
              <a:t>παγοκύστη</a:t>
            </a:r>
            <a:r>
              <a:rPr lang="el-GR" sz="2400" b="0" i="0" dirty="0">
                <a:solidFill>
                  <a:srgbClr val="333333"/>
                </a:solidFill>
                <a:effectLst/>
                <a:latin typeface="Roboto" panose="02000000000000000000" pitchFamily="2" charset="0"/>
              </a:rPr>
              <a:t> σε μια πετσέτα και απλώστε πάγο για όχι περισσότερο από 15 λεπτά τη φορά. Επαναλάβετε όλη την ημέρα.</a:t>
            </a:r>
          </a:p>
          <a:p>
            <a:pPr marL="285750" indent="-285750" algn="l" fontAlgn="base">
              <a:buFont typeface="Wingdings" panose="05000000000000000000" pitchFamily="2" charset="2"/>
              <a:buChar char="Ø"/>
            </a:pPr>
            <a:r>
              <a:rPr lang="el-GR" sz="2400" b="0" i="0" dirty="0">
                <a:solidFill>
                  <a:srgbClr val="333333"/>
                </a:solidFill>
                <a:effectLst/>
                <a:latin typeface="Roboto" panose="02000000000000000000" pitchFamily="2" charset="0"/>
              </a:rPr>
              <a:t>Εφαρμογή θερμών επιθεμάτων ή ζεστή κομπρέσα στην τραυματισμένη περιοχή μετά από δύο ημέρες. Μπορείτε να εφαρμόσετε θερμότητα πολλές φορές κατά τη διάρκεια της ημέρας.</a:t>
            </a:r>
          </a:p>
          <a:p>
            <a:pPr marL="285750" indent="-285750" algn="l" fontAlgn="base">
              <a:buFont typeface="Wingdings" panose="05000000000000000000" pitchFamily="2" charset="2"/>
              <a:buChar char="Ø"/>
            </a:pPr>
            <a:r>
              <a:rPr lang="el-GR" sz="2400" b="0" i="0" dirty="0">
                <a:solidFill>
                  <a:srgbClr val="333333"/>
                </a:solidFill>
                <a:effectLst/>
                <a:latin typeface="Roboto" panose="02000000000000000000" pitchFamily="2" charset="0"/>
              </a:rPr>
              <a:t>Παυσίπονα </a:t>
            </a:r>
            <a:r>
              <a:rPr lang="el-GR" sz="2400" b="0" i="0" dirty="0" err="1">
                <a:solidFill>
                  <a:srgbClr val="333333"/>
                </a:solidFill>
                <a:effectLst/>
                <a:latin typeface="Roboto" panose="02000000000000000000" pitchFamily="2" charset="0"/>
              </a:rPr>
              <a:t>επι</a:t>
            </a:r>
            <a:r>
              <a:rPr lang="el-GR" sz="2400" b="0" i="0" dirty="0">
                <a:solidFill>
                  <a:srgbClr val="333333"/>
                </a:solidFill>
                <a:effectLst/>
                <a:latin typeface="Roboto" panose="02000000000000000000" pitchFamily="2" charset="0"/>
              </a:rPr>
              <a:t> πόνου.</a:t>
            </a:r>
          </a:p>
        </p:txBody>
      </p:sp>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5" y="618517"/>
            <a:ext cx="10364451" cy="639227"/>
          </a:xfrm>
        </p:spPr>
        <p:txBody>
          <a:bodyPr/>
          <a:lstStyle/>
          <a:p>
            <a:r>
              <a:rPr lang="el-GR" b="1" i="0" dirty="0" err="1">
                <a:solidFill>
                  <a:srgbClr val="C00000"/>
                </a:solidFill>
                <a:effectLst/>
                <a:latin typeface="Linux Libertine"/>
              </a:rPr>
              <a:t>Αντιμετωπιση</a:t>
            </a:r>
            <a:r>
              <a:rPr lang="el-GR" b="1" i="0" dirty="0">
                <a:solidFill>
                  <a:srgbClr val="C00000"/>
                </a:solidFill>
                <a:effectLst/>
                <a:latin typeface="Linux Libertine"/>
              </a:rPr>
              <a:t> </a:t>
            </a:r>
            <a:r>
              <a:rPr lang="el-GR" b="1" i="0" dirty="0" err="1">
                <a:solidFill>
                  <a:srgbClr val="C00000"/>
                </a:solidFill>
                <a:effectLst/>
                <a:latin typeface="Linux Libertine"/>
              </a:rPr>
              <a:t>μωλωπα</a:t>
            </a:r>
            <a:endParaRPr lang="el-GR" b="1" dirty="0">
              <a:solidFill>
                <a:srgbClr val="C00000"/>
              </a:solidFill>
            </a:endParaRPr>
          </a:p>
        </p:txBody>
      </p:sp>
    </p:spTree>
    <p:extLst>
      <p:ext uri="{BB962C8B-B14F-4D97-AF65-F5344CB8AC3E}">
        <p14:creationId xmlns:p14="http://schemas.microsoft.com/office/powerpoint/2010/main" val="3250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5" y="618518"/>
            <a:ext cx="10364451" cy="557140"/>
          </a:xfrm>
        </p:spPr>
        <p:txBody>
          <a:bodyPr vert="horz" lIns="91440" tIns="45720" rIns="91440" bIns="45720" rtlCol="0" anchor="ctr">
            <a:normAutofit fontScale="90000"/>
          </a:bodyPr>
          <a:lstStyle/>
          <a:p>
            <a:pPr defTabSz="914400">
              <a:lnSpc>
                <a:spcPct val="110000"/>
              </a:lnSpc>
              <a:spcAft>
                <a:spcPts val="600"/>
              </a:spcAft>
              <a:buClr>
                <a:schemeClr val="tx1"/>
              </a:buClr>
            </a:pPr>
            <a:r>
              <a:rPr lang="el-GR" sz="3600" b="1" i="0" cap="none" dirty="0">
                <a:solidFill>
                  <a:srgbClr val="C00000"/>
                </a:solidFill>
              </a:rPr>
              <a:t>Εκχυμώσεις – </a:t>
            </a:r>
            <a:r>
              <a:rPr lang="el-GR" b="1" cap="none" dirty="0" err="1">
                <a:solidFill>
                  <a:srgbClr val="C00000"/>
                </a:solidFill>
              </a:rPr>
              <a:t>Π</a:t>
            </a:r>
            <a:r>
              <a:rPr lang="el-GR" sz="3600" b="1" i="0" cap="none" dirty="0" err="1">
                <a:solidFill>
                  <a:srgbClr val="C00000"/>
                </a:solidFill>
              </a:rPr>
              <a:t>ετέχειες</a:t>
            </a:r>
            <a:r>
              <a:rPr lang="el-GR" sz="3600" b="1" i="0" cap="none" dirty="0">
                <a:solidFill>
                  <a:srgbClr val="C00000"/>
                </a:solidFill>
              </a:rPr>
              <a:t> </a:t>
            </a:r>
            <a:r>
              <a:rPr lang="en-US" sz="3600" b="0" i="0" cap="none" dirty="0">
                <a:solidFill>
                  <a:srgbClr val="C00000"/>
                </a:solidFill>
              </a:rPr>
              <a:t> </a:t>
            </a:r>
            <a:endParaRPr lang="en-US" b="1" dirty="0">
              <a:solidFill>
                <a:srgbClr val="C00000"/>
              </a:solidFill>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102637" y="1380932"/>
            <a:ext cx="9890449" cy="4858550"/>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fontAlgn="base">
              <a:buFont typeface="Arial" panose="020B0604020202020204" pitchFamily="34" charset="0"/>
              <a:buChar char="•"/>
            </a:pPr>
            <a:r>
              <a:rPr lang="el-GR" sz="2800" b="1" i="0" dirty="0">
                <a:solidFill>
                  <a:srgbClr val="414141"/>
                </a:solidFill>
                <a:effectLst/>
                <a:latin typeface="Inter"/>
              </a:rPr>
              <a:t>Η εκχύμωση </a:t>
            </a:r>
            <a:r>
              <a:rPr lang="el-GR" sz="2800" b="0" i="0" dirty="0">
                <a:solidFill>
                  <a:srgbClr val="414141"/>
                </a:solidFill>
                <a:effectLst/>
                <a:latin typeface="Inter"/>
              </a:rPr>
              <a:t>είναι μια βλάβη στο δέρμα, και προκαλείται από συσσώρευση αίματος στον υποδόριο χώρο κάτω από άθικτο δέρμα μεγέθους </a:t>
            </a:r>
            <a:r>
              <a:rPr lang="el-GR" sz="2800" b="0" i="0" dirty="0">
                <a:solidFill>
                  <a:srgbClr val="C00000"/>
                </a:solidFill>
                <a:effectLst/>
                <a:latin typeface="Arial" panose="020B0604020202020204" pitchFamily="34" charset="0"/>
              </a:rPr>
              <a:t>(&gt;10 χιλ.) </a:t>
            </a:r>
            <a:r>
              <a:rPr lang="el-GR" sz="2800" b="0" i="0" dirty="0">
                <a:solidFill>
                  <a:srgbClr val="414141"/>
                </a:solidFill>
                <a:effectLst/>
                <a:latin typeface="Inter"/>
              </a:rPr>
              <a:t>Η διαδικασία είναι </a:t>
            </a:r>
            <a:r>
              <a:rPr lang="el-GR" sz="2800" b="0" i="0" dirty="0" err="1">
                <a:solidFill>
                  <a:srgbClr val="414141"/>
                </a:solidFill>
                <a:effectLst/>
                <a:latin typeface="Inter"/>
              </a:rPr>
              <a:t>αυτοπεριοριζόμενη</a:t>
            </a:r>
            <a:r>
              <a:rPr lang="el-GR" sz="2800" b="0" i="0" dirty="0">
                <a:solidFill>
                  <a:srgbClr val="414141"/>
                </a:solidFill>
                <a:effectLst/>
                <a:latin typeface="Inter"/>
              </a:rPr>
              <a:t> και, μετά από μια ορισμένη περίοδο, το αίμα </a:t>
            </a:r>
            <a:r>
              <a:rPr lang="el-GR" sz="2800" b="0" i="0" dirty="0" err="1">
                <a:solidFill>
                  <a:srgbClr val="414141"/>
                </a:solidFill>
                <a:effectLst/>
                <a:latin typeface="Inter"/>
              </a:rPr>
              <a:t>απορροφάται</a:t>
            </a:r>
            <a:r>
              <a:rPr lang="el-GR" sz="2800" b="0" i="0" dirty="0">
                <a:solidFill>
                  <a:srgbClr val="414141"/>
                </a:solidFill>
                <a:effectLst/>
                <a:latin typeface="Inter"/>
              </a:rPr>
              <a:t> </a:t>
            </a:r>
          </a:p>
          <a:p>
            <a:pPr algn="l" fontAlgn="base">
              <a:buFont typeface="Arial" panose="020B0604020202020204" pitchFamily="34" charset="0"/>
              <a:buChar char="•"/>
            </a:pPr>
            <a:endParaRPr lang="el-GR" sz="2800" dirty="0">
              <a:solidFill>
                <a:srgbClr val="414141"/>
              </a:solidFill>
              <a:latin typeface="Inter"/>
            </a:endParaRPr>
          </a:p>
          <a:p>
            <a:pPr fontAlgn="base">
              <a:buFont typeface="Arial" panose="020B0604020202020204" pitchFamily="34" charset="0"/>
              <a:buChar char="•"/>
            </a:pPr>
            <a:r>
              <a:rPr lang="el-GR" sz="2800" b="1" i="0" dirty="0">
                <a:solidFill>
                  <a:srgbClr val="333333"/>
                </a:solidFill>
                <a:effectLst/>
                <a:latin typeface="inherit"/>
              </a:rPr>
              <a:t>Η </a:t>
            </a:r>
            <a:r>
              <a:rPr lang="el-GR" sz="2800" b="1" i="0" dirty="0" err="1">
                <a:solidFill>
                  <a:srgbClr val="333333"/>
                </a:solidFill>
                <a:effectLst/>
                <a:latin typeface="inherit"/>
              </a:rPr>
              <a:t>Πετέχεια</a:t>
            </a:r>
            <a:r>
              <a:rPr lang="el-GR" sz="2800" b="1" i="0" dirty="0">
                <a:solidFill>
                  <a:srgbClr val="333333"/>
                </a:solidFill>
                <a:effectLst/>
                <a:latin typeface="inherit"/>
              </a:rPr>
              <a:t>: </a:t>
            </a:r>
            <a:r>
              <a:rPr lang="el-GR" sz="2400" dirty="0">
                <a:solidFill>
                  <a:srgbClr val="000000"/>
                </a:solidFill>
                <a:effectLst/>
                <a:latin typeface="Calibri" panose="020F0502020204030204" pitchFamily="34" charset="0"/>
                <a:ea typeface="Times New Roman" panose="02020603050405020304" pitchFamily="18" charset="0"/>
              </a:rPr>
              <a:t> είναι η </a:t>
            </a:r>
            <a:r>
              <a:rPr lang="el-GR" sz="2400" dirty="0" err="1">
                <a:solidFill>
                  <a:srgbClr val="000000"/>
                </a:solidFill>
                <a:effectLst/>
                <a:latin typeface="Calibri" panose="020F0502020204030204" pitchFamily="34" charset="0"/>
                <a:ea typeface="Times New Roman" panose="02020603050405020304" pitchFamily="18" charset="0"/>
              </a:rPr>
              <a:t>μικροαιμορραγία</a:t>
            </a:r>
            <a:r>
              <a:rPr lang="el-GR" sz="2400" dirty="0">
                <a:solidFill>
                  <a:srgbClr val="000000"/>
                </a:solidFill>
                <a:effectLst/>
                <a:latin typeface="Calibri" panose="020F0502020204030204" pitchFamily="34" charset="0"/>
                <a:ea typeface="Times New Roman" panose="02020603050405020304" pitchFamily="18" charset="0"/>
              </a:rPr>
              <a:t> μέσα ή ακριβώς κάτω από το δέρμα και οφείλεται σε αυξημένη διαπερατότητα των τριχοειδών μεγέθους </a:t>
            </a:r>
            <a:r>
              <a:rPr lang="el-GR" sz="2800" b="0" i="0" dirty="0">
                <a:solidFill>
                  <a:srgbClr val="C00000"/>
                </a:solidFill>
                <a:effectLst/>
                <a:latin typeface="Arial" panose="020B0604020202020204" pitchFamily="34" charset="0"/>
              </a:rPr>
              <a:t>(&lt; 3 χιλ.), </a:t>
            </a:r>
          </a:p>
          <a:p>
            <a:pPr algn="l" fontAlgn="base">
              <a:buFont typeface="Arial" panose="020B0604020202020204" pitchFamily="34" charset="0"/>
              <a:buChar char="•"/>
            </a:pPr>
            <a:endParaRPr lang="el-GR" sz="20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384827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5" y="618518"/>
            <a:ext cx="10364451" cy="557140"/>
          </a:xfrm>
        </p:spPr>
        <p:txBody>
          <a:bodyPr vert="horz" lIns="91440" tIns="45720" rIns="91440" bIns="45720" rtlCol="0" anchor="ctr">
            <a:normAutofit fontScale="90000"/>
          </a:bodyPr>
          <a:lstStyle/>
          <a:p>
            <a:pPr defTabSz="914400">
              <a:lnSpc>
                <a:spcPct val="110000"/>
              </a:lnSpc>
              <a:spcAft>
                <a:spcPts val="600"/>
              </a:spcAft>
              <a:buClr>
                <a:schemeClr val="tx1"/>
              </a:buClr>
            </a:pPr>
            <a:r>
              <a:rPr lang="el-GR" sz="3600" b="1" i="0" cap="none" dirty="0">
                <a:solidFill>
                  <a:srgbClr val="C00000"/>
                </a:solidFill>
                <a:effectLst/>
                <a:latin typeface="Arial" panose="020B0604020202020204" pitchFamily="34" charset="0"/>
              </a:rPr>
              <a:t>ΦΛΕΓΜΟΝΗ</a:t>
            </a:r>
            <a:endParaRPr lang="en-US" b="1" cap="none" dirty="0">
              <a:solidFill>
                <a:srgbClr val="C00000"/>
              </a:solidFill>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102637" y="1380932"/>
            <a:ext cx="11308702" cy="4858550"/>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fontAlgn="base"/>
            <a:r>
              <a:rPr lang="el-GR" sz="2800" b="1" dirty="0">
                <a:solidFill>
                  <a:srgbClr val="C00000"/>
                </a:solidFill>
                <a:latin typeface="Arial" panose="020B0604020202020204" pitchFamily="34" charset="0"/>
              </a:rPr>
              <a:t>Η</a:t>
            </a:r>
            <a:r>
              <a:rPr lang="el-GR" sz="2800" b="1" i="0" dirty="0">
                <a:solidFill>
                  <a:srgbClr val="C00000"/>
                </a:solidFill>
                <a:effectLst/>
                <a:latin typeface="Arial" panose="020B0604020202020204" pitchFamily="34" charset="0"/>
              </a:rPr>
              <a:t> φλεγμονή </a:t>
            </a:r>
            <a:r>
              <a:rPr lang="el-GR" sz="2800" b="0" i="0" dirty="0">
                <a:solidFill>
                  <a:srgbClr val="202122"/>
                </a:solidFill>
                <a:effectLst/>
                <a:latin typeface="Arial" panose="020B0604020202020204" pitchFamily="34" charset="0"/>
              </a:rPr>
              <a:t>είναι το σύνολο των τοπικών και συστηματικών μηχανισμών που ενεργοποιεί ο </a:t>
            </a:r>
            <a:r>
              <a:rPr lang="el-GR" sz="2800" b="0" i="0" u="none" strike="noStrike" dirty="0">
                <a:effectLst/>
                <a:latin typeface="Arial" panose="020B0604020202020204" pitchFamily="34" charset="0"/>
              </a:rPr>
              <a:t>οργανισμός</a:t>
            </a:r>
            <a:r>
              <a:rPr lang="el-GR" sz="2800" b="0" i="0" dirty="0">
                <a:solidFill>
                  <a:srgbClr val="202122"/>
                </a:solidFill>
                <a:effectLst/>
                <a:latin typeface="Arial" panose="020B0604020202020204" pitchFamily="34" charset="0"/>
              </a:rPr>
              <a:t> αντιδραστικά μετά από την επίδραση σε αυτόν διαφόρων βλαπτικών παραγόντων, όπως παθογόνα, χημικά, και τραυματισμένοι ιστοί</a:t>
            </a:r>
          </a:p>
          <a:p>
            <a:pPr fontAlgn="base"/>
            <a:r>
              <a:rPr lang="el-GR" sz="2800" b="0" i="0" dirty="0">
                <a:solidFill>
                  <a:srgbClr val="202122"/>
                </a:solidFill>
                <a:effectLst/>
                <a:latin typeface="Arial" panose="020B0604020202020204" pitchFamily="34" charset="0"/>
              </a:rPr>
              <a:t>Αυτή η φυσική αμυντική διαδικασία φέρνει αυξημένη ροή αίματος στην περιοχή, με αποτέλεσμα τη συσσώρευση υγρού. </a:t>
            </a:r>
          </a:p>
          <a:p>
            <a:pPr fontAlgn="base"/>
            <a:r>
              <a:rPr lang="el-GR" sz="2800" b="0" i="0" dirty="0">
                <a:solidFill>
                  <a:srgbClr val="202122"/>
                </a:solidFill>
                <a:effectLst/>
                <a:latin typeface="Arial" panose="020B0604020202020204" pitchFamily="34" charset="0"/>
              </a:rPr>
              <a:t>Καθώς το σώμα προσαρμόζει αυτήν την προστατευτική απόκριση, αναπτύσσονται τα συμπτώματα της φλεγμονής, όπως </a:t>
            </a:r>
            <a:r>
              <a:rPr lang="el-GR" sz="2800" b="0" i="0" u="none" strike="noStrike" dirty="0">
                <a:solidFill>
                  <a:srgbClr val="D73333"/>
                </a:solidFill>
                <a:effectLst/>
                <a:latin typeface="Arial" panose="020B0604020202020204" pitchFamily="34" charset="0"/>
              </a:rPr>
              <a:t>οίδημα</a:t>
            </a:r>
            <a:r>
              <a:rPr lang="el-GR" sz="2800" b="0" i="0" dirty="0">
                <a:solidFill>
                  <a:srgbClr val="202122"/>
                </a:solidFill>
                <a:effectLst/>
                <a:latin typeface="Arial" panose="020B0604020202020204" pitchFamily="34" charset="0"/>
              </a:rPr>
              <a:t>, </a:t>
            </a:r>
            <a:r>
              <a:rPr lang="el-GR" sz="2800" b="0" i="0" u="none" strike="noStrike" dirty="0">
                <a:solidFill>
                  <a:srgbClr val="C00000"/>
                </a:solidFill>
                <a:effectLst/>
                <a:latin typeface="Arial" panose="020B0604020202020204" pitchFamily="34" charset="0"/>
                <a:hlinkClick r:id="rId3" tooltip="Πόνος">
                  <a:extLst>
                    <a:ext uri="{A12FA001-AC4F-418D-AE19-62706E023703}">
                      <ahyp:hlinkClr xmlns:ahyp="http://schemas.microsoft.com/office/drawing/2018/hyperlinkcolor" val="tx"/>
                    </a:ext>
                  </a:extLst>
                </a:hlinkClick>
              </a:rPr>
              <a:t>πόνος</a:t>
            </a:r>
            <a:r>
              <a:rPr lang="el-GR" sz="2800" b="0" i="0" dirty="0">
                <a:solidFill>
                  <a:srgbClr val="202122"/>
                </a:solidFill>
                <a:effectLst/>
                <a:latin typeface="Arial" panose="020B0604020202020204" pitchFamily="34" charset="0"/>
              </a:rPr>
              <a:t>, αυξημένη </a:t>
            </a:r>
            <a:r>
              <a:rPr lang="el-GR" sz="2800" b="0" i="0" dirty="0">
                <a:solidFill>
                  <a:srgbClr val="C00000"/>
                </a:solidFill>
                <a:effectLst/>
                <a:latin typeface="Arial" panose="020B0604020202020204" pitchFamily="34" charset="0"/>
              </a:rPr>
              <a:t>θερμότητα και </a:t>
            </a:r>
            <a:r>
              <a:rPr lang="el-GR" sz="2800" b="0" i="0" u="none" strike="noStrike" dirty="0">
                <a:solidFill>
                  <a:srgbClr val="C00000"/>
                </a:solidFill>
                <a:effectLst/>
                <a:latin typeface="Arial" panose="020B0604020202020204" pitchFamily="34" charset="0"/>
                <a:hlinkClick r:id="rId4" tooltip="Ερυθρότητα (δεν έχει γραφτεί ακόμα)">
                  <a:extLst>
                    <a:ext uri="{A12FA001-AC4F-418D-AE19-62706E023703}">
                      <ahyp:hlinkClr xmlns:ahyp="http://schemas.microsoft.com/office/drawing/2018/hyperlinkcolor" val="tx"/>
                    </a:ext>
                  </a:extLst>
                </a:hlinkClick>
              </a:rPr>
              <a:t>ερυθρότητα</a:t>
            </a:r>
            <a:r>
              <a:rPr lang="el-GR" sz="2800" b="0" i="0" dirty="0">
                <a:solidFill>
                  <a:srgbClr val="C00000"/>
                </a:solidFill>
                <a:effectLst/>
                <a:latin typeface="Arial" panose="020B0604020202020204" pitchFamily="34" charset="0"/>
              </a:rPr>
              <a:t> </a:t>
            </a:r>
            <a:r>
              <a:rPr lang="el-GR" sz="2800" b="0" i="0" dirty="0">
                <a:solidFill>
                  <a:srgbClr val="202122"/>
                </a:solidFill>
                <a:effectLst/>
                <a:latin typeface="Arial" panose="020B0604020202020204" pitchFamily="34" charset="0"/>
              </a:rPr>
              <a:t>του δέρματος.</a:t>
            </a:r>
            <a:endParaRPr lang="el-GR" sz="20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55817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nSpc>
                <a:spcPct val="110000"/>
              </a:lnSpc>
              <a:spcAft>
                <a:spcPts val="600"/>
              </a:spcAft>
              <a:buClr>
                <a:schemeClr val="tx1"/>
              </a:buClr>
            </a:pPr>
            <a:r>
              <a:rPr lang="el-GR" b="1" cap="none" dirty="0">
                <a:solidFill>
                  <a:srgbClr val="C00000"/>
                </a:solidFill>
                <a:latin typeface="Arial" panose="020B0604020202020204" pitchFamily="34" charset="0"/>
              </a:rPr>
              <a:t>ΤΑΞΙΝΟΜΗΣΗ</a:t>
            </a:r>
            <a:r>
              <a:rPr lang="el-GR" b="0" i="0" dirty="0">
                <a:solidFill>
                  <a:srgbClr val="000000"/>
                </a:solidFill>
                <a:effectLst/>
                <a:latin typeface="Linux Libertine"/>
              </a:rPr>
              <a:t> </a:t>
            </a:r>
            <a:r>
              <a:rPr lang="el-GR" sz="3600" b="1" i="0" cap="none" dirty="0">
                <a:solidFill>
                  <a:srgbClr val="C00000"/>
                </a:solidFill>
                <a:effectLst/>
                <a:latin typeface="Arial" panose="020B0604020202020204" pitchFamily="34" charset="0"/>
              </a:rPr>
              <a:t>ΦΛΕΓΜΟΝΗ</a:t>
            </a:r>
            <a:r>
              <a:rPr lang="el-GR" b="1" cap="none" dirty="0">
                <a:solidFill>
                  <a:srgbClr val="C00000"/>
                </a:solidFill>
                <a:latin typeface="Arial" panose="020B0604020202020204" pitchFamily="34" charset="0"/>
              </a:rPr>
              <a:t>Σ</a:t>
            </a:r>
            <a:endParaRPr lang="en-US" b="1" cap="none" dirty="0">
              <a:solidFill>
                <a:srgbClr val="C00000"/>
              </a:solidFill>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102637" y="1380932"/>
            <a:ext cx="11308702" cy="4858550"/>
          </a:xfrm>
          <a:prstGeom prst="rect">
            <a:avLst/>
          </a:prstGeom>
        </p:spPr>
        <p:txBody>
          <a:bodyPr vert="horz" lIns="91440" tIns="45720" rIns="91440" bIns="45720" rtlCol="0">
            <a:normAutofit fontScale="700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algn="l"/>
            <a:r>
              <a:rPr lang="el-GR" sz="2800" b="1" i="0" dirty="0">
                <a:solidFill>
                  <a:srgbClr val="C00000"/>
                </a:solidFill>
                <a:effectLst/>
                <a:latin typeface="Arial" panose="020B0604020202020204" pitchFamily="34" charset="0"/>
              </a:rPr>
              <a:t>Με βάση τη διάρκεια:</a:t>
            </a:r>
          </a:p>
          <a:p>
            <a:pPr algn="l">
              <a:buFont typeface="Arial" panose="020B0604020202020204" pitchFamily="34" charset="0"/>
              <a:buChar char="•"/>
            </a:pPr>
            <a:r>
              <a:rPr lang="el-GR" sz="2800" b="1" i="0" dirty="0">
                <a:solidFill>
                  <a:srgbClr val="C00000"/>
                </a:solidFill>
                <a:effectLst/>
                <a:latin typeface="Arial" panose="020B0604020202020204" pitchFamily="34" charset="0"/>
              </a:rPr>
              <a:t>Οξεία φλεγμονή</a:t>
            </a:r>
            <a:r>
              <a:rPr lang="el-GR" sz="2800" b="0" i="0" dirty="0">
                <a:solidFill>
                  <a:srgbClr val="202122"/>
                </a:solidFill>
                <a:effectLst/>
                <a:latin typeface="Arial" panose="020B0604020202020204" pitchFamily="34" charset="0"/>
              </a:rPr>
              <a:t> - διαρκεί λίγα λεπτά ή ώρες.</a:t>
            </a:r>
          </a:p>
          <a:p>
            <a:pPr algn="l">
              <a:buFont typeface="Arial" panose="020B0604020202020204" pitchFamily="34" charset="0"/>
              <a:buChar char="•"/>
            </a:pPr>
            <a:r>
              <a:rPr lang="el-GR" sz="2900" b="1" dirty="0" err="1">
                <a:solidFill>
                  <a:srgbClr val="C00000"/>
                </a:solidFill>
                <a:latin typeface="Arial" panose="020B0604020202020204" pitchFamily="34" charset="0"/>
              </a:rPr>
              <a:t>Υποξεία</a:t>
            </a:r>
            <a:r>
              <a:rPr lang="el-GR" sz="2900" b="1" dirty="0">
                <a:solidFill>
                  <a:srgbClr val="C00000"/>
                </a:solidFill>
                <a:latin typeface="Arial" panose="020B0604020202020204" pitchFamily="34" charset="0"/>
              </a:rPr>
              <a:t> </a:t>
            </a:r>
            <a:r>
              <a:rPr lang="el-GR" sz="2800" b="0" i="0" dirty="0">
                <a:solidFill>
                  <a:srgbClr val="202122"/>
                </a:solidFill>
                <a:effectLst/>
                <a:latin typeface="Arial" panose="020B0604020202020204" pitchFamily="34" charset="0"/>
              </a:rPr>
              <a:t>- αρκετές ημέρες ή εβδομάδες.</a:t>
            </a:r>
          </a:p>
          <a:p>
            <a:pPr algn="l">
              <a:buFont typeface="Arial" panose="020B0604020202020204" pitchFamily="34" charset="0"/>
              <a:buChar char="•"/>
            </a:pPr>
            <a:r>
              <a:rPr lang="el-GR" sz="2900" b="1" dirty="0">
                <a:solidFill>
                  <a:srgbClr val="C00000"/>
                </a:solidFill>
                <a:latin typeface="Arial" panose="020B0604020202020204" pitchFamily="34" charset="0"/>
              </a:rPr>
              <a:t>Χρόνια</a:t>
            </a:r>
            <a:r>
              <a:rPr lang="el-GR" sz="2800" b="0" i="0" dirty="0">
                <a:solidFill>
                  <a:srgbClr val="202122"/>
                </a:solidFill>
                <a:effectLst/>
                <a:latin typeface="Arial" panose="020B0604020202020204" pitchFamily="34" charset="0"/>
              </a:rPr>
              <a:t> - διαρκεί από αρκετούς μήνες έως μια ζωή με τις στιγμές ύφεσης και επιδείνωσης</a:t>
            </a:r>
          </a:p>
          <a:p>
            <a:pPr algn="l">
              <a:buFont typeface="Arial" panose="020B0604020202020204" pitchFamily="34" charset="0"/>
              <a:buChar char="•"/>
            </a:pPr>
            <a:endParaRPr lang="el-GR" sz="2800" b="0" i="0" dirty="0">
              <a:solidFill>
                <a:srgbClr val="202122"/>
              </a:solidFill>
              <a:effectLst/>
              <a:latin typeface="Arial" panose="020B0604020202020204" pitchFamily="34" charset="0"/>
            </a:endParaRPr>
          </a:p>
          <a:p>
            <a:pPr algn="l"/>
            <a:r>
              <a:rPr lang="el-GR" sz="2800" b="1" i="0" dirty="0">
                <a:solidFill>
                  <a:srgbClr val="C00000"/>
                </a:solidFill>
                <a:effectLst/>
                <a:latin typeface="Arial" panose="020B0604020202020204" pitchFamily="34" charset="0"/>
              </a:rPr>
              <a:t>Σύμφωνα με τη σοβαρότητα της αντίδρασης του σώματος:</a:t>
            </a:r>
          </a:p>
          <a:p>
            <a:pPr algn="l">
              <a:buFont typeface="Arial" panose="020B0604020202020204" pitchFamily="34" charset="0"/>
              <a:buChar char="•"/>
            </a:pPr>
            <a:r>
              <a:rPr lang="el-GR" sz="2900" b="1" dirty="0">
                <a:solidFill>
                  <a:srgbClr val="C00000"/>
                </a:solidFill>
                <a:latin typeface="Arial" panose="020B0604020202020204" pitchFamily="34" charset="0"/>
              </a:rPr>
              <a:t>Η φυσιολογική </a:t>
            </a:r>
            <a:r>
              <a:rPr lang="el-GR" sz="2800" b="0" i="0" dirty="0">
                <a:solidFill>
                  <a:srgbClr val="202122"/>
                </a:solidFill>
                <a:effectLst/>
                <a:latin typeface="Arial" panose="020B0604020202020204" pitchFamily="34" charset="0"/>
              </a:rPr>
              <a:t>είναι μια επαρκής αντίδραση του σώματος, που αντιστοιχεί στη φύση και στη δύναμη της επίδρασης ενός παθογόνου ερεθίσματος.</a:t>
            </a:r>
          </a:p>
          <a:p>
            <a:pPr algn="l">
              <a:buFont typeface="Arial" panose="020B0604020202020204" pitchFamily="34" charset="0"/>
              <a:buChar char="•"/>
            </a:pPr>
            <a:r>
              <a:rPr lang="el-GR" sz="2900" b="1" dirty="0">
                <a:solidFill>
                  <a:srgbClr val="C00000"/>
                </a:solidFill>
                <a:latin typeface="Arial" panose="020B0604020202020204" pitchFamily="34" charset="0"/>
              </a:rPr>
              <a:t>Η υπερευαίσθητη </a:t>
            </a:r>
            <a:r>
              <a:rPr lang="el-GR" sz="2800" b="0" i="0" dirty="0">
                <a:solidFill>
                  <a:srgbClr val="202122"/>
                </a:solidFill>
                <a:effectLst/>
                <a:latin typeface="Arial" panose="020B0604020202020204" pitchFamily="34" charset="0"/>
              </a:rPr>
              <a:t>είναι μια σημαντικά αυξημένη αντίδραση.</a:t>
            </a:r>
          </a:p>
          <a:p>
            <a:pPr algn="l">
              <a:buFont typeface="Arial" panose="020B0604020202020204" pitchFamily="34" charset="0"/>
              <a:buChar char="•"/>
            </a:pPr>
            <a:r>
              <a:rPr lang="el-GR" sz="2900" b="1" dirty="0">
                <a:solidFill>
                  <a:srgbClr val="C00000"/>
                </a:solidFill>
                <a:latin typeface="Arial" panose="020B0604020202020204" pitchFamily="34" charset="0"/>
              </a:rPr>
              <a:t>Η υποτονική </a:t>
            </a:r>
            <a:r>
              <a:rPr lang="el-GR" sz="2800" b="0" i="0" dirty="0">
                <a:solidFill>
                  <a:srgbClr val="202122"/>
                </a:solidFill>
                <a:effectLst/>
                <a:latin typeface="Arial" panose="020B0604020202020204" pitchFamily="34" charset="0"/>
              </a:rPr>
              <a:t>είναι η αδύναμη ή η απουσία αντίδρασης (σε ηλικιωμένους άνω των 60 ετών με ανεπαρκή διατροφή και ανεπάρκεια βιταμινών, σε άτομα με αδυναμία και εξάντληση).</a:t>
            </a:r>
          </a:p>
          <a:p>
            <a:pPr algn="l">
              <a:buFont typeface="Arial" panose="020B0604020202020204" pitchFamily="34" charset="0"/>
              <a:buChar char="•"/>
            </a:pPr>
            <a:endParaRPr lang="el-GR" sz="2800" b="0" i="0" dirty="0">
              <a:solidFill>
                <a:srgbClr val="202122"/>
              </a:solidFill>
              <a:effectLst/>
              <a:latin typeface="Arial" panose="020B0604020202020204" pitchFamily="34" charset="0"/>
            </a:endParaRPr>
          </a:p>
          <a:p>
            <a:pPr algn="l"/>
            <a:r>
              <a:rPr lang="el-GR" sz="2800" b="1" i="0" dirty="0">
                <a:solidFill>
                  <a:srgbClr val="C00000"/>
                </a:solidFill>
                <a:effectLst/>
                <a:latin typeface="Arial" panose="020B0604020202020204" pitchFamily="34" charset="0"/>
              </a:rPr>
              <a:t>Με βάση τον εντοπισμό:</a:t>
            </a:r>
          </a:p>
          <a:p>
            <a:pPr algn="l">
              <a:buFont typeface="Arial" panose="020B0604020202020204" pitchFamily="34" charset="0"/>
              <a:buChar char="•"/>
            </a:pPr>
            <a:r>
              <a:rPr lang="el-GR" sz="2800" b="1" i="0" dirty="0">
                <a:solidFill>
                  <a:srgbClr val="C00000"/>
                </a:solidFill>
                <a:effectLst/>
                <a:latin typeface="Arial" panose="020B0604020202020204" pitchFamily="34" charset="0"/>
              </a:rPr>
              <a:t>Τοπική φλεγμονή </a:t>
            </a:r>
            <a:r>
              <a:rPr lang="el-GR" sz="2800" b="0" i="0" dirty="0">
                <a:solidFill>
                  <a:srgbClr val="202122"/>
                </a:solidFill>
                <a:effectLst/>
                <a:latin typeface="Arial" panose="020B0604020202020204" pitchFamily="34" charset="0"/>
              </a:rPr>
              <a:t>- εξαπλώνεται σε περιορισμένη περιοχή ιστών ή οποιουδήποτε οργάνου.</a:t>
            </a:r>
          </a:p>
          <a:p>
            <a:pPr algn="l">
              <a:buFont typeface="Arial" panose="020B0604020202020204" pitchFamily="34" charset="0"/>
              <a:buChar char="•"/>
            </a:pPr>
            <a:r>
              <a:rPr lang="el-GR" sz="2800" b="1" i="0" dirty="0">
                <a:solidFill>
                  <a:srgbClr val="C00000"/>
                </a:solidFill>
                <a:effectLst/>
                <a:latin typeface="Arial" panose="020B0604020202020204" pitchFamily="34" charset="0"/>
              </a:rPr>
              <a:t>Συστημική φλεγμονή </a:t>
            </a:r>
            <a:r>
              <a:rPr lang="el-GR" sz="2800" b="0" i="0" dirty="0">
                <a:solidFill>
                  <a:srgbClr val="202122"/>
                </a:solidFill>
                <a:effectLst/>
                <a:latin typeface="Arial" panose="020B0604020202020204" pitchFamily="34" charset="0"/>
              </a:rPr>
              <a:t>- επεκτείνεται σε οποιοδήποτε σύστημα του σώματος (σύστημα συνδετικού ιστού (ρευματισμός), αγγειακό σύστημα (συστημική αγγειίτιδα).</a:t>
            </a:r>
          </a:p>
        </p:txBody>
      </p:sp>
    </p:spTree>
    <p:extLst>
      <p:ext uri="{BB962C8B-B14F-4D97-AF65-F5344CB8AC3E}">
        <p14:creationId xmlns:p14="http://schemas.microsoft.com/office/powerpoint/2010/main" val="408523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ΚΛΙΝΙΚΑ ΣΥΜΠΤΩΜΑΤΑ ΦΛΕΓΜΟΝΗΣ</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4858550"/>
          </a:xfrm>
          <a:prstGeom prst="rect">
            <a:avLst/>
          </a:prstGeom>
        </p:spPr>
        <p:txBody>
          <a:bodyPr vert="horz" lIns="91440" tIns="45720" rIns="91440" bIns="45720" rtlCol="0">
            <a:normAutofit fontScale="925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r>
              <a:rPr lang="el-GR" sz="2800" b="1" i="0" u="sng" dirty="0">
                <a:solidFill>
                  <a:srgbClr val="C00000"/>
                </a:solidFill>
                <a:effectLst/>
                <a:latin typeface="Linux Libertine"/>
              </a:rPr>
              <a:t>Κλινικά συμπτώματα τοπικής φλεγμονής</a:t>
            </a:r>
          </a:p>
          <a:p>
            <a:pPr>
              <a:buFont typeface="+mj-lt"/>
              <a:buAutoNum type="arabicPeriod"/>
            </a:pPr>
            <a:r>
              <a:rPr lang="el-GR" sz="2800" b="0" i="0" dirty="0">
                <a:solidFill>
                  <a:srgbClr val="202122"/>
                </a:solidFill>
                <a:effectLst/>
                <a:latin typeface="Arial" panose="020B0604020202020204" pitchFamily="34" charset="0"/>
              </a:rPr>
              <a:t>Ερυθρότητα (υπεραιμία)</a:t>
            </a:r>
          </a:p>
          <a:p>
            <a:pPr algn="l">
              <a:buFont typeface="+mj-lt"/>
              <a:buAutoNum type="arabicPeriod"/>
            </a:pPr>
            <a:r>
              <a:rPr lang="el-GR" sz="2800" b="0" i="0" dirty="0">
                <a:solidFill>
                  <a:srgbClr val="202122"/>
                </a:solidFill>
                <a:effectLst/>
                <a:latin typeface="Arial" panose="020B0604020202020204" pitchFamily="34" charset="0"/>
              </a:rPr>
              <a:t>Θερμότητα (υπερθερμία)</a:t>
            </a:r>
          </a:p>
          <a:p>
            <a:pPr algn="l">
              <a:buFont typeface="+mj-lt"/>
              <a:buAutoNum type="arabicPeriod"/>
            </a:pPr>
            <a:r>
              <a:rPr lang="el-GR" sz="2800" b="0" i="0" u="none" strike="noStrike" dirty="0">
                <a:effectLst/>
                <a:latin typeface="Arial" panose="020B0604020202020204" pitchFamily="34" charset="0"/>
              </a:rPr>
              <a:t>Οίδημα</a:t>
            </a:r>
            <a:r>
              <a:rPr lang="el-GR" sz="2800" b="0" i="0" dirty="0">
                <a:solidFill>
                  <a:srgbClr val="202122"/>
                </a:solidFill>
                <a:effectLst/>
                <a:latin typeface="Arial" panose="020B0604020202020204" pitchFamily="34" charset="0"/>
              </a:rPr>
              <a:t> (πρήξιμο)</a:t>
            </a:r>
          </a:p>
          <a:p>
            <a:pPr algn="l">
              <a:buFont typeface="+mj-lt"/>
              <a:buAutoNum type="arabicPeriod"/>
            </a:pPr>
            <a:r>
              <a:rPr lang="el-GR" sz="2800" b="0" i="0" u="none" strike="noStrike" dirty="0">
                <a:effectLst/>
                <a:latin typeface="Arial" panose="020B0604020202020204" pitchFamily="34" charset="0"/>
              </a:rPr>
              <a:t>Πόνος</a:t>
            </a:r>
            <a:r>
              <a:rPr lang="el-GR" sz="2800" b="0" i="0" dirty="0">
                <a:solidFill>
                  <a:srgbClr val="202122"/>
                </a:solidFill>
                <a:effectLst/>
                <a:latin typeface="Arial" panose="020B0604020202020204" pitchFamily="34" charset="0"/>
              </a:rPr>
              <a:t> (άλγος)</a:t>
            </a:r>
          </a:p>
          <a:p>
            <a:pPr algn="l">
              <a:buFont typeface="+mj-lt"/>
              <a:buAutoNum type="arabicPeriod"/>
            </a:pPr>
            <a:r>
              <a:rPr lang="el-GR" sz="2800" b="0" i="0" dirty="0">
                <a:solidFill>
                  <a:srgbClr val="202122"/>
                </a:solidFill>
                <a:effectLst/>
                <a:latin typeface="Arial" panose="020B0604020202020204" pitchFamily="34" charset="0"/>
              </a:rPr>
              <a:t>Λειτουργικές διαταραχές των ιστών.</a:t>
            </a:r>
          </a:p>
          <a:p>
            <a:pPr algn="l"/>
            <a:endParaRPr lang="el-GR" sz="2800" b="1" u="sng" dirty="0">
              <a:solidFill>
                <a:srgbClr val="C00000"/>
              </a:solidFill>
              <a:latin typeface="Linux Libertine"/>
            </a:endParaRPr>
          </a:p>
          <a:p>
            <a:pPr algn="l"/>
            <a:r>
              <a:rPr lang="el-GR" sz="2800" b="1" u="sng" dirty="0">
                <a:solidFill>
                  <a:srgbClr val="C00000"/>
                </a:solidFill>
                <a:latin typeface="Linux Libertine"/>
              </a:rPr>
              <a:t>Κλινικά συμπτώματα συστηματικής φλεγμονής</a:t>
            </a:r>
          </a:p>
          <a:p>
            <a:pPr algn="l">
              <a:buFont typeface="+mj-lt"/>
              <a:buAutoNum type="arabicPeriod"/>
            </a:pPr>
            <a:r>
              <a:rPr lang="el-GR" sz="2800" b="0" i="0" dirty="0">
                <a:solidFill>
                  <a:srgbClr val="202122"/>
                </a:solidFill>
                <a:effectLst/>
                <a:latin typeface="Arial" panose="020B0604020202020204" pitchFamily="34" charset="0"/>
              </a:rPr>
              <a:t>Πυρετός</a:t>
            </a:r>
          </a:p>
          <a:p>
            <a:pPr algn="l">
              <a:buFont typeface="+mj-lt"/>
              <a:buAutoNum type="arabicPeriod"/>
            </a:pPr>
            <a:r>
              <a:rPr lang="el-GR" sz="2800" b="0" i="0" dirty="0">
                <a:solidFill>
                  <a:srgbClr val="202122"/>
                </a:solidFill>
                <a:effectLst/>
                <a:latin typeface="Arial" panose="020B0604020202020204" pitchFamily="34" charset="0"/>
              </a:rPr>
              <a:t>Ταχυσφυγμία</a:t>
            </a:r>
          </a:p>
          <a:p>
            <a:pPr algn="l">
              <a:buFont typeface="+mj-lt"/>
              <a:buAutoNum type="arabicPeriod"/>
            </a:pPr>
            <a:r>
              <a:rPr lang="el-GR" sz="2800" b="0" i="0" dirty="0">
                <a:solidFill>
                  <a:srgbClr val="202122"/>
                </a:solidFill>
                <a:effectLst/>
                <a:latin typeface="Arial" panose="020B0604020202020204" pitchFamily="34" charset="0"/>
              </a:rPr>
              <a:t>Ταχύπνοια</a:t>
            </a:r>
          </a:p>
          <a:p>
            <a:pPr algn="l">
              <a:buFont typeface="+mj-lt"/>
              <a:buAutoNum type="arabicPeriod"/>
            </a:pPr>
            <a:r>
              <a:rPr lang="el-GR" sz="2800" b="0" i="0" dirty="0">
                <a:solidFill>
                  <a:srgbClr val="202122"/>
                </a:solidFill>
                <a:effectLst/>
                <a:latin typeface="Arial" panose="020B0604020202020204" pitchFamily="34" charset="0"/>
              </a:rPr>
              <a:t>Διατάραξη της ισορροπίας νερού και ηλεκτρολυτών</a:t>
            </a:r>
          </a:p>
          <a:p>
            <a:pPr algn="l">
              <a:buFont typeface="+mj-lt"/>
              <a:buAutoNum type="arabicPeriod"/>
            </a:pPr>
            <a:r>
              <a:rPr lang="el-GR" sz="2800" b="0" i="0" dirty="0">
                <a:solidFill>
                  <a:srgbClr val="202122"/>
                </a:solidFill>
                <a:effectLst/>
                <a:latin typeface="Arial" panose="020B0604020202020204" pitchFamily="34" charset="0"/>
              </a:rPr>
              <a:t>Δημιουργία μικρών όγκων στη περιοχή του στόματος</a:t>
            </a:r>
          </a:p>
        </p:txBody>
      </p:sp>
    </p:spTree>
    <p:extLst>
      <p:ext uri="{BB962C8B-B14F-4D97-AF65-F5344CB8AC3E}">
        <p14:creationId xmlns:p14="http://schemas.microsoft.com/office/powerpoint/2010/main" val="9632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cap="none" dirty="0">
                <a:solidFill>
                  <a:srgbClr val="C00000"/>
                </a:solidFill>
                <a:latin typeface="Linux Libertine"/>
              </a:rPr>
              <a:t>ΑΙΤΙΟΛΟΓΙΑ</a:t>
            </a:r>
            <a:r>
              <a:rPr lang="el-GR" b="0" i="0" dirty="0">
                <a:solidFill>
                  <a:srgbClr val="000000"/>
                </a:solidFill>
                <a:effectLst/>
                <a:latin typeface="Linux Libertine"/>
              </a:rPr>
              <a:t> </a:t>
            </a:r>
            <a:r>
              <a:rPr lang="el-GR" b="1" i="0" cap="none" dirty="0">
                <a:solidFill>
                  <a:srgbClr val="C00000"/>
                </a:solidFill>
                <a:effectLst/>
                <a:latin typeface="Linux Libertine"/>
              </a:rPr>
              <a:t>ΦΛΕΓΜΟΝΗΣ</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4858550"/>
          </a:xfrm>
          <a:prstGeom prst="rect">
            <a:avLst/>
          </a:prstGeom>
        </p:spPr>
        <p:txBody>
          <a:bodyPr vert="horz" lIns="91440" tIns="45720" rIns="91440" bIns="45720" rtlCol="0">
            <a:normAutofit fontScale="850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algn="l"/>
            <a:r>
              <a:rPr lang="el-GR" sz="2800" b="0" i="0" dirty="0">
                <a:solidFill>
                  <a:srgbClr val="202122"/>
                </a:solidFill>
                <a:effectLst/>
                <a:latin typeface="Arial" panose="020B0604020202020204" pitchFamily="34" charset="0"/>
              </a:rPr>
              <a:t>Τα παθογόνα ερεθιστικά (επιβλαβείς παράγοντες) από τη φύση τους μπορεί να είναι:</a:t>
            </a:r>
          </a:p>
          <a:p>
            <a:pPr algn="l">
              <a:buFont typeface="Arial" panose="020B0604020202020204" pitchFamily="34" charset="0"/>
              <a:buChar char="•"/>
            </a:pPr>
            <a:r>
              <a:rPr lang="el-GR" sz="2800" b="1" dirty="0">
                <a:solidFill>
                  <a:srgbClr val="FF0000"/>
                </a:solidFill>
                <a:latin typeface="Arial" panose="020B0604020202020204" pitchFamily="34" charset="0"/>
              </a:rPr>
              <a:t>Φυσικά - τραύμα </a:t>
            </a:r>
            <a:r>
              <a:rPr lang="el-GR" sz="2800" b="0" i="0" dirty="0">
                <a:solidFill>
                  <a:srgbClr val="202122"/>
                </a:solidFill>
                <a:effectLst/>
                <a:latin typeface="Arial" panose="020B0604020202020204" pitchFamily="34" charset="0"/>
              </a:rPr>
              <a:t>(μηχανική βλάβη στην ακεραιότητα του ιστού), </a:t>
            </a:r>
            <a:r>
              <a:rPr lang="el-GR" sz="2800" b="0" i="0" u="none" strike="noStrike" dirty="0">
                <a:effectLst/>
                <a:latin typeface="Arial" panose="020B0604020202020204" pitchFamily="34" charset="0"/>
              </a:rPr>
              <a:t>κρυοπαγήματα</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rPr>
              <a:t>θερμικό έγκαυμα</a:t>
            </a:r>
            <a:r>
              <a:rPr lang="el-GR" sz="2800" b="0" i="0" dirty="0">
                <a:solidFill>
                  <a:srgbClr val="202122"/>
                </a:solidFill>
                <a:effectLst/>
                <a:latin typeface="Arial" panose="020B0604020202020204" pitchFamily="34" charset="0"/>
              </a:rPr>
              <a:t>.</a:t>
            </a:r>
          </a:p>
          <a:p>
            <a:pPr algn="l">
              <a:buFont typeface="Arial" panose="020B0604020202020204" pitchFamily="34" charset="0"/>
              <a:buChar char="•"/>
            </a:pPr>
            <a:r>
              <a:rPr lang="el-GR" sz="2800" b="1" i="0" dirty="0">
                <a:solidFill>
                  <a:srgbClr val="FF0000"/>
                </a:solidFill>
                <a:effectLst/>
                <a:latin typeface="Arial" panose="020B0604020202020204" pitchFamily="34" charset="0"/>
              </a:rPr>
              <a:t>Χημικά </a:t>
            </a:r>
            <a:r>
              <a:rPr lang="el-GR" sz="2800" b="0" i="0" dirty="0">
                <a:solidFill>
                  <a:srgbClr val="202122"/>
                </a:solidFill>
                <a:effectLst/>
                <a:latin typeface="Arial" panose="020B0604020202020204" pitchFamily="34" charset="0"/>
              </a:rPr>
              <a:t>- </a:t>
            </a:r>
            <a:r>
              <a:rPr lang="el-GR" sz="2800" b="0" i="0" u="none" strike="noStrike" dirty="0">
                <a:effectLst/>
                <a:latin typeface="Arial" panose="020B0604020202020204" pitchFamily="34" charset="0"/>
              </a:rPr>
              <a:t>αλκάλια</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rPr>
              <a:t>οξέα</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rPr>
              <a:t>υδροχλωρικό οξύ</a:t>
            </a:r>
            <a:r>
              <a:rPr lang="el-GR" sz="2800" b="0" i="0" dirty="0">
                <a:effectLst/>
                <a:latin typeface="Arial" panose="020B0604020202020204" pitchFamily="34" charset="0"/>
              </a:rPr>
              <a:t> </a:t>
            </a:r>
            <a:r>
              <a:rPr lang="el-GR" sz="2800" b="0" i="0" dirty="0">
                <a:solidFill>
                  <a:srgbClr val="202122"/>
                </a:solidFill>
                <a:effectLst/>
                <a:latin typeface="Arial" panose="020B0604020202020204" pitchFamily="34" charset="0"/>
              </a:rPr>
              <a:t>του στομάχου), </a:t>
            </a:r>
            <a:r>
              <a:rPr lang="el-GR" sz="2800" b="0" i="0" u="none" strike="noStrike" dirty="0">
                <a:effectLst/>
                <a:latin typeface="Arial" panose="020B0604020202020204" pitchFamily="34" charset="0"/>
              </a:rPr>
              <a:t>αιθέρια έλαια</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rPr>
              <a:t>ερεθιστικά</a:t>
            </a:r>
            <a:r>
              <a:rPr lang="el-GR" sz="2800" b="0" i="0" dirty="0">
                <a:effectLst/>
                <a:latin typeface="Arial" panose="020B0604020202020204" pitchFamily="34" charset="0"/>
              </a:rPr>
              <a:t> </a:t>
            </a:r>
            <a:r>
              <a:rPr lang="el-GR" sz="2800" b="0" i="0" dirty="0">
                <a:solidFill>
                  <a:srgbClr val="202122"/>
                </a:solidFill>
                <a:effectLst/>
                <a:latin typeface="Arial" panose="020B0604020202020204" pitchFamily="34" charset="0"/>
              </a:rPr>
              <a:t>και </a:t>
            </a:r>
            <a:r>
              <a:rPr lang="el-GR" sz="2800" b="0" i="0" u="none" strike="noStrike" dirty="0">
                <a:effectLst/>
                <a:latin typeface="Arial" panose="020B0604020202020204" pitchFamily="34" charset="0"/>
              </a:rPr>
              <a:t>τοξικές ουσίες</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rPr>
              <a:t>αλκοόλες</a:t>
            </a:r>
            <a:r>
              <a:rPr lang="el-GR" sz="2800" b="0" i="0" dirty="0">
                <a:solidFill>
                  <a:srgbClr val="202122"/>
                </a:solidFill>
                <a:effectLst/>
                <a:latin typeface="Arial" panose="020B0604020202020204" pitchFamily="34" charset="0"/>
              </a:rPr>
              <a:t>), και ορισμένα φάρμακα.</a:t>
            </a:r>
          </a:p>
          <a:p>
            <a:pPr algn="l">
              <a:buFont typeface="Arial" panose="020B0604020202020204" pitchFamily="34" charset="0"/>
              <a:buChar char="•"/>
            </a:pPr>
            <a:r>
              <a:rPr lang="el-GR" sz="2800" b="1" dirty="0">
                <a:solidFill>
                  <a:srgbClr val="FF0000"/>
                </a:solidFill>
                <a:latin typeface="Arial" panose="020B0604020202020204" pitchFamily="34" charset="0"/>
              </a:rPr>
              <a:t>Βιολογικά - παθογόνα μολυσματικών ασθενειών</a:t>
            </a:r>
            <a:r>
              <a:rPr lang="el-GR" sz="2800" b="0" i="0" dirty="0">
                <a:solidFill>
                  <a:srgbClr val="202122"/>
                </a:solidFill>
                <a:effectLst/>
                <a:latin typeface="Arial" panose="020B0604020202020204" pitchFamily="34" charset="0"/>
              </a:rPr>
              <a:t>, όπως ζωικά παράσιτα, βακτήρια, ιοί, τα απόβλητά τους (</a:t>
            </a:r>
            <a:r>
              <a:rPr lang="el-GR" sz="2800" b="0" i="0" dirty="0" err="1">
                <a:solidFill>
                  <a:srgbClr val="202122"/>
                </a:solidFill>
                <a:effectLst/>
                <a:latin typeface="Arial" panose="020B0604020202020204" pitchFamily="34" charset="0"/>
              </a:rPr>
              <a:t>εξω</a:t>
            </a:r>
            <a:r>
              <a:rPr lang="el-GR" sz="2800" b="0" i="0" dirty="0">
                <a:solidFill>
                  <a:srgbClr val="202122"/>
                </a:solidFill>
                <a:effectLst/>
                <a:latin typeface="Arial" panose="020B0604020202020204" pitchFamily="34" charset="0"/>
              </a:rPr>
              <a:t>- και </a:t>
            </a:r>
            <a:r>
              <a:rPr lang="el-GR" sz="2800" b="0" i="0" dirty="0" err="1">
                <a:solidFill>
                  <a:srgbClr val="202122"/>
                </a:solidFill>
                <a:effectLst/>
                <a:latin typeface="Arial" panose="020B0604020202020204" pitchFamily="34" charset="0"/>
              </a:rPr>
              <a:t>ενδοτοξίνες</a:t>
            </a:r>
            <a:r>
              <a:rPr lang="el-GR" sz="2800" b="0" i="0" dirty="0">
                <a:solidFill>
                  <a:srgbClr val="202122"/>
                </a:solidFill>
                <a:effectLst/>
                <a:latin typeface="Arial" panose="020B0604020202020204" pitchFamily="34" charset="0"/>
              </a:rPr>
              <a:t>). Πολλά παθογόνα προκαλούν συγκεκριμένες φλεγμονές που είναι χαρακτηριστικές μόνο ενός συγκεκριμένου τύπου μόλυνσης (φυματίωση, λέπρα, σύφιλη). </a:t>
            </a:r>
          </a:p>
          <a:p>
            <a:pPr algn="l"/>
            <a:r>
              <a:rPr lang="el-GR" sz="2800" b="0" i="0" dirty="0">
                <a:solidFill>
                  <a:srgbClr val="202122"/>
                </a:solidFill>
                <a:effectLst/>
                <a:latin typeface="Arial" panose="020B0604020202020204" pitchFamily="34" charset="0"/>
              </a:rPr>
              <a:t>Οι βιολογικοί βλαβεροί παράγοντες περιλαμβάνουν επίσης </a:t>
            </a:r>
            <a:r>
              <a:rPr lang="el-GR" sz="2800" b="0" i="0" dirty="0" err="1">
                <a:solidFill>
                  <a:srgbClr val="202122"/>
                </a:solidFill>
                <a:effectLst/>
                <a:latin typeface="Arial" panose="020B0604020202020204" pitchFamily="34" charset="0"/>
              </a:rPr>
              <a:t>ανοσοσυμπλέγματα</a:t>
            </a:r>
            <a:r>
              <a:rPr lang="el-GR" sz="2800" b="0" i="0" dirty="0">
                <a:solidFill>
                  <a:srgbClr val="202122"/>
                </a:solidFill>
                <a:effectLst/>
                <a:latin typeface="Arial" panose="020B0604020202020204" pitchFamily="34" charset="0"/>
              </a:rPr>
              <a:t> που αποτελούνται από αντιγόνο, αντισώματα και συμπληρώματα, τα οποία προκαλούν ανοσολογική φλεγμονή (</a:t>
            </a:r>
            <a:r>
              <a:rPr lang="el-GR" sz="2800" b="0" i="0" u="none" strike="noStrike" dirty="0">
                <a:effectLst/>
                <a:latin typeface="Arial" panose="020B0604020202020204" pitchFamily="34" charset="0"/>
                <a:hlinkClick r:id="rId3" tooltip="Αλλεργία">
                  <a:extLst>
                    <a:ext uri="{A12FA001-AC4F-418D-AE19-62706E023703}">
                      <ahyp:hlinkClr xmlns:ahyp="http://schemas.microsoft.com/office/drawing/2018/hyperlinkcolor" val="tx"/>
                    </a:ext>
                  </a:extLst>
                </a:hlinkClick>
              </a:rPr>
              <a:t>αλλεργίες</a:t>
            </a:r>
            <a:r>
              <a:rPr lang="el-GR" sz="2800" b="0" i="0" dirty="0">
                <a:effectLst/>
                <a:latin typeface="Arial" panose="020B0604020202020204" pitchFamily="34" charset="0"/>
              </a:rPr>
              <a:t>, </a:t>
            </a:r>
            <a:r>
              <a:rPr lang="el-GR" sz="2800" b="0" i="0" u="none" strike="noStrike" dirty="0" err="1">
                <a:effectLst/>
                <a:latin typeface="Arial" panose="020B0604020202020204" pitchFamily="34" charset="0"/>
                <a:hlinkClick r:id="rId4" tooltip="Αυτοάνοση θυρεοειδίτιδα (δεν έχει γραφτεί ακόμα)">
                  <a:extLst>
                    <a:ext uri="{A12FA001-AC4F-418D-AE19-62706E023703}">
                      <ahyp:hlinkClr xmlns:ahyp="http://schemas.microsoft.com/office/drawing/2018/hyperlinkcolor" val="tx"/>
                    </a:ext>
                  </a:extLst>
                </a:hlinkClick>
              </a:rPr>
              <a:t>αυτοάνοση</a:t>
            </a:r>
            <a:r>
              <a:rPr lang="el-GR" sz="2800" b="0" i="0" u="none" strike="noStrike" dirty="0">
                <a:effectLst/>
                <a:latin typeface="Arial" panose="020B0604020202020204" pitchFamily="34" charset="0"/>
                <a:hlinkClick r:id="rId4" tooltip="Αυτοάνοση θυρεοειδίτιδα (δεν έχει γραφτεί ακόμα)">
                  <a:extLst>
                    <a:ext uri="{A12FA001-AC4F-418D-AE19-62706E023703}">
                      <ahyp:hlinkClr xmlns:ahyp="http://schemas.microsoft.com/office/drawing/2018/hyperlinkcolor" val="tx"/>
                    </a:ext>
                  </a:extLst>
                </a:hlinkClick>
              </a:rPr>
              <a:t> θυρεοειδίτιδα</a:t>
            </a:r>
            <a:r>
              <a:rPr lang="el-GR" sz="2800" b="0" i="0" dirty="0">
                <a:effectLst/>
                <a:latin typeface="Arial" panose="020B0604020202020204" pitchFamily="34" charset="0"/>
              </a:rPr>
              <a:t>, </a:t>
            </a:r>
            <a:r>
              <a:rPr lang="el-GR" sz="2800" b="0" i="0" u="none" strike="noStrike" dirty="0">
                <a:effectLst/>
                <a:latin typeface="Arial" panose="020B0604020202020204" pitchFamily="34" charset="0"/>
                <a:hlinkClick r:id="rId5" tooltip="Ρευματοειδής αρθρίτιδα">
                  <a:extLst>
                    <a:ext uri="{A12FA001-AC4F-418D-AE19-62706E023703}">
                      <ahyp:hlinkClr xmlns:ahyp="http://schemas.microsoft.com/office/drawing/2018/hyperlinkcolor" val="tx"/>
                    </a:ext>
                  </a:extLst>
                </a:hlinkClick>
              </a:rPr>
              <a:t>ρευματοειδής αρθρίτιδα</a:t>
            </a:r>
            <a:r>
              <a:rPr lang="el-GR" sz="2800" b="0" i="0" dirty="0">
                <a:effectLst/>
                <a:latin typeface="Arial" panose="020B0604020202020204" pitchFamily="34" charset="0"/>
              </a:rPr>
              <a:t>, </a:t>
            </a:r>
            <a:r>
              <a:rPr lang="el-GR" sz="2800" b="0" i="0" u="sng" dirty="0">
                <a:effectLst/>
                <a:latin typeface="Arial" panose="020B0604020202020204" pitchFamily="34" charset="0"/>
                <a:hlinkClick r:id="rId6" tooltip="Συστηματική αγγειίτιδα (δεν έχει γραφτεί ακόμα)">
                  <a:extLst>
                    <a:ext uri="{A12FA001-AC4F-418D-AE19-62706E023703}">
                      <ahyp:hlinkClr xmlns:ahyp="http://schemas.microsoft.com/office/drawing/2018/hyperlinkcolor" val="tx"/>
                    </a:ext>
                  </a:extLst>
                </a:hlinkClick>
              </a:rPr>
              <a:t>συστηματική αγγειίτιδα</a:t>
            </a:r>
            <a:r>
              <a:rPr lang="el-GR" sz="28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3684022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cap="none" dirty="0">
                <a:solidFill>
                  <a:srgbClr val="C00000"/>
                </a:solidFill>
                <a:latin typeface="Linux Libertine"/>
              </a:rPr>
              <a:t>ΠΑΘΟΓΕΝΕΣΗ</a:t>
            </a:r>
            <a:r>
              <a:rPr lang="el-GR" dirty="0">
                <a:solidFill>
                  <a:srgbClr val="000000"/>
                </a:solidFill>
                <a:latin typeface="Linux Libertine"/>
              </a:rPr>
              <a:t> </a:t>
            </a:r>
            <a:r>
              <a:rPr lang="el-GR" b="1" i="0" cap="none" dirty="0">
                <a:solidFill>
                  <a:srgbClr val="C00000"/>
                </a:solidFill>
                <a:effectLst/>
                <a:latin typeface="Linux Libertine"/>
              </a:rPr>
              <a:t>ΦΛΕΓΜΟΝΗΣ</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4858550"/>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algn="l"/>
            <a:r>
              <a:rPr lang="el-GR" sz="2800" b="0" i="0" dirty="0">
                <a:solidFill>
                  <a:srgbClr val="202122"/>
                </a:solidFill>
                <a:effectLst/>
                <a:latin typeface="Arial" panose="020B0604020202020204" pitchFamily="34" charset="0"/>
              </a:rPr>
              <a:t>Η διαδικασία φλεγμονής χωρίζεται σε τρία κύρια στάδια</a:t>
            </a:r>
          </a:p>
          <a:p>
            <a:pPr marL="457200" indent="-457200" algn="l">
              <a:buFont typeface="Wingdings" panose="05000000000000000000" pitchFamily="2" charset="2"/>
              <a:buChar char="Ø"/>
            </a:pPr>
            <a:r>
              <a:rPr lang="el-GR" sz="2800" b="0" i="0" dirty="0">
                <a:solidFill>
                  <a:srgbClr val="202122"/>
                </a:solidFill>
                <a:effectLst/>
                <a:latin typeface="Arial" panose="020B0604020202020204" pitchFamily="34" charset="0"/>
              </a:rPr>
              <a:t>Τροποποίηση - βλάβη στα κύτταρα και τους ιστούς.</a:t>
            </a:r>
          </a:p>
          <a:p>
            <a:pPr marL="457200" indent="-457200" algn="l">
              <a:buFont typeface="Wingdings" panose="05000000000000000000" pitchFamily="2" charset="2"/>
              <a:buChar char="Ø"/>
            </a:pPr>
            <a:r>
              <a:rPr lang="el-GR" sz="2800" b="0" i="0" dirty="0">
                <a:solidFill>
                  <a:srgbClr val="202122"/>
                </a:solidFill>
                <a:effectLst/>
                <a:latin typeface="Arial" panose="020B0604020202020204" pitchFamily="34" charset="0"/>
              </a:rPr>
              <a:t>Εξίδρωση - η απελευθέρωση υγρών και αιμοσφαιρίων από τα αιμοφόρα αγγεία σε ιστούς και όργανα</a:t>
            </a:r>
          </a:p>
          <a:p>
            <a:pPr marL="457200" indent="-457200" algn="l">
              <a:buFont typeface="Wingdings" panose="05000000000000000000" pitchFamily="2" charset="2"/>
              <a:buChar char="Ø"/>
            </a:pPr>
            <a:r>
              <a:rPr lang="el-GR" sz="2800" b="0" i="0" dirty="0">
                <a:solidFill>
                  <a:srgbClr val="202122"/>
                </a:solidFill>
                <a:effectLst/>
                <a:latin typeface="Arial" panose="020B0604020202020204" pitchFamily="34" charset="0"/>
              </a:rPr>
              <a:t>Πολλαπλασιασμός (ή παραγωγικό στάδιο) - πολλαπλασιασμός κυττάρων και πολλαπλασιασμός ιστών, ως αποτέλεσμα του οποίου αποκαθίσταται η ακεραιότητα των ιστών (επιδιόρθωση).</a:t>
            </a:r>
          </a:p>
        </p:txBody>
      </p:sp>
    </p:spTree>
    <p:extLst>
      <p:ext uri="{BB962C8B-B14F-4D97-AF65-F5344CB8AC3E}">
        <p14:creationId xmlns:p14="http://schemas.microsoft.com/office/powerpoint/2010/main" val="271204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689841" y="-155924"/>
            <a:ext cx="10364451" cy="1596177"/>
          </a:xfrm>
        </p:spPr>
        <p:txBody>
          <a:bodyPr/>
          <a:lstStyle/>
          <a:p>
            <a:pPr>
              <a:lnSpc>
                <a:spcPct val="115000"/>
              </a:lnSpc>
              <a:spcAft>
                <a:spcPts val="1000"/>
              </a:spcAft>
            </a:pPr>
            <a:r>
              <a:rPr lang="el-GR" sz="28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Τα διαστρέμματα ανάλογα με τη βαρύτητά τους χωρίζονται σε τρεις βαθμούς</a:t>
            </a: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Πίνακας 2">
            <a:extLst>
              <a:ext uri="{FF2B5EF4-FFF2-40B4-BE49-F238E27FC236}">
                <a16:creationId xmlns:a16="http://schemas.microsoft.com/office/drawing/2014/main" id="{D68A012E-62E9-7FFE-2C01-87B1D7373B4C}"/>
              </a:ext>
            </a:extLst>
          </p:cNvPr>
          <p:cNvGraphicFramePr>
            <a:graphicFrameLocks noGrp="1"/>
          </p:cNvGraphicFramePr>
          <p:nvPr>
            <p:extLst>
              <p:ext uri="{D42A27DB-BD31-4B8C-83A1-F6EECF244321}">
                <p14:modId xmlns:p14="http://schemas.microsoft.com/office/powerpoint/2010/main" val="2474617136"/>
              </p:ext>
            </p:extLst>
          </p:nvPr>
        </p:nvGraphicFramePr>
        <p:xfrm>
          <a:off x="460777" y="1440253"/>
          <a:ext cx="11270446" cy="4480560"/>
        </p:xfrm>
        <a:graphic>
          <a:graphicData uri="http://schemas.openxmlformats.org/drawingml/2006/table">
            <a:tbl>
              <a:tblPr firstRow="1" bandRow="1">
                <a:tableStyleId>{5C22544A-7EE6-4342-B048-85BDC9FD1C3A}</a:tableStyleId>
              </a:tblPr>
              <a:tblGrid>
                <a:gridCol w="1913121">
                  <a:extLst>
                    <a:ext uri="{9D8B030D-6E8A-4147-A177-3AD203B41FA5}">
                      <a16:colId xmlns:a16="http://schemas.microsoft.com/office/drawing/2014/main" val="3633492690"/>
                    </a:ext>
                  </a:extLst>
                </a:gridCol>
                <a:gridCol w="904518">
                  <a:extLst>
                    <a:ext uri="{9D8B030D-6E8A-4147-A177-3AD203B41FA5}">
                      <a16:colId xmlns:a16="http://schemas.microsoft.com/office/drawing/2014/main" val="2414972012"/>
                    </a:ext>
                  </a:extLst>
                </a:gridCol>
                <a:gridCol w="2921724">
                  <a:extLst>
                    <a:ext uri="{9D8B030D-6E8A-4147-A177-3AD203B41FA5}">
                      <a16:colId xmlns:a16="http://schemas.microsoft.com/office/drawing/2014/main" val="3243454791"/>
                    </a:ext>
                  </a:extLst>
                </a:gridCol>
                <a:gridCol w="2538787">
                  <a:extLst>
                    <a:ext uri="{9D8B030D-6E8A-4147-A177-3AD203B41FA5}">
                      <a16:colId xmlns:a16="http://schemas.microsoft.com/office/drawing/2014/main" val="3362726611"/>
                    </a:ext>
                  </a:extLst>
                </a:gridCol>
                <a:gridCol w="2992296">
                  <a:extLst>
                    <a:ext uri="{9D8B030D-6E8A-4147-A177-3AD203B41FA5}">
                      <a16:colId xmlns:a16="http://schemas.microsoft.com/office/drawing/2014/main" val="3066483403"/>
                    </a:ext>
                  </a:extLst>
                </a:gridCol>
              </a:tblGrid>
              <a:tr h="370840">
                <a:tc>
                  <a:txBody>
                    <a:bodyPr/>
                    <a:lstStyle/>
                    <a:p>
                      <a:pPr algn="ctr"/>
                      <a:r>
                        <a:rPr lang="el-GR" dirty="0">
                          <a:effectLst/>
                        </a:rPr>
                        <a:t>Βαθμός</a:t>
                      </a:r>
                    </a:p>
                  </a:txBody>
                  <a:tcPr anchor="ctr"/>
                </a:tc>
                <a:tc>
                  <a:txBody>
                    <a:bodyPr/>
                    <a:lstStyle/>
                    <a:p>
                      <a:pPr algn="ctr"/>
                      <a:r>
                        <a:rPr lang="el-GR">
                          <a:effectLst/>
                        </a:rPr>
                        <a:t>Βαρύτητα</a:t>
                      </a:r>
                    </a:p>
                  </a:txBody>
                  <a:tcPr anchor="ctr"/>
                </a:tc>
                <a:tc>
                  <a:txBody>
                    <a:bodyPr/>
                    <a:lstStyle/>
                    <a:p>
                      <a:pPr algn="ctr"/>
                      <a:r>
                        <a:rPr lang="el-GR">
                          <a:effectLst/>
                        </a:rPr>
                        <a:t>Περιγραφή</a:t>
                      </a:r>
                    </a:p>
                  </a:txBody>
                  <a:tcPr anchor="ctr"/>
                </a:tc>
                <a:tc>
                  <a:txBody>
                    <a:bodyPr/>
                    <a:lstStyle/>
                    <a:p>
                      <a:pPr algn="ctr"/>
                      <a:r>
                        <a:rPr lang="el-GR">
                          <a:effectLst/>
                        </a:rPr>
                        <a:t>Συμπτώματα</a:t>
                      </a:r>
                    </a:p>
                  </a:txBody>
                  <a:tcPr anchor="ctr"/>
                </a:tc>
                <a:tc>
                  <a:txBody>
                    <a:bodyPr/>
                    <a:lstStyle/>
                    <a:p>
                      <a:pPr algn="ctr"/>
                      <a:r>
                        <a:rPr lang="el-GR" dirty="0">
                          <a:effectLst/>
                        </a:rPr>
                        <a:t>Χρόνος αποκατάστασης</a:t>
                      </a:r>
                    </a:p>
                  </a:txBody>
                  <a:tcPr anchor="ctr"/>
                </a:tc>
                <a:extLst>
                  <a:ext uri="{0D108BD9-81ED-4DB2-BD59-A6C34878D82A}">
                    <a16:rowId xmlns:a16="http://schemas.microsoft.com/office/drawing/2014/main" val="99570923"/>
                  </a:ext>
                </a:extLst>
              </a:tr>
              <a:tr h="370840">
                <a:tc>
                  <a:txBody>
                    <a:bodyPr/>
                    <a:lstStyle/>
                    <a:p>
                      <a:r>
                        <a:rPr lang="el-GR" sz="1800" b="1" i="0" kern="1200" dirty="0" err="1">
                          <a:solidFill>
                            <a:schemeClr val="dk1"/>
                          </a:solidFill>
                          <a:effectLst/>
                          <a:latin typeface="+mn-lt"/>
                          <a:ea typeface="+mn-ea"/>
                          <a:cs typeface="+mn-cs"/>
                        </a:rPr>
                        <a:t>Α'</a:t>
                      </a:r>
                      <a:r>
                        <a:rPr lang="el-GR" b="1" dirty="0" err="1">
                          <a:effectLst/>
                        </a:rPr>
                        <a:t>βαθμού</a:t>
                      </a:r>
                      <a:endParaRPr lang="el-GR" dirty="0">
                        <a:effectLst/>
                      </a:endParaRPr>
                    </a:p>
                  </a:txBody>
                  <a:tcPr anchor="ctr"/>
                </a:tc>
                <a:tc>
                  <a:txBody>
                    <a:bodyPr/>
                    <a:lstStyle/>
                    <a:p>
                      <a:r>
                        <a:rPr lang="el-GR">
                          <a:effectLst/>
                        </a:rPr>
                        <a:t>ήπια</a:t>
                      </a:r>
                    </a:p>
                  </a:txBody>
                  <a:tcPr anchor="ctr"/>
                </a:tc>
                <a:tc>
                  <a:txBody>
                    <a:bodyPr/>
                    <a:lstStyle/>
                    <a:p>
                      <a:r>
                        <a:rPr lang="el-GR">
                          <a:effectLst/>
                        </a:rPr>
                        <a:t>δομική βλάβη μόνο σε μικροσκοπικό επίπεδο, με ελαφρά τοπική ευαισθησία και χωρίς αστάθεια της άρθρωσης</a:t>
                      </a:r>
                    </a:p>
                  </a:txBody>
                  <a:tcPr anchor="ctr"/>
                </a:tc>
                <a:tc>
                  <a:txBody>
                    <a:bodyPr/>
                    <a:lstStyle/>
                    <a:p>
                      <a:r>
                        <a:rPr lang="el-GR">
                          <a:effectLst/>
                        </a:rPr>
                        <a:t>Ήπιος πόνος, πρήξιμο και ευαισθησία. Συνήθως δεν υπάρχουν μώλωπες.</a:t>
                      </a:r>
                    </a:p>
                  </a:txBody>
                  <a:tcPr anchor="ctr"/>
                </a:tc>
                <a:tc>
                  <a:txBody>
                    <a:bodyPr/>
                    <a:lstStyle/>
                    <a:p>
                      <a:r>
                        <a:rPr lang="el-GR" dirty="0">
                          <a:effectLst/>
                        </a:rPr>
                        <a:t>1-3 βδομάδες</a:t>
                      </a:r>
                    </a:p>
                  </a:txBody>
                  <a:tcPr anchor="ctr"/>
                </a:tc>
                <a:extLst>
                  <a:ext uri="{0D108BD9-81ED-4DB2-BD59-A6C34878D82A}">
                    <a16:rowId xmlns:a16="http://schemas.microsoft.com/office/drawing/2014/main" val="2250329993"/>
                  </a:ext>
                </a:extLst>
              </a:tr>
              <a:tr h="370840">
                <a:tc>
                  <a:txBody>
                    <a:bodyPr/>
                    <a:lstStyle/>
                    <a:p>
                      <a:r>
                        <a:rPr lang="el-GR" b="1" dirty="0">
                          <a:effectLst/>
                        </a:rPr>
                        <a:t>Β' βαθμού</a:t>
                      </a:r>
                      <a:endParaRPr lang="el-GR" dirty="0">
                        <a:effectLst/>
                      </a:endParaRPr>
                    </a:p>
                  </a:txBody>
                  <a:tcPr anchor="ctr"/>
                </a:tc>
                <a:tc>
                  <a:txBody>
                    <a:bodyPr/>
                    <a:lstStyle/>
                    <a:p>
                      <a:r>
                        <a:rPr lang="el-GR">
                          <a:effectLst/>
                        </a:rPr>
                        <a:t>μέτρια</a:t>
                      </a:r>
                    </a:p>
                  </a:txBody>
                  <a:tcPr anchor="ctr"/>
                </a:tc>
                <a:tc>
                  <a:txBody>
                    <a:bodyPr/>
                    <a:lstStyle/>
                    <a:p>
                      <a:r>
                        <a:rPr lang="el-GR">
                          <a:effectLst/>
                        </a:rPr>
                        <a:t>μερική ρήξη του συνδέσμου, ορατό οίδημα και αισθητή ευαισθησία, αλλά χωρίς αστάθεια της άρθρωσης (ή με ήπια αστάθεια)</a:t>
                      </a:r>
                    </a:p>
                  </a:txBody>
                  <a:tcPr anchor="ctr"/>
                </a:tc>
                <a:tc>
                  <a:txBody>
                    <a:bodyPr/>
                    <a:lstStyle/>
                    <a:p>
                      <a:r>
                        <a:rPr lang="el-GR">
                          <a:effectLst/>
                        </a:rPr>
                        <a:t>Μέτριος πόνος, οίδημα και ευαισθησία. Πιθανοί μώλωπες.</a:t>
                      </a:r>
                    </a:p>
                  </a:txBody>
                  <a:tcPr anchor="ctr"/>
                </a:tc>
                <a:tc>
                  <a:txBody>
                    <a:bodyPr/>
                    <a:lstStyle/>
                    <a:p>
                      <a:r>
                        <a:rPr lang="el-GR" dirty="0">
                          <a:effectLst/>
                        </a:rPr>
                        <a:t>3-6 βδομάδες</a:t>
                      </a:r>
                    </a:p>
                  </a:txBody>
                  <a:tcPr anchor="ctr"/>
                </a:tc>
                <a:extLst>
                  <a:ext uri="{0D108BD9-81ED-4DB2-BD59-A6C34878D82A}">
                    <a16:rowId xmlns:a16="http://schemas.microsoft.com/office/drawing/2014/main" val="2990095346"/>
                  </a:ext>
                </a:extLst>
              </a:tr>
              <a:tr h="370840">
                <a:tc>
                  <a:txBody>
                    <a:bodyPr/>
                    <a:lstStyle/>
                    <a:p>
                      <a:r>
                        <a:rPr lang="el-GR" b="1" dirty="0">
                          <a:effectLst/>
                        </a:rPr>
                        <a:t>Γ' βαθμού</a:t>
                      </a:r>
                      <a:endParaRPr lang="el-GR" dirty="0">
                        <a:effectLst/>
                      </a:endParaRPr>
                    </a:p>
                  </a:txBody>
                  <a:tcPr anchor="ctr"/>
                </a:tc>
                <a:tc>
                  <a:txBody>
                    <a:bodyPr/>
                    <a:lstStyle/>
                    <a:p>
                      <a:r>
                        <a:rPr lang="el-GR">
                          <a:effectLst/>
                        </a:rPr>
                        <a:t>βαριά</a:t>
                      </a:r>
                    </a:p>
                  </a:txBody>
                  <a:tcPr anchor="ctr"/>
                </a:tc>
                <a:tc>
                  <a:txBody>
                    <a:bodyPr/>
                    <a:lstStyle/>
                    <a:p>
                      <a:r>
                        <a:rPr lang="el-GR">
                          <a:effectLst/>
                        </a:rPr>
                        <a:t>πλήρης ρήξη του συνδέσμου με σημαντικό οίδημα και με αστάθεια της άρθρωσης.</a:t>
                      </a:r>
                    </a:p>
                  </a:txBody>
                  <a:tcPr anchor="ctr"/>
                </a:tc>
                <a:tc>
                  <a:txBody>
                    <a:bodyPr/>
                    <a:lstStyle/>
                    <a:p>
                      <a:r>
                        <a:rPr lang="el-GR">
                          <a:effectLst/>
                        </a:rPr>
                        <a:t>Έντονος πόνος, οίδημα, ευαισθησία και μώλωπες.</a:t>
                      </a:r>
                    </a:p>
                  </a:txBody>
                  <a:tcPr anchor="ctr"/>
                </a:tc>
                <a:tc>
                  <a:txBody>
                    <a:bodyPr/>
                    <a:lstStyle/>
                    <a:p>
                      <a:r>
                        <a:rPr lang="el-GR" dirty="0">
                          <a:effectLst/>
                        </a:rPr>
                        <a:t>Έως και αρκετούς μήνες</a:t>
                      </a:r>
                    </a:p>
                  </a:txBody>
                  <a:tcPr anchor="ctr"/>
                </a:tc>
                <a:extLst>
                  <a:ext uri="{0D108BD9-81ED-4DB2-BD59-A6C34878D82A}">
                    <a16:rowId xmlns:a16="http://schemas.microsoft.com/office/drawing/2014/main" val="2775800248"/>
                  </a:ext>
                </a:extLst>
              </a:tr>
            </a:tbl>
          </a:graphicData>
        </a:graphic>
      </p:graphicFrame>
    </p:spTree>
    <p:extLst>
      <p:ext uri="{BB962C8B-B14F-4D97-AF65-F5344CB8AC3E}">
        <p14:creationId xmlns:p14="http://schemas.microsoft.com/office/powerpoint/2010/main" val="3566006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cap="none" dirty="0">
                <a:solidFill>
                  <a:srgbClr val="C00000"/>
                </a:solidFill>
                <a:latin typeface="Linux Libertine"/>
              </a:rPr>
              <a:t>ΔΙΑΓΝΩΣΗ</a:t>
            </a:r>
            <a:r>
              <a:rPr lang="el-GR" b="0" i="0" dirty="0">
                <a:solidFill>
                  <a:srgbClr val="000000"/>
                </a:solidFill>
                <a:effectLst/>
                <a:latin typeface="Linux Libertine"/>
              </a:rPr>
              <a:t> </a:t>
            </a:r>
            <a:r>
              <a:rPr lang="el-GR" b="1" i="0" cap="none" dirty="0">
                <a:solidFill>
                  <a:srgbClr val="C00000"/>
                </a:solidFill>
                <a:effectLst/>
                <a:latin typeface="Linux Libertine"/>
              </a:rPr>
              <a:t>ΦΛΕΓΜΟΝΗΣ</a:t>
            </a:r>
          </a:p>
        </p:txBody>
      </p:sp>
      <p:sp>
        <p:nvSpPr>
          <p:cNvPr id="6" name="TextBox 5">
            <a:extLst>
              <a:ext uri="{FF2B5EF4-FFF2-40B4-BE49-F238E27FC236}">
                <a16:creationId xmlns:a16="http://schemas.microsoft.com/office/drawing/2014/main" id="{7FBCB9D3-917C-7E26-0C77-29AFE07C3A5B}"/>
              </a:ext>
            </a:extLst>
          </p:cNvPr>
          <p:cNvSpPr txBox="1"/>
          <p:nvPr/>
        </p:nvSpPr>
        <p:spPr>
          <a:xfrm>
            <a:off x="270588" y="1091683"/>
            <a:ext cx="11308702" cy="4858550"/>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algn="l"/>
            <a:r>
              <a:rPr lang="el-GR" sz="2800" b="0" i="0" u="none" strike="noStrike" dirty="0">
                <a:solidFill>
                  <a:srgbClr val="C00000"/>
                </a:solidFill>
                <a:effectLst/>
                <a:latin typeface="Arial" panose="020B0604020202020204" pitchFamily="34" charset="0"/>
                <a:hlinkClick r:id="rId3" tooltip="Αιματολογικές εξετάσεις (δεν έχει γραφτεί ακόμα)">
                  <a:extLst>
                    <a:ext uri="{A12FA001-AC4F-418D-AE19-62706E023703}">
                      <ahyp:hlinkClr xmlns:ahyp="http://schemas.microsoft.com/office/drawing/2018/hyperlinkcolor" val="tx"/>
                    </a:ext>
                  </a:extLst>
                </a:hlinkClick>
              </a:rPr>
              <a:t>Αιματολογικές εξετάσεις</a:t>
            </a:r>
            <a:r>
              <a:rPr lang="el-GR" sz="2800" b="0" i="0" dirty="0">
                <a:solidFill>
                  <a:srgbClr val="202122"/>
                </a:solidFill>
                <a:effectLst/>
                <a:latin typeface="Arial" panose="020B0604020202020204" pitchFamily="34" charset="0"/>
              </a:rPr>
              <a:t>: η </a:t>
            </a:r>
            <a:r>
              <a:rPr lang="el-GR" sz="2800" b="0" i="0" u="none" strike="noStrike" dirty="0">
                <a:solidFill>
                  <a:srgbClr val="3366CC"/>
                </a:solidFill>
                <a:effectLst/>
                <a:latin typeface="Arial" panose="020B0604020202020204" pitchFamily="34" charset="0"/>
                <a:hlinkClick r:id="rId4" tooltip="Ταχύτητα καθιζήσεως ερυθρών"/>
              </a:rPr>
              <a:t>ταχύτητα καθιζήσεως ερυθρών</a:t>
            </a:r>
            <a:r>
              <a:rPr lang="el-GR" sz="2800" b="0" i="0" dirty="0">
                <a:solidFill>
                  <a:srgbClr val="202122"/>
                </a:solidFill>
                <a:effectLst/>
                <a:latin typeface="Arial" panose="020B0604020202020204" pitchFamily="34" charset="0"/>
              </a:rPr>
              <a:t> (ESR) αυξάνεται, και ο αριθμός των </a:t>
            </a:r>
            <a:r>
              <a:rPr lang="el-GR" sz="2800" b="0" i="0" u="none" strike="noStrike" dirty="0">
                <a:solidFill>
                  <a:srgbClr val="3366CC"/>
                </a:solidFill>
                <a:effectLst/>
                <a:latin typeface="Arial" panose="020B0604020202020204" pitchFamily="34" charset="0"/>
                <a:hlinkClick r:id="rId5" tooltip="Λευκοκύτταρο"/>
              </a:rPr>
              <a:t>λευκοκυττάρων</a:t>
            </a:r>
            <a:r>
              <a:rPr lang="el-GR" sz="2800" b="0" i="0" dirty="0">
                <a:solidFill>
                  <a:srgbClr val="202122"/>
                </a:solidFill>
                <a:effectLst/>
                <a:latin typeface="Arial" panose="020B0604020202020204" pitchFamily="34" charset="0"/>
              </a:rPr>
              <a:t> (</a:t>
            </a:r>
            <a:r>
              <a:rPr lang="el-GR" sz="2800" b="0" i="0" dirty="0" err="1">
                <a:solidFill>
                  <a:srgbClr val="202122"/>
                </a:solidFill>
                <a:effectLst/>
                <a:latin typeface="Arial" panose="020B0604020202020204" pitchFamily="34" charset="0"/>
              </a:rPr>
              <a:t>λευκοκυττάρωση</a:t>
            </a:r>
            <a:r>
              <a:rPr lang="el-GR" sz="2800" b="0" i="0" dirty="0">
                <a:solidFill>
                  <a:srgbClr val="202122"/>
                </a:solidFill>
                <a:effectLst/>
                <a:latin typeface="Arial" panose="020B0604020202020204" pitchFamily="34" charset="0"/>
              </a:rPr>
              <a:t>) και ο τύπος τους αλλάζει.</a:t>
            </a:r>
          </a:p>
          <a:p>
            <a:pPr algn="l"/>
            <a:r>
              <a:rPr lang="el-GR" sz="2800" b="0" i="0" u="none" strike="noStrike" dirty="0">
                <a:solidFill>
                  <a:srgbClr val="C00000"/>
                </a:solidFill>
                <a:effectLst/>
                <a:latin typeface="Arial" panose="020B0604020202020204" pitchFamily="34" charset="0"/>
                <a:hlinkClick r:id="rId6" tooltip="Βιοχημικές εξετάσεις (δεν έχει γραφτεί ακόμα)">
                  <a:extLst>
                    <a:ext uri="{A12FA001-AC4F-418D-AE19-62706E023703}">
                      <ahyp:hlinkClr xmlns:ahyp="http://schemas.microsoft.com/office/drawing/2018/hyperlinkcolor" val="tx"/>
                    </a:ext>
                  </a:extLst>
                </a:hlinkClick>
              </a:rPr>
              <a:t>Βιοχημικές εξετάσεις</a:t>
            </a:r>
            <a:r>
              <a:rPr lang="el-GR" sz="2800" b="0" i="0" dirty="0">
                <a:solidFill>
                  <a:srgbClr val="202122"/>
                </a:solidFill>
                <a:effectLst/>
                <a:latin typeface="Arial" panose="020B0604020202020204" pitchFamily="34" charset="0"/>
              </a:rPr>
              <a:t>: σε οξεία φλεγμονή, η ποσότητα της </a:t>
            </a:r>
            <a:r>
              <a:rPr lang="el-GR" sz="2800" b="0" i="0" u="none" strike="noStrike" dirty="0">
                <a:solidFill>
                  <a:srgbClr val="3366CC"/>
                </a:solidFill>
                <a:effectLst/>
                <a:latin typeface="Arial" panose="020B0604020202020204" pitchFamily="34" charset="0"/>
                <a:hlinkClick r:id="rId7" tooltip="C-αντιδρώσα πρωτεΐνη"/>
              </a:rPr>
              <a:t>C-αντιδρώσας πρωτεΐνης</a:t>
            </a:r>
            <a:r>
              <a:rPr lang="el-GR" sz="2800" b="0" i="0" dirty="0">
                <a:solidFill>
                  <a:srgbClr val="202122"/>
                </a:solidFill>
                <a:effectLst/>
                <a:latin typeface="Arial" panose="020B0604020202020204" pitchFamily="34" charset="0"/>
              </a:rPr>
              <a:t> (πρωτεΐνη οξείας φάσης) και οι α- και β-</a:t>
            </a:r>
            <a:r>
              <a:rPr lang="el-GR" sz="2800" b="0" i="0" u="none" strike="noStrike" dirty="0" err="1">
                <a:solidFill>
                  <a:srgbClr val="3366CC"/>
                </a:solidFill>
                <a:effectLst/>
                <a:latin typeface="Arial" panose="020B0604020202020204" pitchFamily="34" charset="0"/>
                <a:hlinkClick r:id="rId8" tooltip="Σφαιρίνη"/>
              </a:rPr>
              <a:t>σφαιρίνες</a:t>
            </a:r>
            <a:r>
              <a:rPr lang="el-GR" sz="2800" b="0" i="0" dirty="0">
                <a:solidFill>
                  <a:srgbClr val="202122"/>
                </a:solidFill>
                <a:effectLst/>
                <a:latin typeface="Arial" panose="020B0604020202020204" pitchFamily="34" charset="0"/>
              </a:rPr>
              <a:t> αυξάνονται, σε χρόνια φλεγμονή οι γ-</a:t>
            </a:r>
            <a:r>
              <a:rPr lang="el-GR" sz="2800" b="0" i="0" dirty="0" err="1">
                <a:solidFill>
                  <a:srgbClr val="202122"/>
                </a:solidFill>
                <a:effectLst/>
                <a:latin typeface="Arial" panose="020B0604020202020204" pitchFamily="34" charset="0"/>
              </a:rPr>
              <a:t>σφαιρίνες</a:t>
            </a:r>
            <a:r>
              <a:rPr lang="el-GR" sz="2800" b="0" i="0" dirty="0">
                <a:solidFill>
                  <a:srgbClr val="202122"/>
                </a:solidFill>
                <a:effectLst/>
                <a:latin typeface="Arial" panose="020B0604020202020204" pitchFamily="34" charset="0"/>
              </a:rPr>
              <a:t> αυξάνονται, ενώ η </a:t>
            </a:r>
            <a:r>
              <a:rPr lang="el-GR" sz="2800" dirty="0" err="1">
                <a:solidFill>
                  <a:srgbClr val="3366CC"/>
                </a:solidFill>
                <a:latin typeface="Arial" panose="020B0604020202020204" pitchFamily="34" charset="0"/>
              </a:rPr>
              <a:t>αλβουμίνης</a:t>
            </a:r>
            <a:r>
              <a:rPr lang="el-GR" sz="2800" b="0" i="0" dirty="0">
                <a:solidFill>
                  <a:srgbClr val="202122"/>
                </a:solidFill>
                <a:effectLst/>
                <a:latin typeface="Arial" panose="020B0604020202020204" pitchFamily="34" charset="0"/>
              </a:rPr>
              <a:t> μειώνεται.</a:t>
            </a:r>
          </a:p>
        </p:txBody>
      </p:sp>
    </p:spTree>
    <p:extLst>
      <p:ext uri="{BB962C8B-B14F-4D97-AF65-F5344CB8AC3E}">
        <p14:creationId xmlns:p14="http://schemas.microsoft.com/office/powerpoint/2010/main" val="1869478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ΑΠΟΣΤΗΜΑ</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4858550"/>
          </a:xfrm>
          <a:prstGeom prst="rect">
            <a:avLst/>
          </a:prstGeom>
        </p:spPr>
        <p:txBody>
          <a:bodyPr vert="horz" lIns="91440" tIns="45720" rIns="91440" bIns="45720" rtlCol="0">
            <a:normAutofit fontScale="850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algn="l"/>
            <a:r>
              <a:rPr lang="el-GR" sz="2800" b="0" i="0" u="sng" dirty="0">
                <a:solidFill>
                  <a:srgbClr val="202122"/>
                </a:solidFill>
                <a:effectLst/>
                <a:latin typeface="Arial" panose="020B0604020202020204" pitchFamily="34" charset="0"/>
              </a:rPr>
              <a:t>Το </a:t>
            </a:r>
            <a:r>
              <a:rPr lang="el-GR" sz="2800" b="1" i="0" u="sng" dirty="0">
                <a:solidFill>
                  <a:srgbClr val="202122"/>
                </a:solidFill>
                <a:effectLst/>
                <a:latin typeface="Arial" panose="020B0604020202020204" pitchFamily="34" charset="0"/>
              </a:rPr>
              <a:t>απόστημα</a:t>
            </a:r>
            <a:r>
              <a:rPr lang="el-GR" sz="2800" b="0" i="0" u="sng" dirty="0">
                <a:solidFill>
                  <a:srgbClr val="202122"/>
                </a:solidFill>
                <a:effectLst/>
                <a:latin typeface="Arial" panose="020B0604020202020204" pitchFamily="34" charset="0"/>
              </a:rPr>
              <a:t> </a:t>
            </a:r>
            <a:r>
              <a:rPr lang="el-GR" sz="2800" b="0" i="0" dirty="0">
                <a:solidFill>
                  <a:srgbClr val="202122"/>
                </a:solidFill>
                <a:effectLst/>
                <a:latin typeface="Arial" panose="020B0604020202020204" pitchFamily="34" charset="0"/>
              </a:rPr>
              <a:t>είναι η συσσώρευση </a:t>
            </a:r>
            <a:r>
              <a:rPr lang="el-GR" sz="2800" b="0" i="0" u="sng" strike="noStrike" dirty="0">
                <a:solidFill>
                  <a:srgbClr val="C00000"/>
                </a:solidFill>
                <a:effectLst/>
                <a:latin typeface="Arial" panose="020B0604020202020204" pitchFamily="34" charset="0"/>
                <a:hlinkClick r:id="rId3" tooltip="Πύο">
                  <a:extLst>
                    <a:ext uri="{A12FA001-AC4F-418D-AE19-62706E023703}">
                      <ahyp:hlinkClr xmlns:ahyp="http://schemas.microsoft.com/office/drawing/2018/hyperlinkcolor" val="tx"/>
                    </a:ext>
                  </a:extLst>
                </a:hlinkClick>
              </a:rPr>
              <a:t>πύου</a:t>
            </a:r>
            <a:r>
              <a:rPr lang="el-GR" sz="2800" b="0" i="0" u="sng" dirty="0">
                <a:solidFill>
                  <a:srgbClr val="C00000"/>
                </a:solidFill>
                <a:effectLst/>
                <a:latin typeface="Arial" panose="020B0604020202020204" pitchFamily="34" charset="0"/>
              </a:rPr>
              <a:t> σε ένα </a:t>
            </a:r>
            <a:r>
              <a:rPr lang="el-GR" sz="2800" b="0" i="0" u="sng" strike="noStrike" dirty="0">
                <a:solidFill>
                  <a:srgbClr val="C00000"/>
                </a:solidFill>
                <a:effectLst/>
                <a:latin typeface="Arial" panose="020B0604020202020204" pitchFamily="34" charset="0"/>
                <a:hlinkClick r:id="rId4" tooltip="Ιστός (βιολογία)">
                  <a:extLst>
                    <a:ext uri="{A12FA001-AC4F-418D-AE19-62706E023703}">
                      <ahyp:hlinkClr xmlns:ahyp="http://schemas.microsoft.com/office/drawing/2018/hyperlinkcolor" val="tx"/>
                    </a:ext>
                  </a:extLst>
                </a:hlinkClick>
              </a:rPr>
              <a:t>ιστό</a:t>
            </a:r>
            <a:r>
              <a:rPr lang="el-GR" sz="2800" b="0" i="0" u="sng" dirty="0">
                <a:solidFill>
                  <a:srgbClr val="C00000"/>
                </a:solidFill>
                <a:effectLst/>
                <a:latin typeface="Arial" panose="020B0604020202020204" pitchFamily="34" charset="0"/>
              </a:rPr>
              <a:t> του σώματος </a:t>
            </a:r>
            <a:r>
              <a:rPr lang="el-GR" sz="2800" b="0" i="0" dirty="0">
                <a:solidFill>
                  <a:srgbClr val="202122"/>
                </a:solidFill>
                <a:effectLst/>
                <a:latin typeface="Arial" panose="020B0604020202020204" pitchFamily="34" charset="0"/>
              </a:rPr>
              <a:t>σχηματίζοντας κοιλότητα.</a:t>
            </a:r>
            <a:endParaRPr lang="el-GR" sz="2800" b="0" i="0" baseline="30000" dirty="0">
              <a:solidFill>
                <a:srgbClr val="3366CC"/>
              </a:solidFill>
              <a:effectLst/>
              <a:latin typeface="Arial" panose="020B0604020202020204" pitchFamily="34" charset="0"/>
            </a:endParaRPr>
          </a:p>
          <a:p>
            <a:pPr algn="l"/>
            <a:r>
              <a:rPr lang="el-GR" sz="2800" b="0" i="0" dirty="0">
                <a:solidFill>
                  <a:srgbClr val="202122"/>
                </a:solidFill>
                <a:effectLst/>
                <a:latin typeface="Arial" panose="020B0604020202020204" pitchFamily="34" charset="0"/>
              </a:rPr>
              <a:t>Τα σημεία και τα συμπτώματα των αποστημάτων περιλαμβάνουν </a:t>
            </a:r>
            <a:r>
              <a:rPr lang="el-GR" sz="2800" b="0" i="0" dirty="0">
                <a:solidFill>
                  <a:srgbClr val="C00000"/>
                </a:solidFill>
                <a:effectLst/>
                <a:latin typeface="Arial" panose="020B0604020202020204" pitchFamily="34" charset="0"/>
              </a:rPr>
              <a:t>ερυθρότητα, πόνο, θερμότητα, οίδημα, απώλεια λειτουργικότητας</a:t>
            </a:r>
            <a:r>
              <a:rPr lang="el-GR" sz="2800" b="0" i="0" dirty="0">
                <a:solidFill>
                  <a:srgbClr val="202122"/>
                </a:solidFill>
                <a:effectLst/>
                <a:latin typeface="Arial" panose="020B0604020202020204" pitchFamily="34" charset="0"/>
              </a:rPr>
              <a:t>. Μπορεί επίσης να υπάρχει υψηλή θερμοκρασία </a:t>
            </a:r>
            <a:r>
              <a:rPr lang="el-GR" sz="2800" b="0" i="0" dirty="0">
                <a:solidFill>
                  <a:srgbClr val="C00000"/>
                </a:solidFill>
                <a:effectLst/>
                <a:latin typeface="Arial" panose="020B0604020202020204" pitchFamily="34" charset="0"/>
              </a:rPr>
              <a:t>(πυρετός) και ρίγη. </a:t>
            </a:r>
            <a:r>
              <a:rPr lang="el-GR" sz="2800" b="0" i="0" dirty="0">
                <a:solidFill>
                  <a:srgbClr val="202122"/>
                </a:solidFill>
                <a:effectLst/>
                <a:latin typeface="Arial" panose="020B0604020202020204" pitchFamily="34" charset="0"/>
              </a:rPr>
              <a:t>Εάν είναι επιφανειακά, τα αποστήματα μπορεί να </a:t>
            </a:r>
            <a:r>
              <a:rPr lang="el-GR" sz="2800" b="0" i="0" dirty="0">
                <a:solidFill>
                  <a:srgbClr val="C00000"/>
                </a:solidFill>
                <a:effectLst/>
                <a:latin typeface="Arial" panose="020B0604020202020204" pitchFamily="34" charset="0"/>
              </a:rPr>
              <a:t>παφλάζουν όταν ψηλαφούνται.</a:t>
            </a:r>
            <a:r>
              <a:rPr lang="el-GR" sz="2800" b="0" i="0" dirty="0">
                <a:solidFill>
                  <a:srgbClr val="202122"/>
                </a:solidFill>
                <a:effectLst/>
                <a:latin typeface="Arial" panose="020B0604020202020204" pitchFamily="34" charset="0"/>
              </a:rPr>
              <a:t> Αυτή η κυματοειδής κίνηση προκαλείται από την κίνηση του πύου μέσα στο απόστημα</a:t>
            </a:r>
            <a:endParaRPr lang="el-GR" sz="2800" b="0" i="0" baseline="30000" dirty="0">
              <a:solidFill>
                <a:srgbClr val="3366CC"/>
              </a:solidFill>
              <a:effectLst/>
              <a:latin typeface="Arial" panose="020B0604020202020204" pitchFamily="34" charset="0"/>
            </a:endParaRPr>
          </a:p>
          <a:p>
            <a:pPr algn="l"/>
            <a:r>
              <a:rPr lang="el-GR" sz="2800" b="0" i="0" dirty="0">
                <a:solidFill>
                  <a:srgbClr val="202122"/>
                </a:solidFill>
                <a:effectLst/>
                <a:latin typeface="Arial" panose="020B0604020202020204" pitchFamily="34" charset="0"/>
              </a:rPr>
              <a:t>Η περιοχή της ερυθρότητας συχνά εκτείνεται πέρα από το οίδημα</a:t>
            </a:r>
            <a:endParaRPr lang="el-GR" sz="2800" baseline="30000" dirty="0">
              <a:solidFill>
                <a:srgbClr val="3366CC"/>
              </a:solidFill>
              <a:latin typeface="Arial" panose="020B0604020202020204" pitchFamily="34" charset="0"/>
            </a:endParaRPr>
          </a:p>
          <a:p>
            <a:pPr algn="l"/>
            <a:r>
              <a:rPr lang="el-GR" sz="2800" b="1" i="0" u="sng" dirty="0">
                <a:solidFill>
                  <a:srgbClr val="202122"/>
                </a:solidFill>
                <a:effectLst/>
                <a:latin typeface="Arial" panose="020B0604020202020204" pitchFamily="34" charset="0"/>
              </a:rPr>
              <a:t>Οι δοθιήνες </a:t>
            </a:r>
            <a:r>
              <a:rPr lang="el-GR" sz="2800" b="0" i="0" dirty="0">
                <a:solidFill>
                  <a:srgbClr val="202122"/>
                </a:solidFill>
                <a:effectLst/>
                <a:latin typeface="Arial" panose="020B0604020202020204" pitchFamily="34" charset="0"/>
              </a:rPr>
              <a:t>είναι τύποι αποστήματος που συχνά περιλαμβάνουν θύλακες τρίχας, με τους θύλακες να γίνονται μεγαλύτεροι.</a:t>
            </a:r>
          </a:p>
          <a:p>
            <a:pPr algn="l"/>
            <a:endParaRPr lang="el-GR" sz="2800" b="0" i="0" dirty="0">
              <a:solidFill>
                <a:srgbClr val="202122"/>
              </a:solidFill>
              <a:effectLst/>
              <a:latin typeface="Arial" panose="020B0604020202020204" pitchFamily="34" charset="0"/>
            </a:endParaRPr>
          </a:p>
          <a:p>
            <a:pPr algn="l"/>
            <a:r>
              <a:rPr lang="el-GR" sz="2800" b="1" i="0" dirty="0">
                <a:solidFill>
                  <a:srgbClr val="C00000"/>
                </a:solidFill>
                <a:effectLst/>
                <a:latin typeface="Arial" panose="020B0604020202020204" pitchFamily="34" charset="0"/>
              </a:rPr>
              <a:t>Τα αποστήματα θα πρέπει να διαφοροποιούνται από τα </a:t>
            </a:r>
            <a:r>
              <a:rPr lang="el-GR" sz="2800" b="1" i="0" u="none" strike="noStrike" dirty="0">
                <a:solidFill>
                  <a:srgbClr val="C00000"/>
                </a:solidFill>
                <a:effectLst/>
                <a:latin typeface="Arial" panose="020B0604020202020204" pitchFamily="34" charset="0"/>
                <a:hlinkClick r:id="rId5" tooltip="Εμπύημα (δεν έχει γραφτεί ακόμα)">
                  <a:extLst>
                    <a:ext uri="{A12FA001-AC4F-418D-AE19-62706E023703}">
                      <ahyp:hlinkClr xmlns:ahyp="http://schemas.microsoft.com/office/drawing/2018/hyperlinkcolor" val="tx"/>
                    </a:ext>
                  </a:extLst>
                </a:hlinkClick>
              </a:rPr>
              <a:t>εμπυήματα</a:t>
            </a:r>
            <a:r>
              <a:rPr lang="el-GR" sz="2800" b="1" i="0" dirty="0">
                <a:solidFill>
                  <a:srgbClr val="C00000"/>
                </a:solidFill>
                <a:effectLst/>
                <a:latin typeface="Arial" panose="020B0604020202020204" pitchFamily="34" charset="0"/>
              </a:rPr>
              <a:t>, τα οποία είναι συσσωρεύσεις πύου σε μια </a:t>
            </a:r>
            <a:r>
              <a:rPr lang="el-GR" sz="2800" b="1" i="0" dirty="0" err="1">
                <a:solidFill>
                  <a:srgbClr val="C00000"/>
                </a:solidFill>
                <a:effectLst/>
                <a:latin typeface="Arial" panose="020B0604020202020204" pitchFamily="34" charset="0"/>
              </a:rPr>
              <a:t>προϋπάρχουσα</a:t>
            </a:r>
            <a:r>
              <a:rPr lang="el-GR" sz="2800" b="1" i="0" dirty="0">
                <a:solidFill>
                  <a:srgbClr val="C00000"/>
                </a:solidFill>
                <a:effectLst/>
                <a:latin typeface="Arial" panose="020B0604020202020204" pitchFamily="34" charset="0"/>
              </a:rPr>
              <a:t> ανατομική κοιλότητα και όχι σε μια </a:t>
            </a:r>
            <a:r>
              <a:rPr lang="el-GR" sz="2800" b="1" i="0" dirty="0" err="1">
                <a:solidFill>
                  <a:srgbClr val="C00000"/>
                </a:solidFill>
                <a:effectLst/>
                <a:latin typeface="Arial" panose="020B0604020202020204" pitchFamily="34" charset="0"/>
              </a:rPr>
              <a:t>νεοσχηματισμένη</a:t>
            </a:r>
            <a:r>
              <a:rPr lang="el-GR" sz="2800" b="1" i="0" dirty="0">
                <a:solidFill>
                  <a:srgbClr val="C00000"/>
                </a:solidFill>
                <a:effectLst/>
                <a:latin typeface="Arial" panose="020B0604020202020204" pitchFamily="34" charset="0"/>
              </a:rPr>
              <a:t> ανατομική κοιλότητα.</a:t>
            </a:r>
          </a:p>
          <a:p>
            <a:pPr algn="l"/>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943166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ΑΠΟΣΤΗΜΑ</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4858550"/>
          </a:xfrm>
          <a:prstGeom prst="rect">
            <a:avLst/>
          </a:prstGeom>
        </p:spPr>
        <p:txBody>
          <a:bodyPr vert="horz" lIns="91440" tIns="45720" rIns="91440" bIns="45720" rtlCol="0">
            <a:normAutofit fontScale="925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r>
              <a:rPr lang="el-GR" sz="2800" b="1" dirty="0">
                <a:solidFill>
                  <a:srgbClr val="C00000"/>
                </a:solidFill>
                <a:latin typeface="Arial" panose="020B0604020202020204" pitchFamily="34" charset="0"/>
              </a:rPr>
              <a:t>Διάγνωση</a:t>
            </a:r>
          </a:p>
          <a:p>
            <a:pPr algn="l"/>
            <a:r>
              <a:rPr lang="el-GR" sz="2800" b="0" i="0" dirty="0">
                <a:solidFill>
                  <a:srgbClr val="202122"/>
                </a:solidFill>
                <a:effectLst/>
                <a:latin typeface="Arial" panose="020B0604020202020204" pitchFamily="34" charset="0"/>
              </a:rPr>
              <a:t>Ένα απόστημα είναι μια εντοπισμένη συλλογή πύου (πυώδης φλεγμονώδης ιστός) που προκαλείται από διαπύηση που βρίσκεται θαμμένο σε έναν ιστό, ένα όργανο ή έναν περιορισμένο χώρο, </a:t>
            </a:r>
            <a:r>
              <a:rPr lang="el-GR" sz="2800" b="0" i="0" dirty="0" err="1">
                <a:solidFill>
                  <a:srgbClr val="202122"/>
                </a:solidFill>
                <a:effectLst/>
                <a:latin typeface="Arial" panose="020B0604020202020204" pitchFamily="34" charset="0"/>
              </a:rPr>
              <a:t>επενδεδυμένο</a:t>
            </a:r>
            <a:r>
              <a:rPr lang="el-GR" sz="2800" b="0" i="0" dirty="0">
                <a:solidFill>
                  <a:srgbClr val="202122"/>
                </a:solidFill>
                <a:effectLst/>
                <a:latin typeface="Arial" panose="020B0604020202020204" pitchFamily="34" charset="0"/>
              </a:rPr>
              <a:t> από την πυογόνο μεμβράνη. Η απεικόνιση με υπερήχους στο τμήμα επειγόντων περιστατικών μπορεί να βοηθήσει στη διάγνωση.</a:t>
            </a:r>
          </a:p>
          <a:p>
            <a:r>
              <a:rPr lang="el-GR" sz="2800" b="1" i="0" dirty="0">
                <a:solidFill>
                  <a:srgbClr val="C00000"/>
                </a:solidFill>
                <a:effectLst/>
                <a:latin typeface="Arial" panose="020B0604020202020204" pitchFamily="34" charset="0"/>
              </a:rPr>
              <a:t>Ταξινόμηση</a:t>
            </a:r>
          </a:p>
          <a:p>
            <a:r>
              <a:rPr lang="el-GR" sz="2800" b="0" i="0" dirty="0">
                <a:solidFill>
                  <a:srgbClr val="202122"/>
                </a:solidFill>
                <a:effectLst/>
                <a:latin typeface="Arial" panose="020B0604020202020204" pitchFamily="34" charset="0"/>
              </a:rPr>
              <a:t>α αποστήματα μπορούν να ταξινομηθούν είτε ως:</a:t>
            </a:r>
          </a:p>
          <a:p>
            <a:pPr marL="457200" indent="-457200">
              <a:buFont typeface="Wingdings" panose="05000000000000000000" pitchFamily="2" charset="2"/>
              <a:buChar char="Ø"/>
            </a:pPr>
            <a:r>
              <a:rPr lang="el-GR" sz="2800" b="1" i="1" dirty="0">
                <a:solidFill>
                  <a:srgbClr val="C00000"/>
                </a:solidFill>
                <a:effectLst/>
                <a:latin typeface="Arial" panose="020B0604020202020204" pitchFamily="34" charset="0"/>
              </a:rPr>
              <a:t>δερματικά αποστήματα</a:t>
            </a:r>
            <a:r>
              <a:rPr lang="el-GR" sz="2800" b="1" i="0" dirty="0">
                <a:solidFill>
                  <a:srgbClr val="C00000"/>
                </a:solidFill>
                <a:effectLst/>
                <a:latin typeface="Arial" panose="020B0604020202020204" pitchFamily="34" charset="0"/>
              </a:rPr>
              <a:t> </a:t>
            </a:r>
          </a:p>
          <a:p>
            <a:pPr marL="457200" indent="-457200">
              <a:buFont typeface="Wingdings" panose="05000000000000000000" pitchFamily="2" charset="2"/>
              <a:buChar char="Ø"/>
            </a:pPr>
            <a:r>
              <a:rPr lang="el-GR" sz="2800" b="1" i="1" dirty="0">
                <a:solidFill>
                  <a:srgbClr val="C00000"/>
                </a:solidFill>
                <a:effectLst/>
                <a:latin typeface="Arial" panose="020B0604020202020204" pitchFamily="34" charset="0"/>
              </a:rPr>
              <a:t>εσωτερικά αποστήματα</a:t>
            </a:r>
            <a:r>
              <a:rPr lang="el-GR" sz="2800" b="1" i="0" dirty="0">
                <a:solidFill>
                  <a:srgbClr val="C00000"/>
                </a:solidFill>
                <a:effectLst/>
                <a:latin typeface="Arial" panose="020B0604020202020204" pitchFamily="34" charset="0"/>
              </a:rPr>
              <a:t>. </a:t>
            </a:r>
          </a:p>
          <a:p>
            <a:r>
              <a:rPr lang="el-GR" sz="2800" b="0" i="0" dirty="0">
                <a:solidFill>
                  <a:srgbClr val="202122"/>
                </a:solidFill>
                <a:effectLst/>
                <a:latin typeface="Arial" panose="020B0604020202020204" pitchFamily="34" charset="0"/>
              </a:rPr>
              <a:t>Τα δερματικά αποστήματα είναι κοινά. Τα εσωτερικά αποστήματα τείνουν να είναι πιο δύσκολο να διαγνωστούν και είναι πιο σοβαρά. Τα δερματικά αποστήματα ονομάζονται επίσης δερματικά ή υποδόρια αποστήματα.</a:t>
            </a:r>
            <a:endParaRPr lang="el-GR" sz="2800" b="1" i="0" dirty="0">
              <a:solidFill>
                <a:srgbClr val="C00000"/>
              </a:solidFill>
              <a:effectLst/>
              <a:latin typeface="Arial" panose="020B0604020202020204" pitchFamily="34" charset="0"/>
            </a:endParaRPr>
          </a:p>
          <a:p>
            <a:pPr algn="l"/>
            <a:endParaRPr lang="el-GR" sz="2800" b="0" i="0" dirty="0">
              <a:solidFill>
                <a:srgbClr val="202122"/>
              </a:solidFill>
              <a:effectLst/>
              <a:latin typeface="Arial" panose="020B0604020202020204" pitchFamily="34" charset="0"/>
            </a:endParaRPr>
          </a:p>
          <a:p>
            <a:pPr algn="l"/>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864850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ΑΠΟΣΤΗΜΑ ΘΕΡΑΠΕΙΑ</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5393092"/>
          </a:xfrm>
          <a:prstGeom prst="rect">
            <a:avLst/>
          </a:prstGeom>
        </p:spPr>
        <p:txBody>
          <a:bodyPr vert="horz" lIns="91440" tIns="45720" rIns="91440" bIns="45720" rtlCol="0">
            <a:normAutofit fontScale="85000" lnSpcReduction="20000"/>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marL="457200" indent="-457200">
              <a:buFont typeface="Wingdings" panose="05000000000000000000" pitchFamily="2" charset="2"/>
              <a:buChar char="Ø"/>
            </a:pPr>
            <a:r>
              <a:rPr lang="el-GR" sz="2800" b="0" i="0" dirty="0">
                <a:solidFill>
                  <a:srgbClr val="202122"/>
                </a:solidFill>
                <a:effectLst/>
                <a:latin typeface="Arial" panose="020B0604020202020204" pitchFamily="34" charset="0"/>
              </a:rPr>
              <a:t>Η τυπική θεραπεία για ένα απόστημα δέρματος ή μαλακών ιστών χωρίς επιπλοκές είναι η </a:t>
            </a:r>
            <a:r>
              <a:rPr lang="el-GR" sz="2800" b="0" i="0" dirty="0">
                <a:solidFill>
                  <a:srgbClr val="C00000"/>
                </a:solidFill>
                <a:effectLst/>
                <a:latin typeface="Arial" panose="020B0604020202020204" pitchFamily="34" charset="0"/>
              </a:rPr>
              <a:t>διάνοιξη και η παροχέτευσή του</a:t>
            </a:r>
            <a:r>
              <a:rPr lang="el-GR" sz="2800" b="0" i="0" dirty="0">
                <a:solidFill>
                  <a:srgbClr val="202122"/>
                </a:solidFill>
                <a:effectLst/>
                <a:latin typeface="Arial" panose="020B0604020202020204" pitchFamily="34" charset="0"/>
              </a:rPr>
              <a:t>.</a:t>
            </a:r>
            <a:endParaRPr lang="el-GR" sz="2800" b="0" i="0" baseline="30000" dirty="0">
              <a:solidFill>
                <a:srgbClr val="3366CC"/>
              </a:solidFill>
              <a:effectLst/>
              <a:latin typeface="Arial" panose="020B0604020202020204" pitchFamily="34" charset="0"/>
            </a:endParaRPr>
          </a:p>
          <a:p>
            <a:pPr marL="457200" indent="-457200">
              <a:buFont typeface="Wingdings" panose="05000000000000000000" pitchFamily="2" charset="2"/>
              <a:buChar char="Ø"/>
            </a:pPr>
            <a:r>
              <a:rPr lang="el-GR" sz="2800" b="0" i="0" dirty="0">
                <a:solidFill>
                  <a:srgbClr val="202122"/>
                </a:solidFill>
                <a:effectLst/>
                <a:latin typeface="Arial" panose="020B0604020202020204" pitchFamily="34" charset="0"/>
              </a:rPr>
              <a:t>Δεν φαίνεται να υπάρχει κανένα όφελος από τη χρήση </a:t>
            </a:r>
            <a:r>
              <a:rPr lang="el-GR" sz="2800" b="0" i="0" u="none" strike="noStrike" dirty="0">
                <a:solidFill>
                  <a:srgbClr val="C00000"/>
                </a:solidFill>
                <a:effectLst/>
                <a:latin typeface="Arial" panose="020B0604020202020204" pitchFamily="34" charset="0"/>
              </a:rPr>
              <a:t>αντιβιοτικών</a:t>
            </a:r>
            <a:r>
              <a:rPr lang="el-GR" sz="2800" b="0" i="0" dirty="0">
                <a:solidFill>
                  <a:srgbClr val="202122"/>
                </a:solidFill>
                <a:effectLst/>
                <a:latin typeface="Arial" panose="020B0604020202020204" pitchFamily="34" charset="0"/>
              </a:rPr>
              <a:t> στις περισσότερες περιπτώσεις.</a:t>
            </a:r>
            <a:endParaRPr lang="el-GR" sz="2800" b="0" i="0" baseline="30000" dirty="0">
              <a:solidFill>
                <a:srgbClr val="3366CC"/>
              </a:solidFill>
              <a:effectLst/>
              <a:latin typeface="Arial" panose="020B0604020202020204" pitchFamily="34" charset="0"/>
            </a:endParaRPr>
          </a:p>
          <a:p>
            <a:r>
              <a:rPr lang="el-GR" sz="2800" b="0" i="0" dirty="0">
                <a:solidFill>
                  <a:srgbClr val="202122"/>
                </a:solidFill>
                <a:effectLst/>
                <a:latin typeface="Arial" panose="020B0604020202020204" pitchFamily="34" charset="0"/>
              </a:rPr>
              <a:t>	</a:t>
            </a:r>
            <a:r>
              <a:rPr lang="el-GR" sz="2800" b="0" i="0" dirty="0">
                <a:solidFill>
                  <a:srgbClr val="C00000"/>
                </a:solidFill>
                <a:effectLst/>
                <a:latin typeface="Arial" panose="020B0604020202020204" pitchFamily="34" charset="0"/>
              </a:rPr>
              <a:t>Τα αντιβιοτικά </a:t>
            </a:r>
            <a:r>
              <a:rPr lang="el-GR" sz="2800" b="1" i="0" dirty="0">
                <a:solidFill>
                  <a:srgbClr val="202122"/>
                </a:solidFill>
                <a:effectLst/>
                <a:latin typeface="Arial" panose="020B0604020202020204" pitchFamily="34" charset="0"/>
              </a:rPr>
              <a:t>εκτός από την τυπική τομή και παροχέτευση </a:t>
            </a:r>
            <a:r>
              <a:rPr lang="el-GR" sz="2800" b="1" i="0" dirty="0">
                <a:solidFill>
                  <a:srgbClr val="C00000"/>
                </a:solidFill>
                <a:effectLst/>
                <a:latin typeface="Arial" panose="020B0604020202020204" pitchFamily="34" charset="0"/>
              </a:rPr>
              <a:t>συνιστώνται </a:t>
            </a:r>
            <a:r>
              <a:rPr lang="el-GR" sz="2800" b="1" i="0" dirty="0">
                <a:solidFill>
                  <a:srgbClr val="202122"/>
                </a:solidFill>
                <a:effectLst/>
                <a:latin typeface="Arial" panose="020B0604020202020204" pitchFamily="34" charset="0"/>
              </a:rPr>
              <a:t>σε άτομα με σοβαρά αποστήματα, πολλές θέσεις μόλυνσης, ταχεία εξέλιξη της νόσου, παρουσία κυτταρίτιδας, συμπτώματα που υποδεικνύουν </a:t>
            </a:r>
            <a:r>
              <a:rPr lang="el-GR" sz="2800" b="1" i="0" dirty="0" err="1">
                <a:solidFill>
                  <a:srgbClr val="202122"/>
                </a:solidFill>
                <a:effectLst/>
                <a:latin typeface="Arial" panose="020B0604020202020204" pitchFamily="34" charset="0"/>
              </a:rPr>
              <a:t>βακτηριακή</a:t>
            </a:r>
            <a:r>
              <a:rPr lang="el-GR" sz="2800" b="1" i="0" dirty="0">
                <a:solidFill>
                  <a:srgbClr val="202122"/>
                </a:solidFill>
                <a:effectLst/>
                <a:latin typeface="Arial" panose="020B0604020202020204" pitchFamily="34" charset="0"/>
              </a:rPr>
              <a:t> ασθένεια σε όλο το σώμα ή κατάσταση υγείας που προκαλεί </a:t>
            </a:r>
            <a:r>
              <a:rPr lang="el-GR" sz="2800" b="1" i="0" dirty="0" err="1">
                <a:solidFill>
                  <a:srgbClr val="202122"/>
                </a:solidFill>
                <a:effectLst/>
                <a:latin typeface="Arial" panose="020B0604020202020204" pitchFamily="34" charset="0"/>
              </a:rPr>
              <a:t>ανοσοκαταστολή</a:t>
            </a:r>
            <a:r>
              <a:rPr lang="el-GR" sz="2800" b="1" i="0" dirty="0">
                <a:solidFill>
                  <a:srgbClr val="202122"/>
                </a:solidFill>
                <a:effectLst/>
                <a:latin typeface="Arial" panose="020B0604020202020204" pitchFamily="34" charset="0"/>
              </a:rPr>
              <a:t>.</a:t>
            </a:r>
            <a:r>
              <a:rPr lang="el-GR" sz="2800" b="1" i="0" u="none" strike="noStrike" baseline="30000" dirty="0">
                <a:solidFill>
                  <a:srgbClr val="3366CC"/>
                </a:solidFill>
                <a:effectLst/>
                <a:latin typeface="Arial" panose="020B0604020202020204" pitchFamily="34" charset="0"/>
              </a:rPr>
              <a:t> </a:t>
            </a:r>
            <a:r>
              <a:rPr lang="el-GR" sz="2800" b="1" i="0" dirty="0">
                <a:solidFill>
                  <a:srgbClr val="202122"/>
                </a:solidFill>
                <a:effectLst/>
                <a:latin typeface="Arial" panose="020B0604020202020204" pitchFamily="34" charset="0"/>
              </a:rPr>
              <a:t>Τα άτομα που είναι πολύ μικρά ή πολύ μεγάλα μπορεί επίσης να χρειάζονται αντιβιοτικά.</a:t>
            </a:r>
            <a:r>
              <a:rPr lang="el-GR" sz="2800" b="1" i="0" u="none" strike="noStrike" baseline="30000" dirty="0">
                <a:solidFill>
                  <a:srgbClr val="3366CC"/>
                </a:solidFill>
                <a:effectLst/>
                <a:latin typeface="Arial" panose="020B0604020202020204" pitchFamily="34" charset="0"/>
              </a:rPr>
              <a:t> </a:t>
            </a:r>
            <a:r>
              <a:rPr lang="el-GR" sz="2800" b="1" i="0" dirty="0">
                <a:solidFill>
                  <a:srgbClr val="202122"/>
                </a:solidFill>
                <a:effectLst/>
                <a:latin typeface="Arial" panose="020B0604020202020204" pitchFamily="34" charset="0"/>
              </a:rPr>
              <a:t>Εάν το απόστημα δεν επουλώνεται μόνο με τομή και παροχέτευση ή εάν το απόστημα βρίσκεται σε σημείο που είναι δύσκολο να παροχετευθεί όπως το πρόσωπο, τα χέρια ή τα γεννητικά όργανα, τότε μπορεί να ενδείκνυται η χορήγηση αντιβιοτικών</a:t>
            </a:r>
          </a:p>
          <a:p>
            <a:endParaRPr lang="el-GR" sz="2800" b="1" i="0" dirty="0">
              <a:solidFill>
                <a:srgbClr val="202122"/>
              </a:solidFill>
              <a:effectLst/>
              <a:latin typeface="Arial" panose="020B0604020202020204" pitchFamily="34" charset="0"/>
            </a:endParaRPr>
          </a:p>
          <a:p>
            <a:pPr marL="457200" indent="-457200">
              <a:buFont typeface="Wingdings" panose="05000000000000000000" pitchFamily="2" charset="2"/>
              <a:buChar char="Ø"/>
            </a:pPr>
            <a:r>
              <a:rPr lang="el-GR" sz="2800" b="0" i="0" dirty="0">
                <a:solidFill>
                  <a:srgbClr val="202122"/>
                </a:solidFill>
                <a:effectLst/>
                <a:latin typeface="Arial" panose="020B0604020202020204" pitchFamily="34" charset="0"/>
              </a:rPr>
              <a:t>δεν υπάρχει όφελος από την τοποθέτηση γάζας στην κοιλότητα του αποστήματος</a:t>
            </a:r>
          </a:p>
          <a:p>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893131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ΜΟΛΥΝΣΗ </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5393092"/>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r>
              <a:rPr lang="el-GR" sz="2800" b="1" i="0" dirty="0">
                <a:effectLst/>
                <a:latin typeface="Libre Franklin" panose="020F0502020204030204" pitchFamily="2" charset="0"/>
              </a:rPr>
              <a:t>Μόλυνση</a:t>
            </a:r>
            <a:r>
              <a:rPr lang="el-GR" sz="2800" b="0" i="0" dirty="0">
                <a:effectLst/>
                <a:latin typeface="Libre Franklin" panose="020F0502020204030204" pitchFamily="2" charset="0"/>
              </a:rPr>
              <a:t> είναι η εισαγωγή μικροβίων σε κάποια περιοχή του οργανισμού όπου δεν υπήρχαν προηγούμενα. Κατά την μόλυνση δεν υπάρχει ακόμα φλεγμονή ή άλλη αντίδραση του οργανισμού και μπορεί να μην εκδηλωθεί ασθένεια.</a:t>
            </a:r>
          </a:p>
          <a:p>
            <a:r>
              <a:rPr lang="el-GR" sz="2800" b="0" i="0" dirty="0">
                <a:solidFill>
                  <a:srgbClr val="202122"/>
                </a:solidFill>
                <a:effectLst/>
                <a:latin typeface="Arial" panose="020B0604020202020204" pitchFamily="34" charset="0"/>
              </a:rPr>
              <a:t>Είναι το πρώτο στάδιο του κύκλου μιας </a:t>
            </a:r>
            <a:r>
              <a:rPr lang="el-GR" sz="2800" b="0" i="0" u="none" strike="noStrike" dirty="0">
                <a:solidFill>
                  <a:srgbClr val="C00000"/>
                </a:solidFill>
                <a:effectLst/>
                <a:latin typeface="Arial" panose="020B0604020202020204" pitchFamily="34" charset="0"/>
              </a:rPr>
              <a:t>ασθένειας</a:t>
            </a:r>
            <a:r>
              <a:rPr lang="el-GR" sz="2800" b="0" i="0" dirty="0">
                <a:solidFill>
                  <a:srgbClr val="202122"/>
                </a:solidFill>
                <a:effectLst/>
                <a:latin typeface="Arial" panose="020B0604020202020204" pitchFamily="34" charset="0"/>
              </a:rPr>
              <a:t> και έπεται της </a:t>
            </a:r>
            <a:r>
              <a:rPr lang="el-GR" sz="2800" b="0" i="0" u="none" strike="noStrike" dirty="0">
                <a:solidFill>
                  <a:srgbClr val="D73333"/>
                </a:solidFill>
                <a:effectLst/>
                <a:latin typeface="Arial" panose="020B0604020202020204" pitchFamily="34" charset="0"/>
              </a:rPr>
              <a:t>επώασης</a:t>
            </a:r>
            <a:r>
              <a:rPr lang="el-GR" sz="2800" b="0" i="0" dirty="0">
                <a:solidFill>
                  <a:srgbClr val="202122"/>
                </a:solidFill>
                <a:effectLst/>
                <a:latin typeface="Arial" panose="020B0604020202020204" pitchFamily="34" charset="0"/>
              </a:rPr>
              <a:t>. </a:t>
            </a:r>
          </a:p>
          <a:p>
            <a:pPr algn="l"/>
            <a:r>
              <a:rPr lang="el-GR" sz="2800" b="0" i="0" dirty="0">
                <a:solidFill>
                  <a:srgbClr val="202122"/>
                </a:solidFill>
                <a:effectLst/>
                <a:latin typeface="Arial" panose="020B0604020202020204" pitchFamily="34" charset="0"/>
              </a:rPr>
              <a:t>Για να γίνει μία μόλυνση, σημαίνει ότι ο μικροοργανισμός έχει καταφέρει να ξεπεράσει τους μηχανισμούς της εξωτερικής </a:t>
            </a:r>
            <a:r>
              <a:rPr lang="el-GR" sz="2800" b="0" i="0" u="none" strike="noStrike" dirty="0">
                <a:solidFill>
                  <a:srgbClr val="C00000"/>
                </a:solidFill>
                <a:effectLst/>
                <a:latin typeface="Arial" panose="020B0604020202020204" pitchFamily="34" charset="0"/>
              </a:rPr>
              <a:t>άμυνας</a:t>
            </a:r>
            <a:r>
              <a:rPr lang="el-GR" sz="2800" b="0" i="0" dirty="0">
                <a:solidFill>
                  <a:srgbClr val="202122"/>
                </a:solidFill>
                <a:effectLst/>
                <a:latin typeface="Arial" panose="020B0604020202020204" pitchFamily="34" charset="0"/>
              </a:rPr>
              <a:t> του οργανισμού, δηλαδή το δέρμα του, τις κοιλότητες του και τις εξωτερικές εκκρίσεις του. Ο οργανισμός μόλις εντοπίσει μία μόλυνση αντιδρά μέσω του </a:t>
            </a:r>
            <a:r>
              <a:rPr lang="el-GR" sz="2800" b="0" i="0" u="none" strike="noStrike" dirty="0">
                <a:solidFill>
                  <a:srgbClr val="C00000"/>
                </a:solidFill>
                <a:effectLst/>
                <a:latin typeface="Arial" panose="020B0604020202020204" pitchFamily="34" charset="0"/>
              </a:rPr>
              <a:t>ανοσοποιητικού συστήματος</a:t>
            </a:r>
            <a:r>
              <a:rPr lang="el-GR" sz="2800" b="0" i="0" dirty="0">
                <a:solidFill>
                  <a:srgbClr val="202122"/>
                </a:solidFill>
                <a:effectLst/>
                <a:latin typeface="Arial" panose="020B0604020202020204" pitchFamily="34" charset="0"/>
              </a:rPr>
              <a:t>.</a:t>
            </a:r>
          </a:p>
          <a:p>
            <a:pPr marL="457200" indent="-457200">
              <a:buFont typeface="Wingdings" panose="05000000000000000000" pitchFamily="2" charset="2"/>
              <a:buChar char="Ø"/>
            </a:pPr>
            <a:endParaRPr lang="el-GR" sz="2800" b="0" i="0" dirty="0">
              <a:solidFill>
                <a:srgbClr val="202122"/>
              </a:solidFill>
              <a:effectLst/>
              <a:latin typeface="Arial" panose="020B0604020202020204" pitchFamily="34" charset="0"/>
            </a:endParaRPr>
          </a:p>
          <a:p>
            <a:pPr marL="457200" indent="-457200">
              <a:buFont typeface="Wingdings" panose="05000000000000000000" pitchFamily="2" charset="2"/>
              <a:buChar char="Ø"/>
            </a:pPr>
            <a:endParaRPr lang="el-GR" sz="2800" dirty="0">
              <a:solidFill>
                <a:srgbClr val="202122"/>
              </a:solidFill>
              <a:latin typeface="Arial" panose="020B0604020202020204" pitchFamily="34" charset="0"/>
            </a:endParaRPr>
          </a:p>
          <a:p>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03675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ΛΟΙΜΩΞΗ  </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5393092"/>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r>
              <a:rPr lang="el-GR" sz="2800" b="1" strike="noStrike" spc="-1" dirty="0">
                <a:solidFill>
                  <a:srgbClr val="C00000"/>
                </a:solidFill>
                <a:latin typeface="Perpetua"/>
              </a:rPr>
              <a:t>Λοίμωξη </a:t>
            </a:r>
            <a:r>
              <a:rPr lang="el-GR" sz="2800" b="0" strike="noStrike" spc="-1" dirty="0">
                <a:solidFill>
                  <a:srgbClr val="000000"/>
                </a:solidFill>
                <a:latin typeface="Perpetua"/>
              </a:rPr>
              <a:t>σημαίνει ότι ένας αριθμός μικροβίων βρίσκεται σε ένα σημείο του οργανισμού (όπου φυσιολογικά δεν υπάρχουν) και άμεσα ή έμμεσα, μέσω της τοξικότητάς τους, προκαλούν αντίδραση φλεγμονής που συνοδεύεται και από την κλινική εικόνα της εκάστοτε λοίμωξης</a:t>
            </a:r>
          </a:p>
          <a:p>
            <a:pPr marL="274320" indent="-273600" algn="just">
              <a:lnSpc>
                <a:spcPct val="100000"/>
              </a:lnSpc>
              <a:spcBef>
                <a:spcPts val="581"/>
              </a:spcBef>
              <a:buClr>
                <a:srgbClr val="D34817"/>
              </a:buClr>
              <a:buSzPct val="85000"/>
              <a:buFont typeface="Wingdings 2" charset="2"/>
              <a:buChar char=""/>
            </a:pPr>
            <a:r>
              <a:rPr lang="el-GR" sz="2800" b="1" i="1" strike="noStrike" spc="-1" dirty="0">
                <a:solidFill>
                  <a:srgbClr val="000000"/>
                </a:solidFill>
                <a:latin typeface="Perpetua"/>
              </a:rPr>
              <a:t>Ο όρος λοίμωξη προϋποθέτει υποχρεωτικά την παρουσία μικροβίων με αιτιολογική σχέση στη φλεγμονή</a:t>
            </a:r>
            <a:r>
              <a:rPr lang="el-GR" sz="2800" b="1" strike="noStrike" spc="-1" dirty="0">
                <a:solidFill>
                  <a:srgbClr val="000000"/>
                </a:solidFill>
                <a:latin typeface="Perpetua"/>
              </a:rPr>
              <a:t>. </a:t>
            </a:r>
            <a:endParaRPr lang="el-GR" sz="2800" b="0" strike="noStrike" spc="-1" dirty="0">
              <a:latin typeface="Arial"/>
            </a:endParaRPr>
          </a:p>
          <a:p>
            <a:pPr marL="274320" indent="-273600" algn="just">
              <a:lnSpc>
                <a:spcPct val="100000"/>
              </a:lnSpc>
              <a:spcBef>
                <a:spcPts val="581"/>
              </a:spcBef>
              <a:buClr>
                <a:srgbClr val="D34817"/>
              </a:buClr>
              <a:buSzPct val="85000"/>
              <a:buFont typeface="Wingdings 2" charset="2"/>
              <a:buChar char=""/>
            </a:pPr>
            <a:r>
              <a:rPr lang="el-GR" sz="2800" b="0" strike="noStrike" spc="-1" dirty="0">
                <a:solidFill>
                  <a:srgbClr val="000000"/>
                </a:solidFill>
                <a:latin typeface="Perpetua"/>
              </a:rPr>
              <a:t>Μπορεί να προκληθεί από οποιονδήποτε μικροοργανισμό (βακτήρια, μύκητες, ιούς, παράσιτα).  </a:t>
            </a:r>
            <a:endParaRPr lang="el-GR" sz="2800" b="0" strike="noStrike" spc="-1" dirty="0">
              <a:latin typeface="Arial"/>
            </a:endParaRPr>
          </a:p>
          <a:p>
            <a:pPr marL="274320" indent="-273600" algn="just">
              <a:lnSpc>
                <a:spcPct val="100000"/>
              </a:lnSpc>
              <a:spcBef>
                <a:spcPts val="581"/>
              </a:spcBef>
              <a:buClr>
                <a:srgbClr val="D34817"/>
              </a:buClr>
              <a:buSzPct val="85000"/>
              <a:buFont typeface="Wingdings 2" charset="2"/>
              <a:buChar char=""/>
            </a:pPr>
            <a:r>
              <a:rPr lang="el-GR" sz="2800" b="0" strike="noStrike" spc="-1" dirty="0">
                <a:solidFill>
                  <a:srgbClr val="000000"/>
                </a:solidFill>
                <a:latin typeface="Perpetua"/>
              </a:rPr>
              <a:t> </a:t>
            </a:r>
            <a:r>
              <a:rPr lang="el-GR" sz="2800" b="1" strike="noStrike" spc="-1" dirty="0">
                <a:solidFill>
                  <a:srgbClr val="000000"/>
                </a:solidFill>
                <a:latin typeface="Perpetua"/>
              </a:rPr>
              <a:t>Πρέπει να διακρίνεται από τον όρο μόλυνση που σημαίνει παρουσία μικροβίων εκεί που φυσιολογικά δεν υπάρχουν χωρίς να προκαλούν φλεγμονή.</a:t>
            </a:r>
            <a:endParaRPr lang="el-GR" sz="2800" b="0" strike="noStrike" spc="-1" dirty="0">
              <a:latin typeface="Arial"/>
            </a:endParaRPr>
          </a:p>
          <a:p>
            <a:endParaRPr lang="el-GR" sz="2800" dirty="0">
              <a:solidFill>
                <a:srgbClr val="202122"/>
              </a:solidFill>
              <a:latin typeface="Arial" panose="020B0604020202020204" pitchFamily="34" charset="0"/>
            </a:endParaRPr>
          </a:p>
          <a:p>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68395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1046888" y="618518"/>
            <a:ext cx="10364451" cy="557140"/>
          </a:xfrm>
        </p:spPr>
        <p:txBody>
          <a:bodyPr vert="horz" lIns="91440" tIns="45720" rIns="91440" bIns="45720" rtlCol="0" anchor="ctr">
            <a:normAutofit fontScale="90000"/>
          </a:bodyPr>
          <a:lstStyle/>
          <a:p>
            <a:pPr algn="l"/>
            <a:r>
              <a:rPr lang="el-GR" b="1" i="0" cap="none" dirty="0">
                <a:solidFill>
                  <a:srgbClr val="C00000"/>
                </a:solidFill>
                <a:effectLst/>
                <a:latin typeface="Linux Libertine"/>
              </a:rPr>
              <a:t>ΛΟΙΜΩΞΗ  </a:t>
            </a:r>
          </a:p>
        </p:txBody>
      </p:sp>
      <p:sp>
        <p:nvSpPr>
          <p:cNvPr id="6" name="TextBox 5">
            <a:extLst>
              <a:ext uri="{FF2B5EF4-FFF2-40B4-BE49-F238E27FC236}">
                <a16:creationId xmlns:a16="http://schemas.microsoft.com/office/drawing/2014/main" id="{7FBCB9D3-917C-7E26-0C77-29AFE07C3A5B}"/>
              </a:ext>
            </a:extLst>
          </p:cNvPr>
          <p:cNvSpPr txBox="1"/>
          <p:nvPr/>
        </p:nvSpPr>
        <p:spPr>
          <a:xfrm>
            <a:off x="363894" y="1380932"/>
            <a:ext cx="11308702" cy="5393092"/>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300" b="0" i="0" cap="all" dirty="0"/>
          </a:p>
          <a:p>
            <a:pPr marL="720">
              <a:lnSpc>
                <a:spcPct val="100000"/>
              </a:lnSpc>
              <a:spcBef>
                <a:spcPts val="581"/>
              </a:spcBef>
              <a:buClr>
                <a:srgbClr val="D34817"/>
              </a:buClr>
              <a:buSzPct val="85000"/>
            </a:pPr>
            <a:r>
              <a:rPr lang="el-GR" sz="2800" b="0" strike="noStrike" spc="-1" dirty="0">
                <a:solidFill>
                  <a:srgbClr val="000000"/>
                </a:solidFill>
                <a:latin typeface="Perpetua"/>
              </a:rPr>
              <a:t>Η λοίμωξη μπορεί να συμβεί ως αποτέλεσμα:</a:t>
            </a:r>
            <a:endParaRPr lang="el-GR" sz="2800" b="0" strike="noStrike" spc="-1" dirty="0">
              <a:latin typeface="Arial"/>
            </a:endParaRPr>
          </a:p>
          <a:p>
            <a:pPr marL="274320" indent="-273600">
              <a:lnSpc>
                <a:spcPct val="100000"/>
              </a:lnSpc>
              <a:spcBef>
                <a:spcPts val="581"/>
              </a:spcBef>
              <a:buClr>
                <a:srgbClr val="D34817"/>
              </a:buClr>
              <a:buSzPct val="85000"/>
              <a:buFont typeface="Wingdings 2" charset="2"/>
              <a:buChar char=""/>
            </a:pPr>
            <a:r>
              <a:rPr lang="el-GR" sz="2800" b="0" strike="noStrike" spc="-1" dirty="0">
                <a:solidFill>
                  <a:srgbClr val="000000"/>
                </a:solidFill>
                <a:latin typeface="Perpetua"/>
              </a:rPr>
              <a:t> εισβολής μικροοργανισμών από το εξωτερικό περιβάλλον (</a:t>
            </a:r>
            <a:r>
              <a:rPr lang="el-GR" sz="2800" b="1" strike="noStrike" spc="-1" dirty="0">
                <a:solidFill>
                  <a:srgbClr val="000000"/>
                </a:solidFill>
                <a:latin typeface="Perpetua"/>
              </a:rPr>
              <a:t>εξωγενής λοίμωξη</a:t>
            </a:r>
            <a:r>
              <a:rPr lang="el-GR" sz="2800" b="0" strike="noStrike" spc="-1" dirty="0">
                <a:solidFill>
                  <a:srgbClr val="000000"/>
                </a:solidFill>
                <a:latin typeface="Perpetua"/>
              </a:rPr>
              <a:t>) ή </a:t>
            </a:r>
            <a:endParaRPr lang="el-GR" sz="2800" b="0" strike="noStrike" spc="-1" dirty="0">
              <a:latin typeface="Arial"/>
            </a:endParaRPr>
          </a:p>
          <a:p>
            <a:pPr marL="274320" indent="-273600">
              <a:lnSpc>
                <a:spcPct val="100000"/>
              </a:lnSpc>
              <a:spcBef>
                <a:spcPts val="581"/>
              </a:spcBef>
              <a:buClr>
                <a:srgbClr val="D34817"/>
              </a:buClr>
              <a:buSzPct val="85000"/>
              <a:buFont typeface="Wingdings 2" charset="2"/>
              <a:buChar char=""/>
            </a:pPr>
            <a:r>
              <a:rPr lang="el-GR" sz="2800" b="0" strike="noStrike" spc="-1" dirty="0">
                <a:solidFill>
                  <a:srgbClr val="000000"/>
                </a:solidFill>
                <a:latin typeface="Perpetua"/>
              </a:rPr>
              <a:t>υπερβολικής ανάπτυξης της φυσιολογικής χλωρίδας του οργανισμού (</a:t>
            </a:r>
            <a:r>
              <a:rPr lang="el-GR" sz="2800" b="1" strike="noStrike" spc="-1" dirty="0">
                <a:solidFill>
                  <a:srgbClr val="000000"/>
                </a:solidFill>
                <a:latin typeface="Perpetua"/>
              </a:rPr>
              <a:t>ενδογενής λοίμωξη</a:t>
            </a:r>
            <a:r>
              <a:rPr lang="el-GR" sz="2800" b="0" strike="noStrike" spc="-1" dirty="0">
                <a:solidFill>
                  <a:srgbClr val="000000"/>
                </a:solidFill>
                <a:latin typeface="Perpetua"/>
              </a:rPr>
              <a:t>). </a:t>
            </a:r>
          </a:p>
          <a:p>
            <a:pPr marL="274320" indent="-273600">
              <a:lnSpc>
                <a:spcPct val="100000"/>
              </a:lnSpc>
              <a:spcBef>
                <a:spcPts val="581"/>
              </a:spcBef>
              <a:buClr>
                <a:srgbClr val="D34817"/>
              </a:buClr>
              <a:buSzPct val="85000"/>
              <a:buFont typeface="Wingdings 2" charset="2"/>
              <a:buChar char=""/>
            </a:pPr>
            <a:endParaRPr lang="el-GR" sz="2800" b="0" strike="noStrike" spc="-1" dirty="0">
              <a:solidFill>
                <a:srgbClr val="000000"/>
              </a:solidFill>
              <a:latin typeface="Perpetua"/>
            </a:endParaRPr>
          </a:p>
          <a:p>
            <a:pPr marL="274320" indent="-273600">
              <a:spcBef>
                <a:spcPts val="581"/>
              </a:spcBef>
              <a:buClr>
                <a:srgbClr val="D34817"/>
              </a:buClr>
              <a:buSzPct val="85000"/>
              <a:buFont typeface="Wingdings 2" charset="2"/>
              <a:buChar char=""/>
            </a:pPr>
            <a:r>
              <a:rPr lang="el-GR" sz="2800" b="1" strike="noStrike" spc="-1" dirty="0">
                <a:solidFill>
                  <a:srgbClr val="000000"/>
                </a:solidFill>
                <a:latin typeface="Perpetua"/>
              </a:rPr>
              <a:t>Η λοίμωξη είναι πιθανότερο να συμβεί όταν οι φυσιολογικοί μηχανισμοί </a:t>
            </a:r>
            <a:r>
              <a:rPr lang="el-GR" sz="2800" b="1" strike="noStrike" spc="-1" dirty="0" err="1">
                <a:solidFill>
                  <a:srgbClr val="000000"/>
                </a:solidFill>
                <a:latin typeface="Perpetua"/>
              </a:rPr>
              <a:t>άμυνάς</a:t>
            </a:r>
            <a:r>
              <a:rPr lang="el-GR" sz="2800" b="1" strike="noStrike" spc="-1" dirty="0">
                <a:solidFill>
                  <a:srgbClr val="000000"/>
                </a:solidFill>
                <a:latin typeface="Perpetua"/>
              </a:rPr>
              <a:t> μας έχουν κατασταλεί, δηλαδή όταν πάσχει η φυσική και η επίκτητη ανοσία</a:t>
            </a:r>
            <a:endParaRPr lang="el-GR" sz="2800" b="0" strike="noStrike" spc="-1" dirty="0">
              <a:latin typeface="Arial"/>
            </a:endParaRPr>
          </a:p>
          <a:p>
            <a:pPr marL="274320" indent="-273600">
              <a:lnSpc>
                <a:spcPct val="100000"/>
              </a:lnSpc>
              <a:spcBef>
                <a:spcPts val="581"/>
              </a:spcBef>
              <a:buClr>
                <a:srgbClr val="D34817"/>
              </a:buClr>
              <a:buSzPct val="85000"/>
              <a:buFont typeface="Wingdings 2" charset="2"/>
              <a:buChar char=""/>
            </a:pPr>
            <a:endParaRPr lang="el-GR" sz="2800" b="0" strike="noStrike" spc="-1" dirty="0">
              <a:latin typeface="Arial"/>
            </a:endParaRPr>
          </a:p>
          <a:p>
            <a:endParaRPr lang="el-GR" sz="2800" dirty="0">
              <a:solidFill>
                <a:srgbClr val="202122"/>
              </a:solidFill>
              <a:latin typeface="Arial" panose="020B0604020202020204" pitchFamily="34" charset="0"/>
            </a:endParaRPr>
          </a:p>
          <a:p>
            <a:endParaRPr lang="el-GR"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141758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l-GR"/>
          </a:p>
        </p:txBody>
      </p:sp>
      <p:pic>
        <p:nvPicPr>
          <p:cNvPr id="143" name="Picture 2"/>
          <p:cNvPicPr/>
          <p:nvPr/>
        </p:nvPicPr>
        <p:blipFill>
          <a:blip r:embed="rId2"/>
          <a:stretch/>
        </p:blipFill>
        <p:spPr>
          <a:xfrm>
            <a:off x="1738200" y="250920"/>
            <a:ext cx="8835120" cy="6606360"/>
          </a:xfrm>
          <a:prstGeom prst="rect">
            <a:avLst/>
          </a:prstGeom>
          <a:ln w="936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l-GR"/>
          </a:p>
        </p:txBody>
      </p:sp>
      <p:pic>
        <p:nvPicPr>
          <p:cNvPr id="147" name="Picture 2"/>
          <p:cNvPicPr/>
          <p:nvPr/>
        </p:nvPicPr>
        <p:blipFill>
          <a:blip r:embed="rId2"/>
          <a:stretch/>
        </p:blipFill>
        <p:spPr>
          <a:xfrm>
            <a:off x="1886880" y="357120"/>
            <a:ext cx="8423280" cy="6409080"/>
          </a:xfrm>
          <a:prstGeom prst="rect">
            <a:avLst/>
          </a:prstGeom>
          <a:ln w="9360">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87500" lnSpcReduction="10000"/>
          </a:bodyPr>
          <a:lstStyle/>
          <a:p>
            <a:pPr>
              <a:lnSpc>
                <a:spcPct val="100000"/>
              </a:lnSpc>
            </a:pPr>
            <a:r>
              <a:rPr lang="el-GR" sz="4000" b="1" spc="-1" dirty="0">
                <a:solidFill>
                  <a:srgbClr val="C00000"/>
                </a:solidFill>
                <a:latin typeface="Franklin Gothic Book"/>
              </a:rPr>
              <a:t>ΚΛΙΝΙΚΗ ΕΙΚΟΝΑ </a:t>
            </a:r>
            <a:br>
              <a:rPr dirty="0"/>
            </a:br>
            <a:endParaRPr lang="el-GR" sz="4000" spc="-1" dirty="0">
              <a:latin typeface="Arial"/>
            </a:endParaRPr>
          </a:p>
        </p:txBody>
      </p:sp>
      <p:sp>
        <p:nvSpPr>
          <p:cNvPr id="157" name="CustomShape 2"/>
          <p:cNvSpPr/>
          <p:nvPr/>
        </p:nvSpPr>
        <p:spPr>
          <a:xfrm>
            <a:off x="1110343" y="1447920"/>
            <a:ext cx="9099737"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spcBef>
                <a:spcPts val="581"/>
              </a:spcBef>
            </a:pPr>
            <a:endParaRPr lang="el-GR" spc="-1" dirty="0">
              <a:latin typeface="Arial"/>
            </a:endParaRPr>
          </a:p>
          <a:p>
            <a:pPr marL="720">
              <a:spcBef>
                <a:spcPts val="581"/>
              </a:spcBef>
              <a:buClr>
                <a:srgbClr val="D34817"/>
              </a:buClr>
              <a:buSzPct val="85000"/>
            </a:pPr>
            <a:r>
              <a:rPr lang="el-GR" sz="2600" b="1" spc="-1" dirty="0">
                <a:solidFill>
                  <a:srgbClr val="000000"/>
                </a:solidFill>
                <a:latin typeface="Perpetua"/>
              </a:rPr>
              <a:t>Η πορεία μίας λοίμωξης μπορεί να διαιρεθεί σε 4 στάδια, που ποικίλλουν χρονικά: </a:t>
            </a:r>
            <a:endParaRPr lang="el-GR" sz="2600" spc="-1" dirty="0">
              <a:latin typeface="Arial"/>
            </a:endParaRPr>
          </a:p>
          <a:p>
            <a:pPr marL="274320" indent="-273600">
              <a:spcBef>
                <a:spcPts val="581"/>
              </a:spcBef>
              <a:buClr>
                <a:srgbClr val="D34817"/>
              </a:buClr>
              <a:buSzPct val="85000"/>
              <a:buFont typeface="Wingdings 2" charset="2"/>
              <a:buChar char=""/>
            </a:pPr>
            <a:r>
              <a:rPr lang="el-GR" sz="2600" spc="-1" dirty="0">
                <a:solidFill>
                  <a:srgbClr val="000000"/>
                </a:solidFill>
                <a:latin typeface="Perpetua"/>
              </a:rPr>
              <a:t>Εισβολή </a:t>
            </a:r>
            <a:endParaRPr lang="el-GR" sz="2600" spc="-1" dirty="0">
              <a:latin typeface="Arial"/>
            </a:endParaRPr>
          </a:p>
          <a:p>
            <a:pPr marL="274320" indent="-273600">
              <a:spcBef>
                <a:spcPts val="581"/>
              </a:spcBef>
              <a:buClr>
                <a:srgbClr val="D34817"/>
              </a:buClr>
              <a:buSzPct val="85000"/>
              <a:buFont typeface="Wingdings 2" charset="2"/>
              <a:buChar char=""/>
            </a:pPr>
            <a:r>
              <a:rPr lang="el-GR" sz="2600" spc="-1" dirty="0">
                <a:solidFill>
                  <a:srgbClr val="000000"/>
                </a:solidFill>
                <a:latin typeface="Perpetua"/>
              </a:rPr>
              <a:t>Επώαση </a:t>
            </a:r>
            <a:endParaRPr lang="el-GR" sz="2600" spc="-1" dirty="0">
              <a:latin typeface="Arial"/>
            </a:endParaRPr>
          </a:p>
          <a:p>
            <a:pPr marL="274320" indent="-273600">
              <a:spcBef>
                <a:spcPts val="581"/>
              </a:spcBef>
              <a:buClr>
                <a:srgbClr val="D34817"/>
              </a:buClr>
              <a:buSzPct val="85000"/>
              <a:buFont typeface="Wingdings 2" charset="2"/>
              <a:buChar char=""/>
            </a:pPr>
            <a:r>
              <a:rPr lang="el-GR" sz="2600" spc="-1" dirty="0">
                <a:solidFill>
                  <a:srgbClr val="000000"/>
                </a:solidFill>
                <a:latin typeface="Perpetua"/>
              </a:rPr>
              <a:t>Κλινική νόσος </a:t>
            </a:r>
            <a:endParaRPr lang="el-GR" sz="2600" spc="-1" dirty="0">
              <a:latin typeface="Arial"/>
            </a:endParaRPr>
          </a:p>
          <a:p>
            <a:pPr marL="274320" indent="-273600">
              <a:spcBef>
                <a:spcPts val="581"/>
              </a:spcBef>
              <a:buClr>
                <a:srgbClr val="D34817"/>
              </a:buClr>
              <a:buSzPct val="85000"/>
              <a:buFont typeface="Wingdings 2" charset="2"/>
              <a:buChar char=""/>
            </a:pPr>
            <a:r>
              <a:rPr lang="el-GR" sz="2600" spc="-1" dirty="0">
                <a:solidFill>
                  <a:srgbClr val="000000"/>
                </a:solidFill>
                <a:latin typeface="Perpetua"/>
              </a:rPr>
              <a:t>Λύση </a:t>
            </a:r>
            <a:endParaRPr lang="el-GR" sz="2600" spc="-1" dirty="0">
              <a:latin typeface="Arial"/>
            </a:endParaRPr>
          </a:p>
          <a:p>
            <a:pPr>
              <a:spcBef>
                <a:spcPts val="581"/>
              </a:spcBef>
            </a:pPr>
            <a:endParaRPr lang="el-GR" sz="2600"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50" name="Picture 2">
            <a:extLst>
              <a:ext uri="{FF2B5EF4-FFF2-40B4-BE49-F238E27FC236}">
                <a16:creationId xmlns:a16="http://schemas.microsoft.com/office/drawing/2014/main" id="{68FBBF1E-1555-488E-8C0C-058E5710BE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1051">
            <a:extLst>
              <a:ext uri="{FF2B5EF4-FFF2-40B4-BE49-F238E27FC236}">
                <a16:creationId xmlns:a16="http://schemas.microsoft.com/office/drawing/2014/main" id="{F53966F8-4E34-4797-9621-E8C53362EB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54" name="Rectangle 1053">
            <a:extLst>
              <a:ext uri="{FF2B5EF4-FFF2-40B4-BE49-F238E27FC236}">
                <a16:creationId xmlns:a16="http://schemas.microsoft.com/office/drawing/2014/main" id="{3AE888BE-8005-4CCE-896C-080324E34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C8FC86E6-E998-4206-91E0-B59D470E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defined">
            <a:extLst>
              <a:ext uri="{FF2B5EF4-FFF2-40B4-BE49-F238E27FC236}">
                <a16:creationId xmlns:a16="http://schemas.microsoft.com/office/drawing/2014/main" id="{936440C8-09CC-876E-8E64-14B2312021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9" r="4857" b="-1"/>
          <a:stretch/>
        </p:blipFill>
        <p:spPr bwMode="auto">
          <a:xfrm>
            <a:off x="643467" y="1667119"/>
            <a:ext cx="5130799" cy="3523762"/>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D6428EA6-A7A9-452D-9FE2-796359011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690"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B36D19E9-B0E6-5C8B-AAD5-0315037C3C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139" b="-1"/>
          <a:stretch/>
        </p:blipFill>
        <p:spPr bwMode="auto">
          <a:xfrm>
            <a:off x="6412145" y="1666193"/>
            <a:ext cx="5130799" cy="35256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981E33-1F88-AAFE-8674-84249B1FB8A7}"/>
              </a:ext>
            </a:extLst>
          </p:cNvPr>
          <p:cNvSpPr txBox="1"/>
          <p:nvPr/>
        </p:nvSpPr>
        <p:spPr>
          <a:xfrm>
            <a:off x="914400" y="704850"/>
            <a:ext cx="3933825" cy="369332"/>
          </a:xfrm>
          <a:prstGeom prst="rect">
            <a:avLst/>
          </a:prstGeom>
          <a:noFill/>
        </p:spPr>
        <p:txBody>
          <a:bodyPr wrap="square" rtlCol="0">
            <a:spAutoFit/>
          </a:bodyPr>
          <a:lstStyle/>
          <a:p>
            <a:r>
              <a:rPr lang="el-GR" b="0" i="0">
                <a:solidFill>
                  <a:srgbClr val="202122"/>
                </a:solidFill>
                <a:effectLst/>
                <a:latin typeface="Arial" panose="020B0604020202020204" pitchFamily="34" charset="0"/>
              </a:rPr>
              <a:t>Διάστρεμμα αστραγάλου.</a:t>
            </a:r>
            <a:endParaRPr lang="el-GR" dirty="0"/>
          </a:p>
        </p:txBody>
      </p:sp>
      <p:sp>
        <p:nvSpPr>
          <p:cNvPr id="7" name="TextBox 6">
            <a:extLst>
              <a:ext uri="{FF2B5EF4-FFF2-40B4-BE49-F238E27FC236}">
                <a16:creationId xmlns:a16="http://schemas.microsoft.com/office/drawing/2014/main" id="{C7AF629C-23D0-49F8-06D9-82EFF89D3269}"/>
              </a:ext>
            </a:extLst>
          </p:cNvPr>
          <p:cNvSpPr txBox="1"/>
          <p:nvPr/>
        </p:nvSpPr>
        <p:spPr>
          <a:xfrm>
            <a:off x="7007837" y="704850"/>
            <a:ext cx="3933825" cy="369332"/>
          </a:xfrm>
          <a:prstGeom prst="rect">
            <a:avLst/>
          </a:prstGeom>
          <a:noFill/>
        </p:spPr>
        <p:txBody>
          <a:bodyPr wrap="square" rtlCol="0">
            <a:spAutoFit/>
          </a:bodyPr>
          <a:lstStyle/>
          <a:p>
            <a:r>
              <a:rPr lang="el-GR" b="0" i="0" dirty="0">
                <a:solidFill>
                  <a:srgbClr val="202122"/>
                </a:solidFill>
                <a:effectLst/>
                <a:latin typeface="Arial" panose="020B0604020202020204" pitchFamily="34" charset="0"/>
              </a:rPr>
              <a:t>Διάστρεμμα γόνατος</a:t>
            </a:r>
            <a:endParaRPr lang="el-GR" dirty="0"/>
          </a:p>
        </p:txBody>
      </p:sp>
    </p:spTree>
    <p:extLst>
      <p:ext uri="{BB962C8B-B14F-4D97-AF65-F5344CB8AC3E}">
        <p14:creationId xmlns:p14="http://schemas.microsoft.com/office/powerpoint/2010/main" val="1257297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87500" lnSpcReduction="10000"/>
          </a:bodyPr>
          <a:lstStyle/>
          <a:p>
            <a:pPr>
              <a:lnSpc>
                <a:spcPct val="100000"/>
              </a:lnSpc>
            </a:pPr>
            <a:r>
              <a:rPr lang="el-GR" sz="4000" b="1" spc="-1" dirty="0">
                <a:solidFill>
                  <a:srgbClr val="C00000"/>
                </a:solidFill>
                <a:latin typeface="Franklin Gothic Book"/>
              </a:rPr>
              <a:t>ΚΛΙΝΙΚΗ ΕΙΚΟΝΑ </a:t>
            </a:r>
            <a:br>
              <a:rPr dirty="0"/>
            </a:br>
            <a:endParaRPr lang="el-GR" sz="4000" spc="-1" dirty="0">
              <a:latin typeface="Arial"/>
            </a:endParaRPr>
          </a:p>
        </p:txBody>
      </p:sp>
      <p:sp>
        <p:nvSpPr>
          <p:cNvPr id="159" name="CustomShape 2"/>
          <p:cNvSpPr/>
          <p:nvPr/>
        </p:nvSpPr>
        <p:spPr>
          <a:xfrm>
            <a:off x="373224" y="1447920"/>
            <a:ext cx="9836856"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3000" lnSpcReduction="10000"/>
          </a:bodyPr>
          <a:lstStyle/>
          <a:p>
            <a:pPr>
              <a:spcBef>
                <a:spcPts val="581"/>
              </a:spcBef>
            </a:pPr>
            <a:endParaRPr lang="el-GR" spc="-1" dirty="0">
              <a:latin typeface="Arial"/>
            </a:endParaRPr>
          </a:p>
          <a:p>
            <a:pPr marL="274320" indent="-273600" algn="just">
              <a:spcBef>
                <a:spcPts val="581"/>
              </a:spcBef>
              <a:buClr>
                <a:srgbClr val="D34817"/>
              </a:buClr>
              <a:buSzPct val="85000"/>
              <a:buFont typeface="Wingdings 2" charset="2"/>
              <a:buChar char=""/>
            </a:pPr>
            <a:r>
              <a:rPr lang="el-GR" sz="2600" spc="-1" dirty="0">
                <a:solidFill>
                  <a:srgbClr val="000000"/>
                </a:solidFill>
                <a:latin typeface="Perpetua"/>
              </a:rPr>
              <a:t>Κατά το </a:t>
            </a:r>
            <a:r>
              <a:rPr lang="el-GR" sz="2600" b="1" spc="-1" dirty="0">
                <a:solidFill>
                  <a:srgbClr val="000000"/>
                </a:solidFill>
                <a:latin typeface="Perpetua"/>
              </a:rPr>
              <a:t>στάδιο της εισβολής</a:t>
            </a:r>
            <a:r>
              <a:rPr lang="el-GR" sz="2600" spc="-1" dirty="0">
                <a:solidFill>
                  <a:srgbClr val="000000"/>
                </a:solidFill>
                <a:latin typeface="Perpetua"/>
              </a:rPr>
              <a:t>: τα βακτήρια εισέρχονται στον οργανισμό. </a:t>
            </a:r>
            <a:endParaRPr lang="el-GR" sz="2600" spc="-1" dirty="0">
              <a:latin typeface="Arial"/>
            </a:endParaRPr>
          </a:p>
          <a:p>
            <a:pPr marL="274320" indent="-273600" algn="just">
              <a:spcBef>
                <a:spcPts val="581"/>
              </a:spcBef>
              <a:buClr>
                <a:srgbClr val="D34817"/>
              </a:buClr>
              <a:buSzPct val="85000"/>
              <a:buFont typeface="Wingdings 2" charset="2"/>
              <a:buChar char=""/>
            </a:pPr>
            <a:r>
              <a:rPr lang="el-GR" sz="2600" spc="-1" dirty="0">
                <a:solidFill>
                  <a:srgbClr val="000000"/>
                </a:solidFill>
                <a:latin typeface="Perpetua"/>
              </a:rPr>
              <a:t>Κατά την </a:t>
            </a:r>
            <a:r>
              <a:rPr lang="el-GR" sz="2600" b="1" spc="-1" dirty="0">
                <a:solidFill>
                  <a:srgbClr val="000000"/>
                </a:solidFill>
                <a:latin typeface="Perpetua"/>
              </a:rPr>
              <a:t>επώαση:</a:t>
            </a:r>
            <a:r>
              <a:rPr lang="el-GR" sz="2600" spc="-1" dirty="0">
                <a:solidFill>
                  <a:srgbClr val="000000"/>
                </a:solidFill>
                <a:latin typeface="Perpetua"/>
              </a:rPr>
              <a:t> τα βακτήρια- εισβολείς πολλαπλασιάζονται, αλλά δεν προκαλούν σημεία ή συμπτώματα λοίμωξης. </a:t>
            </a:r>
            <a:endParaRPr lang="el-GR" sz="2600" spc="-1" dirty="0">
              <a:latin typeface="Arial"/>
            </a:endParaRPr>
          </a:p>
          <a:p>
            <a:pPr marL="274320" indent="-273600" algn="just">
              <a:spcBef>
                <a:spcPts val="581"/>
              </a:spcBef>
              <a:buClr>
                <a:srgbClr val="D34817"/>
              </a:buClr>
              <a:buSzPct val="85000"/>
              <a:buFont typeface="Wingdings 2" charset="2"/>
              <a:buChar char=""/>
            </a:pPr>
            <a:r>
              <a:rPr lang="el-GR" sz="2600" spc="-1" dirty="0">
                <a:solidFill>
                  <a:srgbClr val="000000"/>
                </a:solidFill>
                <a:latin typeface="Perpetua"/>
              </a:rPr>
              <a:t>Στη συνέχεια αρχίζουν να εμφανίζονται τα πρώτα μη ειδικά κλινικά σημεία και συμπτώματα της νόσου. Ακολουθεί η </a:t>
            </a:r>
            <a:r>
              <a:rPr lang="el-GR" sz="2600" b="1" spc="-1" dirty="0">
                <a:solidFill>
                  <a:srgbClr val="000000"/>
                </a:solidFill>
                <a:latin typeface="Perpetua"/>
              </a:rPr>
              <a:t>κλινική νόσος </a:t>
            </a:r>
            <a:r>
              <a:rPr lang="el-GR" sz="2600" spc="-1" dirty="0">
                <a:solidFill>
                  <a:srgbClr val="000000"/>
                </a:solidFill>
                <a:latin typeface="Perpetua"/>
              </a:rPr>
              <a:t>και σε αυτό το στάδιο μία λοιμώδης νόσος μπορεί να διαγνωσθεί και να θεραπευθεί. </a:t>
            </a:r>
            <a:endParaRPr lang="el-GR" sz="2600" spc="-1" dirty="0">
              <a:latin typeface="Arial"/>
            </a:endParaRPr>
          </a:p>
          <a:p>
            <a:pPr marL="274320" indent="-273600" algn="just">
              <a:spcBef>
                <a:spcPts val="581"/>
              </a:spcBef>
              <a:buClr>
                <a:srgbClr val="D34817"/>
              </a:buClr>
              <a:buSzPct val="85000"/>
              <a:buFont typeface="Wingdings 2" charset="2"/>
              <a:buChar char=""/>
            </a:pPr>
            <a:r>
              <a:rPr lang="el-GR" sz="2600" spc="-1" dirty="0">
                <a:solidFill>
                  <a:srgbClr val="000000"/>
                </a:solidFill>
                <a:latin typeface="Perpetua"/>
              </a:rPr>
              <a:t>Κατά τη </a:t>
            </a:r>
            <a:r>
              <a:rPr lang="el-GR" sz="2600" b="1" spc="-1" dirty="0">
                <a:solidFill>
                  <a:srgbClr val="000000"/>
                </a:solidFill>
                <a:latin typeface="Perpetua"/>
              </a:rPr>
              <a:t>λύση</a:t>
            </a:r>
            <a:r>
              <a:rPr lang="el-GR" sz="2600" spc="-1" dirty="0">
                <a:solidFill>
                  <a:srgbClr val="000000"/>
                </a:solidFill>
                <a:latin typeface="Perpetua"/>
              </a:rPr>
              <a:t> οι μηχανισμοί άμυνας του οργανισμού υπερνικούν τους παθογόνους μικροοργανισμούς και τους απομακρύνουν από τους μολυσμένους ιστούς με ή χωρίς αντιβιοτικά</a:t>
            </a:r>
            <a:endParaRPr lang="el-GR" sz="2600" spc="-1" dirty="0">
              <a:latin typeface="Arial"/>
            </a:endParaRPr>
          </a:p>
          <a:p>
            <a:pPr>
              <a:spcBef>
                <a:spcPts val="581"/>
              </a:spcBef>
            </a:pPr>
            <a:endParaRPr lang="el-GR" sz="2600" spc="-1" dirty="0">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l-GR"/>
          </a:p>
        </p:txBody>
      </p:sp>
      <p:pic>
        <p:nvPicPr>
          <p:cNvPr id="163" name="Picture 2"/>
          <p:cNvPicPr/>
          <p:nvPr/>
        </p:nvPicPr>
        <p:blipFill>
          <a:blip r:embed="rId2"/>
          <a:stretch/>
        </p:blipFill>
        <p:spPr>
          <a:xfrm>
            <a:off x="1626233" y="105840"/>
            <a:ext cx="8727480" cy="6477480"/>
          </a:xfrm>
          <a:prstGeom prst="rect">
            <a:avLst/>
          </a:prstGeom>
          <a:ln w="936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88500"/>
          </a:bodyPr>
          <a:lstStyle/>
          <a:p>
            <a:pPr>
              <a:lnSpc>
                <a:spcPct val="100000"/>
              </a:lnSpc>
            </a:pPr>
            <a:r>
              <a:rPr lang="el-GR" sz="4000" spc="-1">
                <a:solidFill>
                  <a:srgbClr val="696464"/>
                </a:solidFill>
                <a:latin typeface="Franklin Gothic Book"/>
              </a:rPr>
              <a:t>Προσέγγιση Ασθενούς με Πιθανή Λοίμωξη </a:t>
            </a:r>
            <a:endParaRPr lang="el-GR" sz="4000" spc="-1">
              <a:latin typeface="Arial"/>
            </a:endParaRPr>
          </a:p>
        </p:txBody>
      </p:sp>
      <p:sp>
        <p:nvSpPr>
          <p:cNvPr id="167"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3600" algn="just">
              <a:lnSpc>
                <a:spcPct val="150000"/>
              </a:lnSpc>
              <a:spcBef>
                <a:spcPts val="581"/>
              </a:spcBef>
              <a:buClr>
                <a:srgbClr val="D34817"/>
              </a:buClr>
              <a:buSzPct val="85000"/>
              <a:buFont typeface="Wingdings 2" charset="2"/>
              <a:buChar char=""/>
            </a:pPr>
            <a:r>
              <a:rPr lang="el-GR" sz="2600" spc="-1" dirty="0">
                <a:solidFill>
                  <a:srgbClr val="000000"/>
                </a:solidFill>
                <a:latin typeface="Perpetua"/>
              </a:rPr>
              <a:t>Ιστορικό: Ιστορικό έκθεσης σε μολυσματικό νόσημα, </a:t>
            </a:r>
            <a:r>
              <a:rPr lang="el-GR" sz="2600" spc="-1" dirty="0" err="1">
                <a:solidFill>
                  <a:srgbClr val="000000"/>
                </a:solidFill>
                <a:latin typeface="Perpetua"/>
              </a:rPr>
              <a:t>πολυανθεκτικό</a:t>
            </a:r>
            <a:r>
              <a:rPr lang="el-GR" sz="2600" spc="-1" dirty="0">
                <a:solidFill>
                  <a:srgbClr val="000000"/>
                </a:solidFill>
                <a:latin typeface="Perpetua"/>
              </a:rPr>
              <a:t> μικρόβιο </a:t>
            </a:r>
            <a:endParaRPr lang="el-GR" sz="2600" spc="-1" dirty="0">
              <a:latin typeface="Arial"/>
            </a:endParaRPr>
          </a:p>
          <a:p>
            <a:pPr marL="274320" indent="-273600" algn="just">
              <a:lnSpc>
                <a:spcPct val="150000"/>
              </a:lnSpc>
              <a:spcBef>
                <a:spcPts val="581"/>
              </a:spcBef>
              <a:buClr>
                <a:srgbClr val="D34817"/>
              </a:buClr>
              <a:buSzPct val="85000"/>
              <a:buFont typeface="Wingdings 2" charset="2"/>
              <a:buChar char=""/>
            </a:pPr>
            <a:r>
              <a:rPr lang="el-GR" sz="2600" spc="-1" dirty="0">
                <a:solidFill>
                  <a:srgbClr val="000000"/>
                </a:solidFill>
                <a:latin typeface="Perpetua"/>
              </a:rPr>
              <a:t>Έξεις και συμπεριφορές (χρήστης ΕΦ ναρκωτικών, σεξουαλικές προτιμήσεις) </a:t>
            </a:r>
            <a:endParaRPr lang="el-GR" sz="2600" spc="-1" dirty="0">
              <a:latin typeface="Arial"/>
            </a:endParaRPr>
          </a:p>
          <a:p>
            <a:pPr marL="274320" indent="-273600" algn="just">
              <a:lnSpc>
                <a:spcPct val="150000"/>
              </a:lnSpc>
              <a:spcBef>
                <a:spcPts val="581"/>
              </a:spcBef>
              <a:buClr>
                <a:srgbClr val="D34817"/>
              </a:buClr>
              <a:buSzPct val="85000"/>
              <a:buFont typeface="Wingdings 2" charset="2"/>
              <a:buChar char=""/>
            </a:pPr>
            <a:r>
              <a:rPr lang="el-GR" sz="2600" spc="-1" dirty="0">
                <a:solidFill>
                  <a:srgbClr val="000000"/>
                </a:solidFill>
                <a:latin typeface="Perpetua"/>
              </a:rPr>
              <a:t>Επαγγελματική έκθεση </a:t>
            </a:r>
            <a:endParaRPr lang="el-GR" sz="2600" spc="-1" dirty="0">
              <a:latin typeface="Arial"/>
            </a:endParaRPr>
          </a:p>
          <a:p>
            <a:pPr marL="274320" indent="-273600" algn="just">
              <a:lnSpc>
                <a:spcPct val="150000"/>
              </a:lnSpc>
              <a:spcBef>
                <a:spcPts val="581"/>
              </a:spcBef>
              <a:buClr>
                <a:srgbClr val="D34817"/>
              </a:buClr>
              <a:buSzPct val="85000"/>
              <a:buFont typeface="Wingdings 2" charset="2"/>
              <a:buChar char=""/>
            </a:pPr>
            <a:r>
              <a:rPr lang="el-GR" sz="2600" spc="-1" dirty="0" err="1">
                <a:solidFill>
                  <a:srgbClr val="000000"/>
                </a:solidFill>
                <a:latin typeface="Perpetua"/>
              </a:rPr>
              <a:t>Hobby</a:t>
            </a:r>
            <a:r>
              <a:rPr lang="el-GR" sz="2600" spc="-1" dirty="0">
                <a:solidFill>
                  <a:srgbClr val="000000"/>
                </a:solidFill>
                <a:latin typeface="Perpetua"/>
              </a:rPr>
              <a:t> (κηπουρική, </a:t>
            </a:r>
            <a:r>
              <a:rPr lang="el-GR" sz="2600" spc="-1" dirty="0" err="1">
                <a:solidFill>
                  <a:srgbClr val="000000"/>
                </a:solidFill>
                <a:latin typeface="Perpetua"/>
              </a:rPr>
              <a:t>Sporothrix</a:t>
            </a:r>
            <a:r>
              <a:rPr lang="el-GR" sz="2600" spc="-1" dirty="0">
                <a:solidFill>
                  <a:srgbClr val="000000"/>
                </a:solidFill>
                <a:latin typeface="Perpetua"/>
              </a:rPr>
              <a:t> </a:t>
            </a:r>
            <a:r>
              <a:rPr lang="el-GR" sz="2600" spc="-1" dirty="0" err="1">
                <a:solidFill>
                  <a:srgbClr val="000000"/>
                </a:solidFill>
                <a:latin typeface="Perpetua"/>
              </a:rPr>
              <a:t>scenckii</a:t>
            </a:r>
            <a:r>
              <a:rPr lang="el-GR" sz="2600" spc="-1" dirty="0">
                <a:solidFill>
                  <a:srgbClr val="000000"/>
                </a:solidFill>
                <a:latin typeface="Perpetua"/>
              </a:rPr>
              <a:t>)</a:t>
            </a:r>
            <a:endParaRPr lang="el-GR" sz="2600" spc="-1" dirty="0">
              <a:latin typeface="Arial"/>
            </a:endParaRPr>
          </a:p>
          <a:p>
            <a:pPr marL="274320" indent="-273600" algn="just">
              <a:lnSpc>
                <a:spcPct val="150000"/>
              </a:lnSpc>
              <a:spcBef>
                <a:spcPts val="581"/>
              </a:spcBef>
              <a:buClr>
                <a:srgbClr val="D34817"/>
              </a:buClr>
              <a:buSzPct val="85000"/>
              <a:buFont typeface="Wingdings 2" charset="2"/>
              <a:buChar char=""/>
            </a:pPr>
            <a:r>
              <a:rPr lang="el-GR" sz="2600" spc="-1" dirty="0">
                <a:solidFill>
                  <a:srgbClr val="000000"/>
                </a:solidFill>
                <a:latin typeface="Perpetua"/>
              </a:rPr>
              <a:t>Διαιτητικές συνήθειες (τυρί)</a:t>
            </a:r>
            <a:endParaRPr lang="el-GR" sz="2600" spc="-1" dirty="0">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88500"/>
          </a:bodyPr>
          <a:lstStyle/>
          <a:p>
            <a:pPr>
              <a:lnSpc>
                <a:spcPct val="100000"/>
              </a:lnSpc>
            </a:pPr>
            <a:r>
              <a:rPr lang="el-GR" sz="4000" spc="-1">
                <a:solidFill>
                  <a:srgbClr val="696464"/>
                </a:solidFill>
                <a:latin typeface="Franklin Gothic Book"/>
              </a:rPr>
              <a:t>Προσέγγιση Ασθενούς με Πιθανή Λοίμωξη </a:t>
            </a:r>
            <a:endParaRPr lang="el-GR" sz="4000" spc="-1">
              <a:latin typeface="Arial"/>
            </a:endParaRPr>
          </a:p>
        </p:txBody>
      </p:sp>
      <p:sp>
        <p:nvSpPr>
          <p:cNvPr id="169"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3600" algn="just">
              <a:lnSpc>
                <a:spcPct val="150000"/>
              </a:lnSpc>
              <a:spcBef>
                <a:spcPts val="581"/>
              </a:spcBef>
              <a:buClr>
                <a:srgbClr val="D34817"/>
              </a:buClr>
              <a:buSzPct val="85000"/>
              <a:buFont typeface="Wingdings 2" charset="2"/>
              <a:buChar char=""/>
            </a:pPr>
            <a:r>
              <a:rPr lang="el-GR" sz="2600" spc="-1">
                <a:solidFill>
                  <a:srgbClr val="000000"/>
                </a:solidFill>
                <a:latin typeface="Perpetua"/>
              </a:rPr>
              <a:t>Ιστορικό :Έκθεση σε ζώα (γάτες, Bartonella henselae, ποντίκια, Leptospirosis) </a:t>
            </a:r>
            <a:endParaRPr lang="el-GR" sz="2600" spc="-1">
              <a:latin typeface="Arial"/>
            </a:endParaRPr>
          </a:p>
          <a:p>
            <a:pPr marL="274320" indent="-273600" algn="just">
              <a:lnSpc>
                <a:spcPct val="150000"/>
              </a:lnSpc>
              <a:spcBef>
                <a:spcPts val="581"/>
              </a:spcBef>
              <a:buClr>
                <a:srgbClr val="D34817"/>
              </a:buClr>
              <a:buSzPct val="85000"/>
              <a:buFont typeface="Wingdings 2" charset="2"/>
              <a:buChar char=""/>
            </a:pPr>
            <a:r>
              <a:rPr lang="el-GR" sz="2600" spc="-1">
                <a:solidFill>
                  <a:srgbClr val="000000"/>
                </a:solidFill>
                <a:latin typeface="Perpetua"/>
              </a:rPr>
              <a:t>Πρόσφατα ταξίδια (ηπατίτιδα Α, ελονοσία, ενδημικές μυκητιάσεις) </a:t>
            </a:r>
            <a:endParaRPr lang="el-GR" sz="2600" spc="-1">
              <a:latin typeface="Arial"/>
            </a:endParaRPr>
          </a:p>
          <a:p>
            <a:pPr marL="274320" indent="-273600" algn="just">
              <a:lnSpc>
                <a:spcPct val="150000"/>
              </a:lnSpc>
              <a:spcBef>
                <a:spcPts val="581"/>
              </a:spcBef>
              <a:buClr>
                <a:srgbClr val="D34817"/>
              </a:buClr>
              <a:buSzPct val="85000"/>
              <a:buFont typeface="Wingdings 2" charset="2"/>
              <a:buChar char=""/>
            </a:pPr>
            <a:r>
              <a:rPr lang="el-GR" sz="2600" spc="-1">
                <a:solidFill>
                  <a:srgbClr val="000000"/>
                </a:solidFill>
                <a:latin typeface="Perpetua"/>
              </a:rPr>
              <a:t>Ιστορικό εμβολιασμών </a:t>
            </a:r>
            <a:endParaRPr lang="el-GR" sz="2600" spc="-1">
              <a:latin typeface="Arial"/>
            </a:endParaRPr>
          </a:p>
          <a:p>
            <a:pPr marL="274320" indent="-273600" algn="just">
              <a:lnSpc>
                <a:spcPct val="150000"/>
              </a:lnSpc>
              <a:spcBef>
                <a:spcPts val="581"/>
              </a:spcBef>
              <a:buClr>
                <a:srgbClr val="D34817"/>
              </a:buClr>
              <a:buSzPct val="85000"/>
              <a:buFont typeface="Wingdings 2" charset="2"/>
              <a:buChar char=""/>
            </a:pPr>
            <a:r>
              <a:rPr lang="el-GR" sz="2600" spc="-1">
                <a:solidFill>
                  <a:srgbClr val="000000"/>
                </a:solidFill>
                <a:latin typeface="Perpetua"/>
              </a:rPr>
              <a:t>Ατομικό αναμνηστικό (νοσήματα, θεραπείες, επεμβάσεις, ξένα σώματα) </a:t>
            </a:r>
            <a:endParaRPr lang="el-GR" sz="2600" spc="-1">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809840" y="500040"/>
            <a:ext cx="8643240" cy="99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62500" lnSpcReduction="20000"/>
          </a:bodyPr>
          <a:lstStyle/>
          <a:p>
            <a:pPr>
              <a:lnSpc>
                <a:spcPct val="100000"/>
              </a:lnSpc>
            </a:pPr>
            <a:br/>
            <a:br/>
            <a:br/>
            <a:br/>
            <a:r>
              <a:rPr lang="el-GR" sz="4000" spc="-1">
                <a:solidFill>
                  <a:srgbClr val="696464"/>
                </a:solidFill>
                <a:latin typeface="Franklin Gothic Book"/>
              </a:rPr>
              <a:t>Προσέγγιση Ασθενούς με Πιθανή Λοίμωξη (Ανοσοκατασταλμένος Ασθενής</a:t>
            </a:r>
            <a:endParaRPr lang="el-GR" sz="4000" spc="-1">
              <a:latin typeface="Arial"/>
            </a:endParaRPr>
          </a:p>
        </p:txBody>
      </p:sp>
      <p:sp>
        <p:nvSpPr>
          <p:cNvPr id="171"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74320" indent="-273600" algn="just">
              <a:spcBef>
                <a:spcPts val="581"/>
              </a:spcBef>
              <a:buClr>
                <a:srgbClr val="D34817"/>
              </a:buClr>
              <a:buSzPct val="85000"/>
              <a:buFont typeface="Wingdings 2" charset="2"/>
              <a:buChar char=""/>
            </a:pPr>
            <a:r>
              <a:rPr lang="el-GR" sz="2600" spc="-1">
                <a:solidFill>
                  <a:srgbClr val="000000"/>
                </a:solidFill>
                <a:latin typeface="Perpetua"/>
              </a:rPr>
              <a:t>Ανεπάρκεια μηχανισμών άμυνας :Πρωτογενή –Δευτερογενή από κάποια νόσο ή θεραπεία </a:t>
            </a:r>
            <a:endParaRPr lang="el-GR" sz="2600" spc="-1">
              <a:latin typeface="Arial"/>
            </a:endParaRPr>
          </a:p>
          <a:p>
            <a:pPr marL="274320" indent="-273600" algn="just">
              <a:spcBef>
                <a:spcPts val="581"/>
              </a:spcBef>
              <a:buClr>
                <a:srgbClr val="D34817"/>
              </a:buClr>
              <a:buSzPct val="85000"/>
              <a:buFont typeface="Wingdings 2" charset="2"/>
              <a:buChar char=""/>
            </a:pPr>
            <a:r>
              <a:rPr lang="el-GR" sz="2600" spc="-1">
                <a:solidFill>
                  <a:srgbClr val="000000"/>
                </a:solidFill>
                <a:latin typeface="Perpetua"/>
              </a:rPr>
              <a:t>Ανεπάρκεια μηχανισμών άμυνας :</a:t>
            </a:r>
            <a:endParaRPr lang="el-GR" sz="2600" spc="-1">
              <a:latin typeface="Arial"/>
            </a:endParaRPr>
          </a:p>
          <a:p>
            <a:pPr marL="548640" lvl="1" indent="-227880" algn="just">
              <a:spcBef>
                <a:spcPts val="371"/>
              </a:spcBef>
              <a:buClr>
                <a:srgbClr val="9B2D1F"/>
              </a:buClr>
              <a:buSzPct val="85000"/>
              <a:buFont typeface="Wingdings 2" charset="2"/>
              <a:buChar char=""/>
            </a:pPr>
            <a:r>
              <a:rPr lang="el-GR" sz="2400" spc="-1">
                <a:solidFill>
                  <a:srgbClr val="000000"/>
                </a:solidFill>
                <a:latin typeface="Perpetua"/>
              </a:rPr>
              <a:t>Διαταραχή της λειτουργίας του φραγμού δέρματος ή βλεννογόνων </a:t>
            </a:r>
            <a:endParaRPr lang="el-GR" sz="2400" spc="-1">
              <a:latin typeface="Arial"/>
            </a:endParaRPr>
          </a:p>
          <a:p>
            <a:pPr marL="548640" lvl="1" indent="-227880" algn="just">
              <a:spcBef>
                <a:spcPts val="371"/>
              </a:spcBef>
              <a:buClr>
                <a:srgbClr val="9B2D1F"/>
              </a:buClr>
              <a:buSzPct val="85000"/>
              <a:buFont typeface="Wingdings 2" charset="2"/>
              <a:buChar char=""/>
            </a:pPr>
            <a:r>
              <a:rPr lang="el-GR" sz="2400" spc="-1">
                <a:solidFill>
                  <a:srgbClr val="000000"/>
                </a:solidFill>
                <a:latin typeface="Perpetua"/>
              </a:rPr>
              <a:t>Ελάττωση του αριθμού ή δυσλειτουργία των πολυμορφοπυρήνων </a:t>
            </a:r>
            <a:endParaRPr lang="el-GR" sz="2400" spc="-1">
              <a:latin typeface="Arial"/>
            </a:endParaRPr>
          </a:p>
          <a:p>
            <a:pPr marL="548640" lvl="1" indent="-227880" algn="just">
              <a:spcBef>
                <a:spcPts val="371"/>
              </a:spcBef>
              <a:buClr>
                <a:srgbClr val="9B2D1F"/>
              </a:buClr>
              <a:buSzPct val="85000"/>
              <a:buFont typeface="Wingdings 2" charset="2"/>
              <a:buChar char=""/>
            </a:pPr>
            <a:r>
              <a:rPr lang="el-GR" sz="2400" spc="-1">
                <a:solidFill>
                  <a:srgbClr val="000000"/>
                </a:solidFill>
                <a:latin typeface="Perpetua"/>
              </a:rPr>
              <a:t>Διαταραχή της χυμικής ανοσίας  </a:t>
            </a:r>
            <a:endParaRPr lang="el-GR" sz="2400" spc="-1">
              <a:latin typeface="Arial"/>
            </a:endParaRPr>
          </a:p>
          <a:p>
            <a:pPr marL="548640" lvl="1" indent="-227880" algn="just">
              <a:spcBef>
                <a:spcPts val="371"/>
              </a:spcBef>
              <a:buClr>
                <a:srgbClr val="9B2D1F"/>
              </a:buClr>
              <a:buSzPct val="85000"/>
              <a:buFont typeface="Wingdings 2" charset="2"/>
              <a:buChar char=""/>
            </a:pPr>
            <a:r>
              <a:rPr lang="el-GR" sz="2400" spc="-1">
                <a:solidFill>
                  <a:srgbClr val="000000"/>
                </a:solidFill>
                <a:latin typeface="Perpetua"/>
              </a:rPr>
              <a:t>Διαταραχή της κυτταρικής ανοσίας</a:t>
            </a:r>
            <a:endParaRPr lang="el-GR" sz="2400" spc="-1">
              <a:latin typeface="Arial"/>
            </a:endParaRPr>
          </a:p>
          <a:p>
            <a:pPr marL="548640" lvl="1" indent="-227880" algn="just">
              <a:spcBef>
                <a:spcPts val="371"/>
              </a:spcBef>
              <a:buClr>
                <a:srgbClr val="9B2D1F"/>
              </a:buClr>
              <a:buSzPct val="85000"/>
              <a:buFont typeface="Wingdings 2" charset="2"/>
              <a:buChar char=""/>
            </a:pPr>
            <a:r>
              <a:rPr lang="el-GR" sz="2400" spc="-1">
                <a:solidFill>
                  <a:srgbClr val="000000"/>
                </a:solidFill>
                <a:latin typeface="Perpetua"/>
              </a:rPr>
              <a:t>Λειτουργική/ανατομική ασπληνία </a:t>
            </a:r>
            <a:endParaRPr lang="el-GR" sz="2400" spc="-1">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Autofit/>
          </a:bodyPr>
          <a:lstStyle/>
          <a:p>
            <a:pPr>
              <a:lnSpc>
                <a:spcPct val="100000"/>
              </a:lnSpc>
            </a:pPr>
            <a:r>
              <a:rPr lang="el-GR" sz="4000" spc="-1">
                <a:solidFill>
                  <a:srgbClr val="696464"/>
                </a:solidFill>
                <a:latin typeface="Franklin Gothic Book"/>
              </a:rPr>
              <a:t>Ανεύρεση του Παθογόνου Αιτίου </a:t>
            </a:r>
            <a:endParaRPr lang="el-GR" sz="4000" spc="-1">
              <a:latin typeface="Arial"/>
            </a:endParaRPr>
          </a:p>
        </p:txBody>
      </p:sp>
      <p:sp>
        <p:nvSpPr>
          <p:cNvPr id="173"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3600">
              <a:spcBef>
                <a:spcPts val="581"/>
              </a:spcBef>
              <a:buClr>
                <a:srgbClr val="D34817"/>
              </a:buClr>
              <a:buSzPct val="85000"/>
              <a:buFont typeface="Wingdings 2" charset="2"/>
              <a:buChar char=""/>
            </a:pPr>
            <a:r>
              <a:rPr lang="el-GR" sz="2600" spc="-1">
                <a:solidFill>
                  <a:srgbClr val="000000"/>
                </a:solidFill>
                <a:latin typeface="Perpetua"/>
              </a:rPr>
              <a:t>Μικροσκοπική εξέταση του άμεσου παρασκευάσματος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Καλλιέργεια διαφόρων βιολογικών δειγμάτων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Αναζήτηση αντιγόνων του πιθανού μικροοργανισμού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Αναζήτηση αντισωμάτων έναντι του υποτιθέμενου παθογόνου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Ενίσχυση DNA στόχου με PCR </a:t>
            </a:r>
            <a:endParaRPr lang="el-GR" sz="2600"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rmAutofit fontScale="87500" lnSpcReduction="10000"/>
          </a:bodyPr>
          <a:lstStyle/>
          <a:p>
            <a:pPr>
              <a:lnSpc>
                <a:spcPct val="100000"/>
              </a:lnSpc>
            </a:pPr>
            <a:r>
              <a:rPr lang="el-GR" sz="4000" spc="-1">
                <a:solidFill>
                  <a:srgbClr val="696464"/>
                </a:solidFill>
                <a:latin typeface="Franklin Gothic Book"/>
              </a:rPr>
              <a:t>Εξέταση Βιολογικών Υγρών </a:t>
            </a:r>
            <a:br/>
            <a:endParaRPr lang="el-GR" sz="4000" spc="-1">
              <a:latin typeface="Arial"/>
            </a:endParaRPr>
          </a:p>
        </p:txBody>
      </p:sp>
      <p:sp>
        <p:nvSpPr>
          <p:cNvPr id="175"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3600">
              <a:spcBef>
                <a:spcPts val="581"/>
              </a:spcBef>
              <a:buClr>
                <a:srgbClr val="D34817"/>
              </a:buClr>
              <a:buSzPct val="85000"/>
              <a:buFont typeface="Wingdings 2" charset="2"/>
              <a:buChar char=""/>
            </a:pPr>
            <a:r>
              <a:rPr lang="el-GR" sz="2600" spc="-1">
                <a:solidFill>
                  <a:srgbClr val="000000"/>
                </a:solidFill>
                <a:latin typeface="Perpetua"/>
              </a:rPr>
              <a:t>Πτύελα</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Πλευριτικό υγρό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ΕΝΥ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Ασκιτικό υγρό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Αρθρικό υγρό</a:t>
            </a:r>
            <a:endParaRPr lang="el-GR" sz="2600" spc="-1">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Autofit/>
          </a:bodyPr>
          <a:lstStyle/>
          <a:p>
            <a:pPr>
              <a:lnSpc>
                <a:spcPct val="100000"/>
              </a:lnSpc>
            </a:pPr>
            <a:r>
              <a:rPr lang="el-GR" sz="4000" spc="-1">
                <a:solidFill>
                  <a:srgbClr val="696464"/>
                </a:solidFill>
                <a:latin typeface="Franklin Gothic Book"/>
              </a:rPr>
              <a:t>Απεικονιστικαί Μέθοδοι </a:t>
            </a:r>
            <a:endParaRPr lang="el-GR" sz="4000" spc="-1">
              <a:latin typeface="Arial"/>
            </a:endParaRPr>
          </a:p>
        </p:txBody>
      </p:sp>
      <p:sp>
        <p:nvSpPr>
          <p:cNvPr id="177"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3600">
              <a:spcBef>
                <a:spcPts val="581"/>
              </a:spcBef>
              <a:buClr>
                <a:srgbClr val="D34817"/>
              </a:buClr>
              <a:buSzPct val="85000"/>
              <a:buFont typeface="Wingdings 2" charset="2"/>
              <a:buChar char=""/>
            </a:pPr>
            <a:r>
              <a:rPr lang="el-GR" sz="2600" spc="-1">
                <a:solidFill>
                  <a:srgbClr val="000000"/>
                </a:solidFill>
                <a:latin typeface="Perpetua"/>
              </a:rPr>
              <a:t>Απλές ακτινογραφίες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Ultrasound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 CT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MRI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 Σπινθηρογράφημα (PET/CT) </a:t>
            </a:r>
            <a:endParaRPr lang="el-GR" sz="2600" spc="-1">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Autofit/>
          </a:bodyPr>
          <a:lstStyle/>
          <a:p>
            <a:pPr>
              <a:lnSpc>
                <a:spcPct val="100000"/>
              </a:lnSpc>
            </a:pPr>
            <a:r>
              <a:rPr lang="el-GR" sz="4000" spc="-1">
                <a:solidFill>
                  <a:srgbClr val="696464"/>
                </a:solidFill>
                <a:latin typeface="Franklin Gothic Book"/>
              </a:rPr>
              <a:t>Λοιμώξεις του Ουροποιητικού </a:t>
            </a:r>
            <a:endParaRPr lang="el-GR" sz="4000" spc="-1">
              <a:latin typeface="Arial"/>
            </a:endParaRPr>
          </a:p>
        </p:txBody>
      </p:sp>
      <p:sp>
        <p:nvSpPr>
          <p:cNvPr id="179"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3000" lnSpcReduction="10000"/>
          </a:bodyPr>
          <a:lstStyle/>
          <a:p>
            <a:pPr marL="274320" indent="-273600">
              <a:spcBef>
                <a:spcPts val="581"/>
              </a:spcBef>
            </a:pPr>
            <a:endParaRPr lang="el-GR"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Ορισμοί </a:t>
            </a:r>
            <a:r>
              <a:rPr lang="el-GR" sz="2600" spc="-1">
                <a:solidFill>
                  <a:srgbClr val="000000"/>
                </a:solidFill>
                <a:latin typeface="Perpetua"/>
              </a:rPr>
              <a:t>:</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Ανώτερο ουροποιητικό (πυελονεφρίτις) των νεφρών και της κύστεως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Κατώτερο ουροποιητικό (κυστίτις) μόνο της κύστεως </a:t>
            </a:r>
            <a:endParaRPr lang="el-GR" sz="2600"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Σημεία και συμπτώματα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Δυσουρία –πόνος στην ούρηση</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Συχνουρία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Διάταση κύστεως και ή των νεφρών </a:t>
            </a:r>
            <a:endParaRPr lang="el-GR" sz="2600"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Διάγνωση</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Δείγμα ούρων : Μέσο της ούρηση </a:t>
            </a:r>
            <a:endParaRPr lang="el-GR" sz="2600" spc="-1">
              <a:latin typeface="Arial"/>
            </a:endParaRPr>
          </a:p>
          <a:p>
            <a:pPr>
              <a:spcBef>
                <a:spcPts val="581"/>
              </a:spcBef>
            </a:pPr>
            <a:endParaRPr lang="el-GR" sz="2600" spc="-1">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Autofit/>
          </a:bodyPr>
          <a:lstStyle/>
          <a:p>
            <a:pPr>
              <a:lnSpc>
                <a:spcPct val="100000"/>
              </a:lnSpc>
            </a:pPr>
            <a:r>
              <a:rPr lang="el-GR" sz="4000" spc="-1">
                <a:solidFill>
                  <a:srgbClr val="696464"/>
                </a:solidFill>
                <a:latin typeface="Franklin Gothic Book"/>
              </a:rPr>
              <a:t>Πνευμονία </a:t>
            </a:r>
            <a:endParaRPr lang="el-GR" sz="4000" spc="-1">
              <a:latin typeface="Arial"/>
            </a:endParaRPr>
          </a:p>
        </p:txBody>
      </p:sp>
      <p:sp>
        <p:nvSpPr>
          <p:cNvPr id="181"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74320" indent="-273600">
              <a:spcBef>
                <a:spcPts val="581"/>
              </a:spcBef>
            </a:pPr>
            <a:endParaRPr lang="el-GR"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Ορισμός : Λοίμωξη των πνευμόνων </a:t>
            </a:r>
            <a:endParaRPr lang="el-GR" sz="2600"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Σημεία και Συμπτώματα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Δύσπνοια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Βήχας, πυρετός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Θωρακικός πόνος </a:t>
            </a:r>
            <a:endParaRPr lang="el-GR" sz="2600"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Διάγνωση: Δείγματα από πτύελα, ακτινογραφία, αξονική</a:t>
            </a:r>
            <a:endParaRPr lang="el-GR" sz="2600" spc="-1">
              <a:latin typeface="Arial"/>
            </a:endParaRPr>
          </a:p>
          <a:p>
            <a:pPr>
              <a:spcBef>
                <a:spcPts val="581"/>
              </a:spcBef>
            </a:pPr>
            <a:endParaRPr lang="el-GR" sz="2600"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445785"/>
          </a:xfrm>
        </p:spPr>
        <p:txBody>
          <a:bodyPr>
            <a:normAutofit fontScale="90000"/>
          </a:bodyPr>
          <a:lstStyle/>
          <a:p>
            <a:pPr>
              <a:lnSpc>
                <a:spcPct val="115000"/>
              </a:lnSpc>
              <a:spcAft>
                <a:spcPts val="1000"/>
              </a:spcAft>
            </a:pP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ΑΝΤΙΜΕΤΩΠΙΣΗ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298580" y="1384594"/>
            <a:ext cx="10979646" cy="3451714"/>
          </a:xfrm>
          <a:prstGeom prst="rect">
            <a:avLst/>
          </a:prstGeom>
          <a:noFill/>
        </p:spPr>
        <p:txBody>
          <a:bodyPr wrap="square" rtlCol="0">
            <a:spAutoFit/>
          </a:bodyPr>
          <a:lstStyle/>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Η αντιμετώπιση του διαστρέμματος συνήθως περιλαμβάνει:</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την </a:t>
            </a:r>
            <a:r>
              <a:rPr lang="el-GR" b="0" i="0" u="sng" dirty="0">
                <a:solidFill>
                  <a:srgbClr val="FF0000"/>
                </a:solidFill>
                <a:effectLst/>
                <a:latin typeface="Arial" panose="020B0604020202020204" pitchFamily="34" charset="0"/>
              </a:rPr>
              <a:t>χρήση συντηρητικών μέτρων </a:t>
            </a:r>
            <a:r>
              <a:rPr lang="el-GR" b="0" i="0" dirty="0">
                <a:solidFill>
                  <a:srgbClr val="202122"/>
                </a:solidFill>
                <a:effectLst/>
                <a:latin typeface="Arial" panose="020B0604020202020204" pitchFamily="34" charset="0"/>
              </a:rPr>
              <a:t>για τη μείωση των συμπτωμάτων</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τη </a:t>
            </a:r>
            <a:r>
              <a:rPr lang="el-GR" b="0" i="0" u="sng" dirty="0">
                <a:solidFill>
                  <a:srgbClr val="FF0000"/>
                </a:solidFill>
                <a:effectLst/>
                <a:latin typeface="Arial" panose="020B0604020202020204" pitchFamily="34" charset="0"/>
              </a:rPr>
              <a:t>χειρουργική επέμβαση </a:t>
            </a:r>
            <a:r>
              <a:rPr lang="el-GR" b="0" i="0" dirty="0">
                <a:solidFill>
                  <a:srgbClr val="202122"/>
                </a:solidFill>
                <a:effectLst/>
                <a:latin typeface="Arial" panose="020B0604020202020204" pitchFamily="34" charset="0"/>
              </a:rPr>
              <a:t>για την αποκατάσταση σοβαρών διατάσεων ή ρήξεων</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την </a:t>
            </a:r>
            <a:r>
              <a:rPr lang="el-GR" b="0" i="0" u="none" strike="noStrike" dirty="0">
                <a:solidFill>
                  <a:srgbClr val="FF0000"/>
                </a:solidFill>
                <a:effectLst/>
                <a:latin typeface="Arial" panose="020B0604020202020204" pitchFamily="34" charset="0"/>
                <a:hlinkClick r:id="rId2" tooltip="Φυσικοθεραπεία">
                  <a:extLst>
                    <a:ext uri="{A12FA001-AC4F-418D-AE19-62706E023703}">
                      <ahyp:hlinkClr xmlns:ahyp="http://schemas.microsoft.com/office/drawing/2018/hyperlinkcolor" val="tx"/>
                    </a:ext>
                  </a:extLst>
                </a:hlinkClick>
              </a:rPr>
              <a:t>αποκατάσταση</a:t>
            </a:r>
            <a:r>
              <a:rPr lang="el-GR" b="0" i="0" dirty="0">
                <a:solidFill>
                  <a:srgbClr val="202122"/>
                </a:solidFill>
                <a:effectLst/>
                <a:latin typeface="Arial" panose="020B0604020202020204" pitchFamily="34" charset="0"/>
              </a:rPr>
              <a:t> για την επαναφορά του εύρους κίνησης και της λειτουργίας της τραυματισμένης άρθρωσης. </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Αν και τα περισσότερα διαστρέμματα μπορούν να αντιμετωπιστούν χωρίς χειρουργική επέμβαση, οι σοβαροί τραυματισμοί μπορεί να απαιτούν μόσχευμα τενόντων ή αποκατάσταση συνδέσμων ανάλογα με την </a:t>
            </a:r>
            <a:r>
              <a:rPr lang="el-GR" b="0" i="0" dirty="0" err="1">
                <a:solidFill>
                  <a:srgbClr val="202122"/>
                </a:solidFill>
                <a:effectLst/>
                <a:latin typeface="Arial" panose="020B0604020202020204" pitchFamily="34" charset="0"/>
              </a:rPr>
              <a:t>περίπτωση.Ο</a:t>
            </a:r>
            <a:r>
              <a:rPr lang="el-GR" b="0" i="0" dirty="0">
                <a:solidFill>
                  <a:srgbClr val="202122"/>
                </a:solidFill>
                <a:effectLst/>
                <a:latin typeface="Arial" panose="020B0604020202020204" pitchFamily="34" charset="0"/>
              </a:rPr>
              <a:t> χρόνος που απαιτείται για την ανάρρωση εξαρτάται από τη βαρύτητα του τραυματισμού</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1978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91440" anchor="b">
            <a:noAutofit/>
          </a:bodyPr>
          <a:lstStyle/>
          <a:p>
            <a:pPr>
              <a:lnSpc>
                <a:spcPct val="100000"/>
              </a:lnSpc>
            </a:pPr>
            <a:r>
              <a:rPr lang="el-GR" sz="4000" spc="-1">
                <a:solidFill>
                  <a:srgbClr val="696464"/>
                </a:solidFill>
                <a:latin typeface="Franklin Gothic Book"/>
              </a:rPr>
              <a:t>Φαρυγγίτιδα </a:t>
            </a:r>
            <a:endParaRPr lang="el-GR" sz="4000" spc="-1">
              <a:latin typeface="Arial"/>
            </a:endParaRPr>
          </a:p>
        </p:txBody>
      </p:sp>
      <p:sp>
        <p:nvSpPr>
          <p:cNvPr id="183" name="CustomShape 2"/>
          <p:cNvSpPr/>
          <p:nvPr/>
        </p:nvSpPr>
        <p:spPr>
          <a:xfrm>
            <a:off x="2438400" y="1447920"/>
            <a:ext cx="7771680" cy="45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spcBef>
                <a:spcPts val="581"/>
              </a:spcBef>
            </a:pPr>
            <a:endParaRPr lang="el-GR" spc="-1">
              <a:latin typeface="Arial"/>
            </a:endParaRPr>
          </a:p>
          <a:p>
            <a:pPr>
              <a:spcBef>
                <a:spcPts val="581"/>
              </a:spcBef>
            </a:pPr>
            <a:endParaRPr lang="el-GR" spc="-1">
              <a:latin typeface="Arial"/>
            </a:endParaRPr>
          </a:p>
          <a:p>
            <a:pPr marL="274320" indent="-273600">
              <a:spcBef>
                <a:spcPts val="581"/>
              </a:spcBef>
              <a:buClr>
                <a:srgbClr val="D34817"/>
              </a:buClr>
              <a:buSzPct val="85000"/>
              <a:buFont typeface="Wingdings 2" charset="2"/>
              <a:buChar char=""/>
            </a:pPr>
            <a:r>
              <a:rPr lang="el-GR" sz="2600" spc="-1">
                <a:solidFill>
                  <a:srgbClr val="000000"/>
                </a:solidFill>
                <a:latin typeface="Perpetua"/>
              </a:rPr>
              <a:t>Λοίμωξη του φάρυγγα </a:t>
            </a:r>
            <a:endParaRPr lang="el-GR" sz="2600"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Εικόνα</a:t>
            </a:r>
            <a:r>
              <a:rPr lang="el-GR" sz="2600" spc="-1">
                <a:solidFill>
                  <a:srgbClr val="000000"/>
                </a:solidFill>
                <a:latin typeface="Perpetua"/>
              </a:rPr>
              <a:t>: πυρετός, πόνος στο φάρυγγα, δυσκαταποσία, κακουχία</a:t>
            </a:r>
            <a:endParaRPr lang="el-GR" sz="2600" spc="-1">
              <a:latin typeface="Arial"/>
            </a:endParaRPr>
          </a:p>
          <a:p>
            <a:pPr marL="274320" indent="-273600">
              <a:spcBef>
                <a:spcPts val="581"/>
              </a:spcBef>
              <a:buClr>
                <a:srgbClr val="D34817"/>
              </a:buClr>
              <a:buSzPct val="85000"/>
              <a:buFont typeface="Wingdings 2" charset="2"/>
              <a:buChar char=""/>
            </a:pPr>
            <a:r>
              <a:rPr lang="el-GR" sz="2600" b="1" spc="-1">
                <a:solidFill>
                  <a:srgbClr val="000000"/>
                </a:solidFill>
                <a:latin typeface="Perpetua"/>
              </a:rPr>
              <a:t>Διάγνωση</a:t>
            </a:r>
            <a:r>
              <a:rPr lang="el-GR" sz="2600" spc="-1">
                <a:solidFill>
                  <a:srgbClr val="000000"/>
                </a:solidFill>
                <a:latin typeface="Perpetua"/>
              </a:rPr>
              <a:t>: καλλιέργεια φαρυγγικού επιχρίσματος </a:t>
            </a:r>
            <a:endParaRPr lang="el-GR" sz="2600" spc="-1">
              <a:latin typeface="Arial"/>
            </a:endParaRPr>
          </a:p>
          <a:p>
            <a:pPr>
              <a:spcBef>
                <a:spcPts val="581"/>
              </a:spcBef>
            </a:pPr>
            <a:endParaRPr lang="el-GR" sz="2600" spc="-1">
              <a:latin typeface="Arial"/>
            </a:endParaRPr>
          </a:p>
          <a:p>
            <a:pPr>
              <a:spcBef>
                <a:spcPts val="581"/>
              </a:spcBef>
            </a:pPr>
            <a:endParaRPr lang="el-GR" sz="2600" spc="-1">
              <a:latin typeface="Arial"/>
            </a:endParaRPr>
          </a:p>
        </p:txBody>
      </p:sp>
      <p:pic>
        <p:nvPicPr>
          <p:cNvPr id="184" name="Picture 2"/>
          <p:cNvPicPr/>
          <p:nvPr/>
        </p:nvPicPr>
        <p:blipFill>
          <a:blip r:embed="rId2"/>
          <a:stretch/>
        </p:blipFill>
        <p:spPr>
          <a:xfrm>
            <a:off x="7453200" y="4429080"/>
            <a:ext cx="2440800" cy="1998720"/>
          </a:xfrm>
          <a:prstGeom prst="rect">
            <a:avLst/>
          </a:prstGeom>
          <a:ln w="9360">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l-GR"/>
          </a:p>
        </p:txBody>
      </p:sp>
      <p:pic>
        <p:nvPicPr>
          <p:cNvPr id="186" name="Picture 2"/>
          <p:cNvPicPr/>
          <p:nvPr/>
        </p:nvPicPr>
        <p:blipFill>
          <a:blip r:embed="rId2"/>
          <a:stretch/>
        </p:blipFill>
        <p:spPr>
          <a:xfrm>
            <a:off x="2024040" y="285840"/>
            <a:ext cx="8392320" cy="6294240"/>
          </a:xfrm>
          <a:prstGeom prst="rect">
            <a:avLst/>
          </a:prstGeom>
          <a:ln w="9360">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2438400" y="274680"/>
            <a:ext cx="7771680" cy="1142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l-GR"/>
          </a:p>
        </p:txBody>
      </p:sp>
      <p:pic>
        <p:nvPicPr>
          <p:cNvPr id="188" name="Picture 2"/>
          <p:cNvPicPr/>
          <p:nvPr/>
        </p:nvPicPr>
        <p:blipFill>
          <a:blip r:embed="rId2"/>
          <a:stretch/>
        </p:blipFill>
        <p:spPr>
          <a:xfrm>
            <a:off x="1881120" y="285840"/>
            <a:ext cx="8480520" cy="6403320"/>
          </a:xfrm>
          <a:prstGeom prst="rect">
            <a:avLst/>
          </a:prstGeom>
          <a:ln w="9360">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1524000" y="920880"/>
            <a:ext cx="7129800" cy="10555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a:lstStyle/>
          <a:p>
            <a:endParaRPr lang="el-GR"/>
          </a:p>
        </p:txBody>
      </p:sp>
      <p:sp>
        <p:nvSpPr>
          <p:cNvPr id="190" name="CustomShape 2"/>
          <p:cNvSpPr/>
          <p:nvPr/>
        </p:nvSpPr>
        <p:spPr>
          <a:xfrm>
            <a:off x="1524000" y="0"/>
            <a:ext cx="7248960" cy="18990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l-GR"/>
          </a:p>
        </p:txBody>
      </p:sp>
      <p:sp>
        <p:nvSpPr>
          <p:cNvPr id="191" name="CustomShape 3"/>
          <p:cNvSpPr/>
          <p:nvPr/>
        </p:nvSpPr>
        <p:spPr>
          <a:xfrm>
            <a:off x="2635680" y="150840"/>
            <a:ext cx="6917040" cy="1215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317960" indent="-1305360"/>
            <a:r>
              <a:rPr lang="el-GR" sz="4000" spc="-26">
                <a:solidFill>
                  <a:srgbClr val="FF388C"/>
                </a:solidFill>
                <a:latin typeface="Arial"/>
                <a:ea typeface="DejaVu Sans"/>
              </a:rPr>
              <a:t>Λοιμώξει</a:t>
            </a:r>
            <a:r>
              <a:rPr lang="el-GR" sz="4000" spc="-21">
                <a:solidFill>
                  <a:srgbClr val="FF388C"/>
                </a:solidFill>
                <a:latin typeface="Arial"/>
                <a:ea typeface="DejaVu Sans"/>
              </a:rPr>
              <a:t>ς</a:t>
            </a:r>
            <a:r>
              <a:rPr lang="el-GR" sz="4000" spc="145">
                <a:solidFill>
                  <a:srgbClr val="FF388C"/>
                </a:solidFill>
                <a:latin typeface="Arial"/>
                <a:ea typeface="DejaVu Sans"/>
              </a:rPr>
              <a:t> </a:t>
            </a:r>
            <a:r>
              <a:rPr lang="el-GR" sz="4000" spc="-26">
                <a:solidFill>
                  <a:srgbClr val="FF388C"/>
                </a:solidFill>
                <a:latin typeface="Arial"/>
                <a:ea typeface="DejaVu Sans"/>
              </a:rPr>
              <a:t>Κεντρικού</a:t>
            </a:r>
            <a:r>
              <a:rPr lang="el-GR" sz="4000" spc="145">
                <a:solidFill>
                  <a:srgbClr val="FF388C"/>
                </a:solidFill>
                <a:latin typeface="Arial"/>
                <a:ea typeface="DejaVu Sans"/>
              </a:rPr>
              <a:t> </a:t>
            </a:r>
            <a:r>
              <a:rPr lang="el-GR" sz="4000" spc="-32">
                <a:solidFill>
                  <a:srgbClr val="FF388C"/>
                </a:solidFill>
                <a:latin typeface="Arial"/>
                <a:ea typeface="DejaVu Sans"/>
              </a:rPr>
              <a:t>Νευρικού</a:t>
            </a:r>
            <a:r>
              <a:rPr lang="el-GR" sz="4000" spc="-21">
                <a:solidFill>
                  <a:srgbClr val="FF388C"/>
                </a:solidFill>
                <a:latin typeface="Arial"/>
                <a:ea typeface="DejaVu Sans"/>
              </a:rPr>
              <a:t> Συστήματο</a:t>
            </a:r>
            <a:r>
              <a:rPr lang="el-GR" sz="4000" spc="-1">
                <a:solidFill>
                  <a:srgbClr val="FF388C"/>
                </a:solidFill>
                <a:latin typeface="Arial"/>
                <a:ea typeface="DejaVu Sans"/>
              </a:rPr>
              <a:t>ς</a:t>
            </a:r>
            <a:r>
              <a:rPr lang="el-GR" sz="4000" spc="140">
                <a:solidFill>
                  <a:srgbClr val="FF388C"/>
                </a:solidFill>
                <a:latin typeface="Arial"/>
                <a:ea typeface="DejaVu Sans"/>
              </a:rPr>
              <a:t> </a:t>
            </a:r>
            <a:r>
              <a:rPr lang="el-GR" sz="4000" spc="-1">
                <a:solidFill>
                  <a:srgbClr val="FF388C"/>
                </a:solidFill>
                <a:latin typeface="Tahoma"/>
                <a:ea typeface="DejaVu Sans"/>
              </a:rPr>
              <a:t>(</a:t>
            </a:r>
            <a:r>
              <a:rPr lang="el-GR" sz="4000" spc="-7">
                <a:solidFill>
                  <a:srgbClr val="FF388C"/>
                </a:solidFill>
                <a:latin typeface="Arial"/>
                <a:ea typeface="DejaVu Sans"/>
              </a:rPr>
              <a:t>ΚΝ</a:t>
            </a:r>
            <a:r>
              <a:rPr lang="el-GR" sz="4000" spc="1">
                <a:solidFill>
                  <a:srgbClr val="FF388C"/>
                </a:solidFill>
                <a:latin typeface="Arial"/>
                <a:ea typeface="DejaVu Sans"/>
              </a:rPr>
              <a:t>Σ</a:t>
            </a:r>
            <a:r>
              <a:rPr lang="el-GR" sz="4000" spc="-1">
                <a:solidFill>
                  <a:srgbClr val="FF388C"/>
                </a:solidFill>
                <a:latin typeface="Tahoma"/>
                <a:ea typeface="DejaVu Sans"/>
              </a:rPr>
              <a:t>)</a:t>
            </a:r>
            <a:endParaRPr lang="el-GR" sz="4000" spc="-1">
              <a:latin typeface="Arial"/>
            </a:endParaRPr>
          </a:p>
        </p:txBody>
      </p:sp>
      <p:sp>
        <p:nvSpPr>
          <p:cNvPr id="192" name="CustomShape 4"/>
          <p:cNvSpPr/>
          <p:nvPr/>
        </p:nvSpPr>
        <p:spPr>
          <a:xfrm>
            <a:off x="2049600" y="1737720"/>
            <a:ext cx="8009280" cy="4106520"/>
          </a:xfrm>
          <a:prstGeom prst="rect">
            <a:avLst/>
          </a:prstGeom>
          <a:no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p:style>
        <p:txBody>
          <a:bodyPr lIns="0" tIns="0" rIns="0" bIns="0">
            <a:noAutofit/>
          </a:bodyPr>
          <a:lstStyle/>
          <a:p>
            <a:pPr marL="356400" indent="-343080">
              <a:buClr>
                <a:srgbClr val="FFFFFF"/>
              </a:buClr>
              <a:buFont typeface="Symbol"/>
              <a:buChar char=""/>
            </a:pPr>
            <a:r>
              <a:rPr lang="el-GR" sz="2400" spc="-15" dirty="0">
                <a:solidFill>
                  <a:srgbClr val="FFFFFF"/>
                </a:solidFill>
                <a:latin typeface="Times New Roman"/>
                <a:ea typeface="DejaVu Sans"/>
              </a:rPr>
              <a:t>Μηνιγγίτιδα</a:t>
            </a:r>
            <a:endParaRPr lang="el-GR" sz="2400" spc="-1" dirty="0">
              <a:latin typeface="Arial"/>
            </a:endParaRPr>
          </a:p>
          <a:p>
            <a:pPr>
              <a:lnSpc>
                <a:spcPts val="1001"/>
              </a:lnSpc>
            </a:pPr>
            <a:endParaRPr lang="el-GR" sz="2400" spc="-1" dirty="0">
              <a:latin typeface="Arial"/>
            </a:endParaRPr>
          </a:p>
          <a:p>
            <a:pPr>
              <a:lnSpc>
                <a:spcPts val="1001"/>
              </a:lnSpc>
              <a:spcBef>
                <a:spcPts val="9"/>
              </a:spcBef>
            </a:pPr>
            <a:endParaRPr lang="el-GR" sz="2400" spc="-1" dirty="0">
              <a:latin typeface="Arial"/>
            </a:endParaRPr>
          </a:p>
          <a:p>
            <a:pPr marL="356400" indent="-343080">
              <a:buClr>
                <a:srgbClr val="FFFFFF"/>
              </a:buClr>
              <a:buFont typeface="Symbol"/>
              <a:buChar char=""/>
            </a:pPr>
            <a:r>
              <a:rPr lang="el-GR" sz="2400" spc="-15" dirty="0">
                <a:solidFill>
                  <a:srgbClr val="FFFFFF"/>
                </a:solidFill>
                <a:latin typeface="Times New Roman"/>
                <a:ea typeface="DejaVu Sans"/>
              </a:rPr>
              <a:t>Εγκεφαλίτιδα</a:t>
            </a:r>
            <a:endParaRPr lang="el-GR" sz="2400" spc="-1" dirty="0">
              <a:latin typeface="Arial"/>
            </a:endParaRPr>
          </a:p>
          <a:p>
            <a:pPr>
              <a:lnSpc>
                <a:spcPts val="1001"/>
              </a:lnSpc>
            </a:pPr>
            <a:endParaRPr lang="el-GR" sz="2400" spc="-1" dirty="0">
              <a:latin typeface="Arial"/>
            </a:endParaRPr>
          </a:p>
          <a:p>
            <a:pPr>
              <a:lnSpc>
                <a:spcPts val="1001"/>
              </a:lnSpc>
              <a:spcBef>
                <a:spcPts val="3"/>
              </a:spcBef>
            </a:pPr>
            <a:endParaRPr lang="el-GR" sz="2400" spc="-1" dirty="0">
              <a:latin typeface="Arial"/>
            </a:endParaRPr>
          </a:p>
          <a:p>
            <a:pPr marL="356400" indent="-343080">
              <a:buClr>
                <a:srgbClr val="FFFFFF"/>
              </a:buClr>
              <a:buFont typeface="Symbol"/>
              <a:buChar char=""/>
            </a:pPr>
            <a:r>
              <a:rPr lang="el-GR" sz="2400" spc="-15" dirty="0" err="1">
                <a:solidFill>
                  <a:srgbClr val="FFFFFF"/>
                </a:solidFill>
                <a:latin typeface="Times New Roman"/>
                <a:ea typeface="DejaVu Sans"/>
              </a:rPr>
              <a:t>Μηνιγγοεγκεφαλίτιδα</a:t>
            </a:r>
            <a:endParaRPr lang="el-GR" sz="2400" spc="-1" dirty="0">
              <a:latin typeface="Arial"/>
            </a:endParaRPr>
          </a:p>
          <a:p>
            <a:pPr>
              <a:lnSpc>
                <a:spcPts val="1001"/>
              </a:lnSpc>
            </a:pPr>
            <a:endParaRPr lang="el-GR" sz="2400" spc="-1" dirty="0">
              <a:latin typeface="Arial"/>
            </a:endParaRPr>
          </a:p>
          <a:p>
            <a:pPr>
              <a:lnSpc>
                <a:spcPts val="1001"/>
              </a:lnSpc>
              <a:spcBef>
                <a:spcPts val="11"/>
              </a:spcBef>
            </a:pPr>
            <a:endParaRPr lang="el-GR" sz="2400" spc="-1" dirty="0">
              <a:latin typeface="Arial"/>
            </a:endParaRPr>
          </a:p>
          <a:p>
            <a:pPr marL="356400" indent="-343080">
              <a:buClr>
                <a:srgbClr val="FFFFFF"/>
              </a:buClr>
              <a:buFont typeface="Symbol"/>
              <a:buChar char=""/>
            </a:pPr>
            <a:r>
              <a:rPr lang="el-GR" sz="2400" spc="-15" dirty="0">
                <a:solidFill>
                  <a:srgbClr val="FFFFFF"/>
                </a:solidFill>
                <a:latin typeface="Times New Roman"/>
                <a:ea typeface="DejaVu Sans"/>
              </a:rPr>
              <a:t>Εγκεφαλικό</a:t>
            </a:r>
            <a:r>
              <a:rPr lang="el-GR" sz="2400" spc="-7" dirty="0">
                <a:solidFill>
                  <a:srgbClr val="FFFFFF"/>
                </a:solidFill>
                <a:latin typeface="Times New Roman"/>
                <a:ea typeface="DejaVu Sans"/>
              </a:rPr>
              <a:t> </a:t>
            </a:r>
            <a:r>
              <a:rPr lang="el-GR" sz="2400" spc="-15" dirty="0">
                <a:solidFill>
                  <a:srgbClr val="FFFFFF"/>
                </a:solidFill>
                <a:latin typeface="Times New Roman"/>
                <a:ea typeface="DejaVu Sans"/>
              </a:rPr>
              <a:t>απόστημα</a:t>
            </a:r>
            <a:r>
              <a:rPr lang="el-GR" sz="2400" spc="-7" dirty="0">
                <a:solidFill>
                  <a:srgbClr val="FFFFFF"/>
                </a:solidFill>
                <a:latin typeface="Times New Roman"/>
                <a:ea typeface="DejaVu Sans"/>
              </a:rPr>
              <a:t> κα</a:t>
            </a:r>
            <a:r>
              <a:rPr lang="el-GR" sz="2400" spc="-1" dirty="0">
                <a:solidFill>
                  <a:srgbClr val="FFFFFF"/>
                </a:solidFill>
                <a:latin typeface="Times New Roman"/>
                <a:ea typeface="DejaVu Sans"/>
              </a:rPr>
              <a:t>ι </a:t>
            </a:r>
            <a:r>
              <a:rPr lang="el-GR" sz="2400" spc="-15" dirty="0">
                <a:solidFill>
                  <a:srgbClr val="FFFFFF"/>
                </a:solidFill>
                <a:latin typeface="Times New Roman"/>
                <a:ea typeface="DejaVu Sans"/>
              </a:rPr>
              <a:t>άλλες εντοπισμένες</a:t>
            </a:r>
            <a:r>
              <a:rPr lang="el-GR" sz="2400" spc="7" dirty="0">
                <a:solidFill>
                  <a:srgbClr val="FFFFFF"/>
                </a:solidFill>
                <a:latin typeface="Times New Roman"/>
                <a:ea typeface="DejaVu Sans"/>
              </a:rPr>
              <a:t> </a:t>
            </a:r>
            <a:r>
              <a:rPr lang="el-GR" sz="2400" spc="-15" dirty="0">
                <a:solidFill>
                  <a:srgbClr val="FFFFFF"/>
                </a:solidFill>
                <a:latin typeface="Times New Roman"/>
                <a:ea typeface="DejaVu Sans"/>
              </a:rPr>
              <a:t>λοιμώξεις</a:t>
            </a:r>
            <a:endParaRPr lang="el-GR" sz="2400" spc="-1" dirty="0">
              <a:latin typeface="Arial"/>
            </a:endParaRPr>
          </a:p>
          <a:p>
            <a:pPr>
              <a:lnSpc>
                <a:spcPts val="1001"/>
              </a:lnSpc>
            </a:pPr>
            <a:endParaRPr lang="el-GR" sz="2400" spc="-1" dirty="0">
              <a:latin typeface="Arial"/>
            </a:endParaRPr>
          </a:p>
          <a:p>
            <a:pPr>
              <a:lnSpc>
                <a:spcPts val="1001"/>
              </a:lnSpc>
              <a:spcBef>
                <a:spcPts val="3"/>
              </a:spcBef>
            </a:pPr>
            <a:endParaRPr lang="el-GR" sz="2400" spc="-1" dirty="0">
              <a:latin typeface="Arial"/>
            </a:endParaRPr>
          </a:p>
          <a:p>
            <a:pPr marL="356400" indent="-343080">
              <a:buClr>
                <a:srgbClr val="FFFFFF"/>
              </a:buClr>
              <a:buFont typeface="Symbol"/>
              <a:buChar char=""/>
            </a:pPr>
            <a:r>
              <a:rPr lang="el-GR" sz="2400" spc="-15" dirty="0">
                <a:solidFill>
                  <a:srgbClr val="FFFFFF"/>
                </a:solidFill>
                <a:latin typeface="Times New Roman"/>
                <a:ea typeface="DejaVu Sans"/>
              </a:rPr>
              <a:t>Λοιμώξεις</a:t>
            </a:r>
            <a:r>
              <a:rPr lang="el-GR" sz="2400" spc="7" dirty="0">
                <a:solidFill>
                  <a:srgbClr val="FFFFFF"/>
                </a:solidFill>
                <a:latin typeface="Times New Roman"/>
                <a:ea typeface="DejaVu Sans"/>
              </a:rPr>
              <a:t> </a:t>
            </a:r>
            <a:r>
              <a:rPr lang="el-GR" sz="2400" spc="-21" dirty="0">
                <a:solidFill>
                  <a:srgbClr val="FFFFFF"/>
                </a:solidFill>
                <a:latin typeface="Times New Roman"/>
                <a:ea typeface="DejaVu Sans"/>
              </a:rPr>
              <a:t>πο</a:t>
            </a:r>
            <a:r>
              <a:rPr lang="el-GR" sz="2400" spc="-15" dirty="0">
                <a:solidFill>
                  <a:srgbClr val="FFFFFF"/>
                </a:solidFill>
                <a:latin typeface="Times New Roman"/>
                <a:ea typeface="DejaVu Sans"/>
              </a:rPr>
              <a:t>υ</a:t>
            </a:r>
            <a:r>
              <a:rPr lang="el-GR" sz="2400" spc="1" dirty="0">
                <a:solidFill>
                  <a:srgbClr val="FFFFFF"/>
                </a:solidFill>
                <a:latin typeface="Times New Roman"/>
                <a:ea typeface="DejaVu Sans"/>
              </a:rPr>
              <a:t> </a:t>
            </a:r>
            <a:r>
              <a:rPr lang="el-GR" sz="2400" spc="-15" dirty="0">
                <a:solidFill>
                  <a:srgbClr val="FFFFFF"/>
                </a:solidFill>
                <a:latin typeface="Times New Roman"/>
                <a:ea typeface="DejaVu Sans"/>
              </a:rPr>
              <a:t>δρουν στο</a:t>
            </a:r>
            <a:r>
              <a:rPr lang="el-GR" sz="2400" spc="-7" dirty="0">
                <a:solidFill>
                  <a:srgbClr val="FFFFFF"/>
                </a:solidFill>
                <a:latin typeface="Times New Roman"/>
                <a:ea typeface="DejaVu Sans"/>
              </a:rPr>
              <a:t> </a:t>
            </a:r>
            <a:r>
              <a:rPr lang="el-GR" sz="2400" spc="-21" dirty="0">
                <a:solidFill>
                  <a:srgbClr val="FFFFFF"/>
                </a:solidFill>
                <a:latin typeface="Times New Roman"/>
                <a:ea typeface="DejaVu Sans"/>
              </a:rPr>
              <a:t>ΚΝΣ</a:t>
            </a:r>
            <a:r>
              <a:rPr lang="el-GR" sz="2400" spc="1" dirty="0">
                <a:solidFill>
                  <a:srgbClr val="FFFFFF"/>
                </a:solidFill>
                <a:latin typeface="Times New Roman"/>
                <a:ea typeface="DejaVu Sans"/>
              </a:rPr>
              <a:t> </a:t>
            </a:r>
            <a:r>
              <a:rPr lang="el-GR" sz="2400" spc="-12" dirty="0">
                <a:solidFill>
                  <a:srgbClr val="FFFFFF"/>
                </a:solidFill>
                <a:latin typeface="Times New Roman"/>
                <a:ea typeface="DejaVu Sans"/>
              </a:rPr>
              <a:t>μέσ</a:t>
            </a:r>
            <a:r>
              <a:rPr lang="el-GR" sz="2400" spc="-21" dirty="0">
                <a:solidFill>
                  <a:srgbClr val="FFFFFF"/>
                </a:solidFill>
                <a:latin typeface="Times New Roman"/>
                <a:ea typeface="DejaVu Sans"/>
              </a:rPr>
              <a:t>ω</a:t>
            </a:r>
            <a:r>
              <a:rPr lang="el-GR" sz="2400" spc="-12" dirty="0">
                <a:solidFill>
                  <a:srgbClr val="FFFFFF"/>
                </a:solidFill>
                <a:latin typeface="Times New Roman"/>
                <a:ea typeface="DejaVu Sans"/>
              </a:rPr>
              <a:t> </a:t>
            </a:r>
            <a:r>
              <a:rPr lang="el-GR" sz="2400" spc="-15" dirty="0">
                <a:solidFill>
                  <a:srgbClr val="FFFFFF"/>
                </a:solidFill>
                <a:latin typeface="Times New Roman"/>
                <a:ea typeface="DejaVu Sans"/>
              </a:rPr>
              <a:t>τοξινών :</a:t>
            </a:r>
            <a:endParaRPr lang="el-GR" sz="2400" spc="-1" dirty="0">
              <a:latin typeface="Arial"/>
            </a:endParaRPr>
          </a:p>
          <a:p>
            <a:pPr>
              <a:lnSpc>
                <a:spcPts val="1001"/>
              </a:lnSpc>
            </a:pPr>
            <a:endParaRPr lang="el-GR" sz="2400" spc="-1" dirty="0">
              <a:latin typeface="Arial"/>
            </a:endParaRPr>
          </a:p>
          <a:p>
            <a:pPr>
              <a:lnSpc>
                <a:spcPts val="1001"/>
              </a:lnSpc>
              <a:spcBef>
                <a:spcPts val="9"/>
              </a:spcBef>
            </a:pPr>
            <a:endParaRPr lang="el-GR" sz="2400" spc="-1" dirty="0">
              <a:latin typeface="Arial"/>
            </a:endParaRPr>
          </a:p>
          <a:p>
            <a:pPr marL="470880"/>
            <a:r>
              <a:rPr lang="el-GR" sz="2400" spc="-1" dirty="0">
                <a:solidFill>
                  <a:srgbClr val="FFFFFF"/>
                </a:solidFill>
                <a:latin typeface="Times New Roman"/>
                <a:ea typeface="DejaVu Sans"/>
              </a:rPr>
              <a:t>–</a:t>
            </a:r>
            <a:r>
              <a:rPr lang="el-GR" sz="2400" spc="242" dirty="0">
                <a:solidFill>
                  <a:srgbClr val="FFFFFF"/>
                </a:solidFill>
                <a:latin typeface="Times New Roman"/>
                <a:ea typeface="DejaVu Sans"/>
              </a:rPr>
              <a:t> </a:t>
            </a:r>
            <a:r>
              <a:rPr lang="el-GR" sz="2400" spc="-15" dirty="0">
                <a:solidFill>
                  <a:srgbClr val="FFFFFF"/>
                </a:solidFill>
                <a:latin typeface="Times New Roman"/>
                <a:ea typeface="DejaVu Sans"/>
              </a:rPr>
              <a:t>τέτανο</a:t>
            </a:r>
            <a:r>
              <a:rPr lang="el-GR" sz="2400" spc="-12" dirty="0">
                <a:solidFill>
                  <a:srgbClr val="FFFFFF"/>
                </a:solidFill>
                <a:latin typeface="Times New Roman"/>
                <a:ea typeface="DejaVu Sans"/>
              </a:rPr>
              <a:t>ς</a:t>
            </a:r>
            <a:r>
              <a:rPr lang="el-GR" sz="2400" spc="-1" dirty="0">
                <a:solidFill>
                  <a:srgbClr val="FFFFFF"/>
                </a:solidFill>
                <a:latin typeface="Times New Roman"/>
                <a:ea typeface="DejaVu Sans"/>
              </a:rPr>
              <a:t>,</a:t>
            </a:r>
            <a:r>
              <a:rPr lang="el-GR" sz="2400" spc="-7" dirty="0">
                <a:solidFill>
                  <a:srgbClr val="FFFFFF"/>
                </a:solidFill>
                <a:latin typeface="Times New Roman"/>
                <a:ea typeface="DejaVu Sans"/>
              </a:rPr>
              <a:t> </a:t>
            </a:r>
            <a:r>
              <a:rPr lang="el-GR" sz="2400" spc="-1" dirty="0">
                <a:solidFill>
                  <a:srgbClr val="FFFFFF"/>
                </a:solidFill>
                <a:latin typeface="Times New Roman"/>
                <a:ea typeface="DejaVu Sans"/>
              </a:rPr>
              <a:t>αλλαντίασ</a:t>
            </a:r>
            <a:r>
              <a:rPr lang="el-GR" sz="2400" spc="-7" dirty="0">
                <a:solidFill>
                  <a:srgbClr val="FFFFFF"/>
                </a:solidFill>
                <a:latin typeface="Times New Roman"/>
                <a:ea typeface="DejaVu Sans"/>
              </a:rPr>
              <a:t>η</a:t>
            </a:r>
            <a:r>
              <a:rPr lang="el-GR" sz="2400" spc="-1" dirty="0">
                <a:solidFill>
                  <a:srgbClr val="FFFFFF"/>
                </a:solidFill>
                <a:latin typeface="Times New Roman"/>
                <a:ea typeface="DejaVu Sans"/>
              </a:rPr>
              <a:t>,</a:t>
            </a:r>
            <a:r>
              <a:rPr lang="el-GR" sz="2400" spc="-7" dirty="0">
                <a:solidFill>
                  <a:srgbClr val="FFFFFF"/>
                </a:solidFill>
                <a:latin typeface="Times New Roman"/>
                <a:ea typeface="DejaVu Sans"/>
              </a:rPr>
              <a:t> </a:t>
            </a:r>
            <a:r>
              <a:rPr lang="el-GR" sz="2400" spc="-15" dirty="0">
                <a:solidFill>
                  <a:srgbClr val="FFFFFF"/>
                </a:solidFill>
                <a:latin typeface="Times New Roman"/>
                <a:ea typeface="DejaVu Sans"/>
              </a:rPr>
              <a:t>διφθερίτιδα</a:t>
            </a:r>
            <a:endParaRPr lang="el-GR" sz="2400" spc="-1" dirty="0">
              <a:latin typeface="Arial"/>
            </a:endParaRPr>
          </a:p>
          <a:p>
            <a:pPr marL="470880">
              <a:lnSpc>
                <a:spcPts val="1001"/>
              </a:lnSpc>
            </a:pPr>
            <a:endParaRPr lang="el-GR" sz="2400" spc="-1" dirty="0">
              <a:latin typeface="Arial"/>
            </a:endParaRPr>
          </a:p>
          <a:p>
            <a:pPr marL="470880">
              <a:lnSpc>
                <a:spcPts val="1001"/>
              </a:lnSpc>
              <a:spcBef>
                <a:spcPts val="3"/>
              </a:spcBef>
            </a:pPr>
            <a:endParaRPr lang="el-GR" sz="2400" spc="-1" dirty="0">
              <a:latin typeface="Arial"/>
            </a:endParaRPr>
          </a:p>
          <a:p>
            <a:pPr marL="356400" indent="-343080">
              <a:buClr>
                <a:srgbClr val="FFFFFF"/>
              </a:buClr>
              <a:buFont typeface="Symbol"/>
              <a:buChar char=""/>
            </a:pPr>
            <a:r>
              <a:rPr lang="el-GR" sz="2400" spc="-15" dirty="0">
                <a:solidFill>
                  <a:srgbClr val="FFFFFF"/>
                </a:solidFill>
                <a:latin typeface="Times New Roman"/>
                <a:ea typeface="DejaVu Sans"/>
              </a:rPr>
              <a:t>Άλλες λοιμώξεις</a:t>
            </a:r>
            <a:r>
              <a:rPr lang="el-GR" sz="2400" spc="1" dirty="0">
                <a:solidFill>
                  <a:srgbClr val="FFFFFF"/>
                </a:solidFill>
                <a:latin typeface="Times New Roman"/>
                <a:ea typeface="DejaVu Sans"/>
              </a:rPr>
              <a:t> </a:t>
            </a:r>
            <a:r>
              <a:rPr lang="el-GR" sz="2400" spc="-21" dirty="0">
                <a:solidFill>
                  <a:srgbClr val="FFFFFF"/>
                </a:solidFill>
                <a:latin typeface="Times New Roman"/>
                <a:ea typeface="DejaVu Sans"/>
              </a:rPr>
              <a:t>ΚΝΣ</a:t>
            </a:r>
            <a:endParaRPr lang="el-GR" sz="2400" spc="-1" dirty="0">
              <a:latin typeface="Arial"/>
            </a:endParaRPr>
          </a:p>
        </p:txBody>
      </p:sp>
      <p:sp>
        <p:nvSpPr>
          <p:cNvPr id="193" name="CustomShape 5"/>
          <p:cNvSpPr/>
          <p:nvPr/>
        </p:nvSpPr>
        <p:spPr>
          <a:xfrm>
            <a:off x="2362080" y="1600200"/>
            <a:ext cx="1904400" cy="60876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a:lstStyle/>
          <a:p>
            <a:endParaRPr lang="el-GR"/>
          </a:p>
        </p:txBody>
      </p:sp>
      <p:sp>
        <p:nvSpPr>
          <p:cNvPr id="194" name="CustomShape 6"/>
          <p:cNvSpPr/>
          <p:nvPr/>
        </p:nvSpPr>
        <p:spPr>
          <a:xfrm>
            <a:off x="2286120" y="2209680"/>
            <a:ext cx="2056680" cy="76140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a:lstStyle/>
          <a:p>
            <a:endParaRPr lang="el-GR"/>
          </a:p>
        </p:txBody>
      </p:sp>
      <p:sp>
        <p:nvSpPr>
          <p:cNvPr id="195" name="CustomShape 7"/>
          <p:cNvSpPr/>
          <p:nvPr/>
        </p:nvSpPr>
        <p:spPr>
          <a:xfrm>
            <a:off x="2286120" y="2895480"/>
            <a:ext cx="3123360" cy="76140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a:lstStyle/>
          <a:p>
            <a:endParaRPr lang="el-G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additive="repl">
                                        <p:cTn id="7" dur="2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additive="repl">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 calcmode="lin" valueType="num">
                                      <p:cBhvr additive="repl">
                                        <p:cTn id="17" dur="500" fill="hold"/>
                                        <p:tgtEl>
                                          <p:spTgt spid="195"/>
                                        </p:tgtEl>
                                        <p:attrNameLst>
                                          <p:attrName>ppt_x</p:attrName>
                                        </p:attrNameLst>
                                      </p:cBhvr>
                                      <p:tavLst>
                                        <p:tav tm="0">
                                          <p:val>
                                            <p:strVal val="#ppt_x"/>
                                          </p:val>
                                        </p:tav>
                                        <p:tav tm="100000">
                                          <p:val>
                                            <p:strVal val="#ppt_x"/>
                                          </p:val>
                                        </p:tav>
                                      </p:tavLst>
                                    </p:anim>
                                    <p:anim calcmode="lin" valueType="num">
                                      <p:cBhvr additive="repl">
                                        <p:cTn id="18"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981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r>
              <a:rPr lang="el-GR" sz="4000" spc="-1" dirty="0">
                <a:solidFill>
                  <a:srgbClr val="D26785"/>
                </a:solidFill>
                <a:latin typeface="Century Gothic"/>
              </a:rPr>
              <a:t>Συμπτώματα σε λοιμώξεις ΚΝΣ </a:t>
            </a:r>
            <a:endParaRPr lang="el-GR" sz="4000" spc="-1" dirty="0">
              <a:latin typeface="Arial"/>
            </a:endParaRPr>
          </a:p>
        </p:txBody>
      </p:sp>
      <p:sp>
        <p:nvSpPr>
          <p:cNvPr id="197" name="CustomShape 2"/>
          <p:cNvSpPr/>
          <p:nvPr/>
        </p:nvSpPr>
        <p:spPr>
          <a:xfrm>
            <a:off x="1981200" y="1882800"/>
            <a:ext cx="8457480" cy="4571280"/>
          </a:xfrm>
          <a:prstGeom prst="rect">
            <a:avLst/>
          </a:prstGeom>
          <a:no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marL="448200" indent="-383400">
              <a:spcBef>
                <a:spcPts val="561"/>
              </a:spcBef>
              <a:buClr>
                <a:srgbClr val="FF388C"/>
              </a:buClr>
              <a:buSzPct val="80000"/>
              <a:buFont typeface="Wingdings 2" charset="2"/>
              <a:buChar char=""/>
            </a:pPr>
            <a:r>
              <a:rPr lang="el-GR" sz="2800" spc="-1" dirty="0">
                <a:latin typeface="Century Gothic"/>
              </a:rPr>
              <a:t>Πυρετός</a:t>
            </a:r>
            <a:endParaRPr lang="el-GR" sz="2800" spc="-1" dirty="0">
              <a:latin typeface="Arial"/>
            </a:endParaRPr>
          </a:p>
          <a:p>
            <a:pPr marL="448200" indent="-383400">
              <a:spcBef>
                <a:spcPts val="561"/>
              </a:spcBef>
              <a:buClr>
                <a:srgbClr val="FF388C"/>
              </a:buClr>
              <a:buSzPct val="80000"/>
              <a:buFont typeface="Wingdings 2" charset="2"/>
              <a:buChar char=""/>
            </a:pPr>
            <a:r>
              <a:rPr lang="el-GR" sz="2800" spc="-1" dirty="0">
                <a:latin typeface="Century Gothic"/>
              </a:rPr>
              <a:t>Κεφαλαλγία</a:t>
            </a:r>
            <a:endParaRPr lang="el-GR" sz="2800" spc="-1" dirty="0">
              <a:latin typeface="Arial"/>
            </a:endParaRPr>
          </a:p>
          <a:p>
            <a:pPr marL="448200" indent="-383400">
              <a:spcBef>
                <a:spcPts val="561"/>
              </a:spcBef>
              <a:buClr>
                <a:srgbClr val="FF388C"/>
              </a:buClr>
              <a:buSzPct val="80000"/>
              <a:buFont typeface="Wingdings 2" charset="2"/>
              <a:buChar char=""/>
            </a:pPr>
            <a:r>
              <a:rPr lang="el-GR" sz="2800" spc="-1" dirty="0">
                <a:latin typeface="Century Gothic"/>
              </a:rPr>
              <a:t>Έμετοι, Φωτοφοβία, Εξάνθημα, Δυσκαμψία,</a:t>
            </a:r>
            <a:endParaRPr lang="el-GR" sz="2800" spc="-1" dirty="0">
              <a:latin typeface="Arial"/>
            </a:endParaRPr>
          </a:p>
          <a:p>
            <a:pPr marL="448200" indent="-383400">
              <a:spcBef>
                <a:spcPts val="561"/>
              </a:spcBef>
              <a:buClr>
                <a:srgbClr val="FF388C"/>
              </a:buClr>
              <a:buSzPct val="80000"/>
              <a:buFont typeface="Wingdings 2" charset="2"/>
              <a:buChar char=""/>
            </a:pPr>
            <a:r>
              <a:rPr lang="el-GR" sz="2800" spc="-1" dirty="0">
                <a:latin typeface="Century Gothic"/>
              </a:rPr>
              <a:t>Σπασμοί</a:t>
            </a:r>
            <a:endParaRPr lang="el-GR" sz="2800" spc="-1" dirty="0">
              <a:latin typeface="Arial"/>
            </a:endParaRPr>
          </a:p>
          <a:p>
            <a:pPr marL="448200" indent="-383400">
              <a:spcBef>
                <a:spcPts val="601"/>
              </a:spcBef>
              <a:buClr>
                <a:srgbClr val="FF388C"/>
              </a:buClr>
              <a:buSzPct val="80000"/>
              <a:buFont typeface="Wingdings 2" charset="2"/>
              <a:buChar char=""/>
            </a:pPr>
            <a:r>
              <a:rPr lang="el-GR" sz="2800" spc="-1" dirty="0">
                <a:latin typeface="Century Gothic"/>
              </a:rPr>
              <a:t>Διαταραχή στη συμπεριφορά, μεταβολή επιπέδου </a:t>
            </a:r>
            <a:r>
              <a:rPr lang="el-GR" sz="2800" spc="-1" dirty="0" err="1">
                <a:latin typeface="Century Gothic"/>
              </a:rPr>
              <a:t>συνείδησης,εστιακοί</a:t>
            </a:r>
            <a:r>
              <a:rPr lang="el-GR" sz="2800" spc="-1" dirty="0">
                <a:latin typeface="Century Gothic"/>
              </a:rPr>
              <a:t>  σπασμοί    εγκεφαλίτιδα</a:t>
            </a:r>
            <a:r>
              <a:rPr lang="el-GR" sz="3000" spc="-1" dirty="0">
                <a:latin typeface="Century Gothic"/>
              </a:rPr>
              <a:t>    </a:t>
            </a:r>
            <a:r>
              <a:rPr lang="el-GR" sz="3000" spc="-1" dirty="0">
                <a:solidFill>
                  <a:srgbClr val="FFFFFF"/>
                </a:solidFill>
                <a:latin typeface="Century Gothic"/>
              </a:rPr>
              <a:t>      </a:t>
            </a:r>
            <a:endParaRPr lang="el-GR" sz="3000" spc="-1" dirty="0">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524000" y="920880"/>
            <a:ext cx="7129800" cy="10555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a:lstStyle/>
          <a:p>
            <a:endParaRPr lang="el-GR"/>
          </a:p>
        </p:txBody>
      </p:sp>
      <p:sp>
        <p:nvSpPr>
          <p:cNvPr id="199" name="CustomShape 2"/>
          <p:cNvSpPr/>
          <p:nvPr/>
        </p:nvSpPr>
        <p:spPr>
          <a:xfrm>
            <a:off x="1524000" y="0"/>
            <a:ext cx="7248960" cy="18990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l-GR"/>
          </a:p>
        </p:txBody>
      </p:sp>
      <p:sp>
        <p:nvSpPr>
          <p:cNvPr id="200" name="CustomShape 3"/>
          <p:cNvSpPr/>
          <p:nvPr/>
        </p:nvSpPr>
        <p:spPr>
          <a:xfrm>
            <a:off x="1981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0" tIns="277920" rIns="0" bIns="0" anchor="ctr">
            <a:noAutofit/>
          </a:bodyPr>
          <a:lstStyle/>
          <a:p>
            <a:pPr marL="860400">
              <a:lnSpc>
                <a:spcPts val="4771"/>
              </a:lnSpc>
            </a:pPr>
            <a:r>
              <a:rPr lang="el-GR" sz="4000" spc="-7">
                <a:solidFill>
                  <a:srgbClr val="FF388C"/>
                </a:solidFill>
                <a:latin typeface="Arial"/>
              </a:rPr>
              <a:t>Διαγνωστικ</a:t>
            </a:r>
            <a:r>
              <a:rPr lang="el-GR" sz="4000" spc="-1">
                <a:solidFill>
                  <a:srgbClr val="FF388C"/>
                </a:solidFill>
                <a:latin typeface="Arial"/>
              </a:rPr>
              <a:t>ή</a:t>
            </a:r>
            <a:r>
              <a:rPr lang="el-GR" sz="4000" spc="140">
                <a:solidFill>
                  <a:srgbClr val="FF388C"/>
                </a:solidFill>
                <a:latin typeface="Arial"/>
              </a:rPr>
              <a:t> </a:t>
            </a:r>
            <a:r>
              <a:rPr lang="el-GR" sz="4000" spc="-26">
                <a:solidFill>
                  <a:srgbClr val="FF388C"/>
                </a:solidFill>
                <a:latin typeface="Arial"/>
              </a:rPr>
              <a:t>προσπέλαση</a:t>
            </a:r>
            <a:endParaRPr lang="el-GR" sz="4000" spc="-1">
              <a:latin typeface="Arial"/>
            </a:endParaRPr>
          </a:p>
        </p:txBody>
      </p:sp>
      <p:sp>
        <p:nvSpPr>
          <p:cNvPr id="201" name="CustomShape 4"/>
          <p:cNvSpPr/>
          <p:nvPr/>
        </p:nvSpPr>
        <p:spPr>
          <a:xfrm>
            <a:off x="2049600" y="1588320"/>
            <a:ext cx="7398360" cy="4593600"/>
          </a:xfrm>
          <a:prstGeom prst="rect">
            <a:avLst/>
          </a:prstGeom>
          <a:noFill/>
          <a:ln>
            <a:noFill/>
          </a:ln>
          <a:effectLst>
            <a:outerShdw blurRad="50800" dist="50800" dir="5400000" algn="ctr" rotWithShape="0">
              <a:schemeClr val="tx1"/>
            </a:outerShdw>
          </a:effectLst>
        </p:spPr>
        <p:style>
          <a:lnRef idx="0">
            <a:scrgbClr r="0" g="0" b="0"/>
          </a:lnRef>
          <a:fillRef idx="0">
            <a:scrgbClr r="0" g="0" b="0"/>
          </a:fillRef>
          <a:effectRef idx="0">
            <a:scrgbClr r="0" g="0" b="0"/>
          </a:effectRef>
          <a:fontRef idx="minor"/>
        </p:style>
        <p:txBody>
          <a:bodyPr lIns="0" tIns="0" rIns="0" bIns="0">
            <a:noAutofit/>
          </a:bodyPr>
          <a:lstStyle/>
          <a:p>
            <a:pPr marL="356400" indent="-343080">
              <a:buClr>
                <a:srgbClr val="FFFFFF"/>
              </a:buClr>
              <a:buFont typeface="Symbol"/>
              <a:buChar char=""/>
            </a:pPr>
            <a:r>
              <a:rPr lang="el-GR" sz="2400" b="1" spc="-15" dirty="0" err="1">
                <a:latin typeface="Times New Roman"/>
                <a:ea typeface="DejaVu Sans"/>
              </a:rPr>
              <a:t>Οσφυονωτιαία</a:t>
            </a:r>
            <a:r>
              <a:rPr lang="el-GR" sz="2400" b="1" spc="92" dirty="0">
                <a:latin typeface="Times New Roman"/>
                <a:ea typeface="DejaVu Sans"/>
              </a:rPr>
              <a:t> </a:t>
            </a:r>
            <a:r>
              <a:rPr lang="el-GR" sz="2400" b="1" spc="-15" dirty="0">
                <a:latin typeface="Times New Roman"/>
                <a:ea typeface="DejaVu Sans"/>
              </a:rPr>
              <a:t>παρακέντηση</a:t>
            </a:r>
            <a:r>
              <a:rPr lang="el-GR" sz="2400" b="1" spc="80" dirty="0">
                <a:latin typeface="Times New Roman"/>
                <a:ea typeface="DejaVu Sans"/>
              </a:rPr>
              <a:t> </a:t>
            </a:r>
            <a:r>
              <a:rPr lang="el-GR" sz="2400" b="1" spc="-1" dirty="0">
                <a:latin typeface="Times New Roman"/>
                <a:ea typeface="DejaVu Sans"/>
              </a:rPr>
              <a:t>γι</a:t>
            </a:r>
            <a:r>
              <a:rPr lang="el-GR" sz="2400" b="1" spc="-7" dirty="0">
                <a:latin typeface="Times New Roman"/>
                <a:ea typeface="DejaVu Sans"/>
              </a:rPr>
              <a:t>α</a:t>
            </a:r>
            <a:r>
              <a:rPr lang="el-GR" sz="2400" b="1" spc="-1" dirty="0">
                <a:latin typeface="Times New Roman"/>
                <a:ea typeface="DejaVu Sans"/>
              </a:rPr>
              <a:t>:</a:t>
            </a:r>
            <a:endParaRPr lang="el-GR" sz="2400" spc="-1" dirty="0">
              <a:latin typeface="Arial"/>
            </a:endParaRPr>
          </a:p>
          <a:p>
            <a:pPr>
              <a:lnSpc>
                <a:spcPts val="853"/>
              </a:lnSpc>
              <a:spcBef>
                <a:spcPts val="20"/>
              </a:spcBef>
            </a:pPr>
            <a:endParaRPr lang="el-GR" sz="2400" spc="-1" dirty="0">
              <a:latin typeface="Arial"/>
            </a:endParaRPr>
          </a:p>
          <a:p>
            <a:pPr>
              <a:lnSpc>
                <a:spcPts val="1001"/>
              </a:lnSpc>
            </a:pPr>
            <a:endParaRPr lang="el-GR" sz="2400" spc="-1" dirty="0">
              <a:latin typeface="Arial"/>
            </a:endParaRPr>
          </a:p>
          <a:p>
            <a:pPr marL="756720" lvl="1" indent="-285840">
              <a:buClr>
                <a:srgbClr val="FFFFFF"/>
              </a:buClr>
              <a:buFont typeface="Symbol"/>
              <a:buChar char=""/>
            </a:pPr>
            <a:r>
              <a:rPr lang="el-GR" sz="2400" b="1" spc="-15" dirty="0">
                <a:latin typeface="Times New Roman"/>
                <a:ea typeface="DejaVu Sans"/>
              </a:rPr>
              <a:t>μέτρηση</a:t>
            </a:r>
            <a:r>
              <a:rPr lang="el-GR" sz="2400" b="1" spc="75" dirty="0">
                <a:latin typeface="Times New Roman"/>
                <a:ea typeface="DejaVu Sans"/>
              </a:rPr>
              <a:t> </a:t>
            </a:r>
            <a:r>
              <a:rPr lang="el-GR" sz="2400" b="1" spc="-15" dirty="0">
                <a:latin typeface="Times New Roman"/>
                <a:ea typeface="DejaVu Sans"/>
              </a:rPr>
              <a:t>πίεσης</a:t>
            </a:r>
            <a:r>
              <a:rPr lang="el-GR" sz="2400" b="1" spc="86" dirty="0">
                <a:latin typeface="Times New Roman"/>
                <a:ea typeface="DejaVu Sans"/>
              </a:rPr>
              <a:t> </a:t>
            </a:r>
            <a:r>
              <a:rPr lang="el-GR" sz="2400" b="1" spc="-21" dirty="0">
                <a:latin typeface="Times New Roman"/>
                <a:ea typeface="DejaVu Sans"/>
              </a:rPr>
              <a:t>ΕΝΥ</a:t>
            </a:r>
            <a:r>
              <a:rPr lang="el-GR" sz="2400" b="1" spc="80" dirty="0">
                <a:latin typeface="Times New Roman"/>
                <a:ea typeface="DejaVu Sans"/>
              </a:rPr>
              <a:t> </a:t>
            </a:r>
            <a:r>
              <a:rPr lang="el-GR" sz="2400" b="1" spc="-7" dirty="0">
                <a:latin typeface="Times New Roman"/>
                <a:ea typeface="DejaVu Sans"/>
              </a:rPr>
              <a:t>κα</a:t>
            </a:r>
            <a:r>
              <a:rPr lang="el-GR" sz="2400" b="1" spc="-1" dirty="0">
                <a:latin typeface="Times New Roman"/>
                <a:ea typeface="DejaVu Sans"/>
              </a:rPr>
              <a:t>ι</a:t>
            </a:r>
            <a:r>
              <a:rPr lang="el-GR" sz="2400" b="1" spc="80" dirty="0">
                <a:latin typeface="Times New Roman"/>
                <a:ea typeface="DejaVu Sans"/>
              </a:rPr>
              <a:t> </a:t>
            </a:r>
            <a:r>
              <a:rPr lang="el-GR" sz="2400" b="1" spc="-15" dirty="0">
                <a:latin typeface="Times New Roman"/>
                <a:ea typeface="DejaVu Sans"/>
              </a:rPr>
              <a:t>λήψη</a:t>
            </a:r>
            <a:r>
              <a:rPr lang="el-GR" sz="2400" b="1" spc="80" dirty="0">
                <a:latin typeface="Times New Roman"/>
                <a:ea typeface="DejaVu Sans"/>
              </a:rPr>
              <a:t> </a:t>
            </a:r>
            <a:r>
              <a:rPr lang="el-GR" sz="2400" b="1" spc="-21" dirty="0">
                <a:latin typeface="Times New Roman"/>
                <a:ea typeface="DejaVu Sans"/>
              </a:rPr>
              <a:t>ΕΝΥ</a:t>
            </a:r>
            <a:r>
              <a:rPr lang="el-GR" sz="2400" b="1" spc="80" dirty="0">
                <a:latin typeface="Times New Roman"/>
                <a:ea typeface="DejaVu Sans"/>
              </a:rPr>
              <a:t> </a:t>
            </a:r>
            <a:r>
              <a:rPr lang="el-GR" sz="2400" b="1" spc="-1" dirty="0">
                <a:latin typeface="Times New Roman"/>
                <a:ea typeface="DejaVu Sans"/>
              </a:rPr>
              <a:t>για</a:t>
            </a:r>
            <a:r>
              <a:rPr lang="el-GR" sz="2400" b="1" spc="80" dirty="0">
                <a:latin typeface="Times New Roman"/>
                <a:ea typeface="DejaVu Sans"/>
              </a:rPr>
              <a:t> </a:t>
            </a:r>
            <a:r>
              <a:rPr lang="el-GR" sz="2400" b="1" spc="-15" dirty="0">
                <a:latin typeface="Times New Roman"/>
                <a:ea typeface="DejaVu Sans"/>
              </a:rPr>
              <a:t>εξέταση</a:t>
            </a:r>
            <a:endParaRPr lang="el-GR" sz="2400" spc="-1" dirty="0">
              <a:latin typeface="Arial"/>
            </a:endParaRPr>
          </a:p>
          <a:p>
            <a:pPr>
              <a:lnSpc>
                <a:spcPts val="853"/>
              </a:lnSpc>
              <a:spcBef>
                <a:spcPts val="23"/>
              </a:spcBef>
            </a:pPr>
            <a:endParaRPr lang="el-GR" sz="2400" spc="-1" dirty="0">
              <a:latin typeface="Arial"/>
            </a:endParaRPr>
          </a:p>
          <a:p>
            <a:pPr>
              <a:lnSpc>
                <a:spcPts val="1001"/>
              </a:lnSpc>
            </a:pPr>
            <a:endParaRPr lang="el-GR" sz="2400" spc="-1" dirty="0">
              <a:latin typeface="Arial"/>
            </a:endParaRPr>
          </a:p>
          <a:p>
            <a:pPr marL="356400" indent="-343080">
              <a:buClr>
                <a:srgbClr val="FFFFFF"/>
              </a:buClr>
              <a:buFont typeface="Symbol"/>
              <a:buChar char=""/>
            </a:pPr>
            <a:r>
              <a:rPr lang="el-GR" sz="2400" b="1" spc="-15" dirty="0">
                <a:latin typeface="Times New Roman"/>
                <a:ea typeface="DejaVu Sans"/>
              </a:rPr>
              <a:t>Γενική</a:t>
            </a:r>
            <a:r>
              <a:rPr lang="el-GR" sz="2400" b="1" spc="69" dirty="0">
                <a:latin typeface="Times New Roman"/>
                <a:ea typeface="DejaVu Sans"/>
              </a:rPr>
              <a:t> </a:t>
            </a:r>
            <a:r>
              <a:rPr lang="el-GR" sz="2400" b="1" spc="-15" dirty="0">
                <a:latin typeface="Times New Roman"/>
                <a:ea typeface="DejaVu Sans"/>
              </a:rPr>
              <a:t>αίματος</a:t>
            </a:r>
            <a:endParaRPr lang="el-GR" sz="2400" spc="-1" dirty="0">
              <a:latin typeface="Arial"/>
            </a:endParaRPr>
          </a:p>
          <a:p>
            <a:pPr>
              <a:lnSpc>
                <a:spcPts val="853"/>
              </a:lnSpc>
              <a:spcBef>
                <a:spcPts val="14"/>
              </a:spcBef>
            </a:pPr>
            <a:endParaRPr lang="el-GR" sz="2400" spc="-1" dirty="0">
              <a:latin typeface="Arial"/>
            </a:endParaRPr>
          </a:p>
          <a:p>
            <a:pPr>
              <a:lnSpc>
                <a:spcPts val="1001"/>
              </a:lnSpc>
            </a:pPr>
            <a:endParaRPr lang="el-GR" sz="2400" spc="-1" dirty="0">
              <a:latin typeface="Arial"/>
            </a:endParaRPr>
          </a:p>
          <a:p>
            <a:pPr marL="756720" lvl="1" indent="-285840">
              <a:buClr>
                <a:srgbClr val="FFFFFF"/>
              </a:buClr>
              <a:buFont typeface="Symbol"/>
              <a:buChar char=""/>
            </a:pPr>
            <a:r>
              <a:rPr lang="el-GR" sz="2400" b="1" spc="-15" dirty="0">
                <a:latin typeface="Times New Roman"/>
                <a:ea typeface="DejaVu Sans"/>
              </a:rPr>
              <a:t>μέτρηση</a:t>
            </a:r>
            <a:r>
              <a:rPr lang="el-GR" sz="2400" b="1" spc="75" dirty="0">
                <a:latin typeface="Times New Roman"/>
                <a:ea typeface="DejaVu Sans"/>
              </a:rPr>
              <a:t> </a:t>
            </a:r>
            <a:r>
              <a:rPr lang="el-GR" sz="2400" b="1" spc="-15" dirty="0">
                <a:latin typeface="Times New Roman"/>
                <a:ea typeface="DejaVu Sans"/>
              </a:rPr>
              <a:t>λευκών</a:t>
            </a:r>
            <a:r>
              <a:rPr lang="el-GR" sz="2400" b="1" spc="86" dirty="0">
                <a:latin typeface="Times New Roman"/>
                <a:ea typeface="DejaVu Sans"/>
              </a:rPr>
              <a:t> </a:t>
            </a:r>
            <a:r>
              <a:rPr lang="el-GR" sz="2400" b="1" spc="-15" dirty="0">
                <a:latin typeface="Times New Roman"/>
                <a:ea typeface="DejaVu Sans"/>
              </a:rPr>
              <a:t>αιμοσφαιρίων</a:t>
            </a:r>
            <a:r>
              <a:rPr lang="el-GR" sz="2400" b="1" spc="80" dirty="0">
                <a:latin typeface="Times New Roman"/>
                <a:ea typeface="DejaVu Sans"/>
              </a:rPr>
              <a:t> </a:t>
            </a:r>
            <a:r>
              <a:rPr lang="el-GR" sz="2400" b="1" spc="-7" dirty="0">
                <a:latin typeface="Times New Roman"/>
                <a:ea typeface="DejaVu Sans"/>
              </a:rPr>
              <a:t>κα</a:t>
            </a:r>
            <a:r>
              <a:rPr lang="el-GR" sz="2400" b="1" spc="-1" dirty="0">
                <a:latin typeface="Times New Roman"/>
                <a:ea typeface="DejaVu Sans"/>
              </a:rPr>
              <a:t>ι</a:t>
            </a:r>
            <a:r>
              <a:rPr lang="el-GR" sz="2400" b="1" spc="80" dirty="0">
                <a:latin typeface="Times New Roman"/>
                <a:ea typeface="DejaVu Sans"/>
              </a:rPr>
              <a:t> </a:t>
            </a:r>
            <a:r>
              <a:rPr lang="el-GR" sz="2400" b="1" spc="-15" dirty="0">
                <a:latin typeface="Times New Roman"/>
                <a:ea typeface="DejaVu Sans"/>
              </a:rPr>
              <a:t>αιμοπεταλίων</a:t>
            </a:r>
            <a:endParaRPr lang="el-GR" sz="2400" spc="-1" dirty="0">
              <a:latin typeface="Arial"/>
            </a:endParaRPr>
          </a:p>
          <a:p>
            <a:pPr>
              <a:lnSpc>
                <a:spcPts val="853"/>
              </a:lnSpc>
              <a:spcBef>
                <a:spcPts val="23"/>
              </a:spcBef>
            </a:pPr>
            <a:endParaRPr lang="el-GR" sz="2400" spc="-1" dirty="0">
              <a:latin typeface="Arial"/>
            </a:endParaRPr>
          </a:p>
          <a:p>
            <a:pPr>
              <a:lnSpc>
                <a:spcPts val="1001"/>
              </a:lnSpc>
            </a:pPr>
            <a:endParaRPr lang="el-GR" sz="2400" spc="-1" dirty="0">
              <a:latin typeface="Arial"/>
            </a:endParaRPr>
          </a:p>
          <a:p>
            <a:pPr marL="356400" indent="-343080">
              <a:buClr>
                <a:srgbClr val="FFFFFF"/>
              </a:buClr>
              <a:buFont typeface="Symbol"/>
              <a:buChar char=""/>
            </a:pPr>
            <a:r>
              <a:rPr lang="el-GR" sz="2400" b="1" spc="-15" dirty="0">
                <a:latin typeface="Times New Roman"/>
                <a:ea typeface="DejaVu Sans"/>
              </a:rPr>
              <a:t>Έλεγχος</a:t>
            </a:r>
            <a:r>
              <a:rPr lang="el-GR" sz="2400" b="1" spc="86" dirty="0">
                <a:latin typeface="Times New Roman"/>
                <a:ea typeface="DejaVu Sans"/>
              </a:rPr>
              <a:t> </a:t>
            </a:r>
            <a:r>
              <a:rPr lang="el-GR" sz="2400" b="1" spc="-21" dirty="0">
                <a:latin typeface="Times New Roman"/>
                <a:ea typeface="DejaVu Sans"/>
              </a:rPr>
              <a:t>πήξεως</a:t>
            </a:r>
            <a:endParaRPr lang="el-GR" sz="2400" spc="-1" dirty="0">
              <a:latin typeface="Arial"/>
            </a:endParaRPr>
          </a:p>
          <a:p>
            <a:pPr>
              <a:lnSpc>
                <a:spcPts val="853"/>
              </a:lnSpc>
              <a:spcBef>
                <a:spcPts val="23"/>
              </a:spcBef>
            </a:pPr>
            <a:endParaRPr lang="el-GR" sz="2400" spc="-1" dirty="0">
              <a:latin typeface="Arial"/>
            </a:endParaRPr>
          </a:p>
          <a:p>
            <a:pPr>
              <a:lnSpc>
                <a:spcPts val="1001"/>
              </a:lnSpc>
            </a:pPr>
            <a:endParaRPr lang="el-GR" sz="2400" spc="-1" dirty="0">
              <a:latin typeface="Arial"/>
            </a:endParaRPr>
          </a:p>
          <a:p>
            <a:pPr marL="356400" indent="-343080">
              <a:buClr>
                <a:srgbClr val="FFFFFF"/>
              </a:buClr>
              <a:buFont typeface="Symbol"/>
              <a:buChar char=""/>
            </a:pPr>
            <a:r>
              <a:rPr lang="el-GR" sz="2400" b="1" spc="-15" dirty="0">
                <a:latin typeface="Times New Roman"/>
                <a:ea typeface="DejaVu Sans"/>
              </a:rPr>
              <a:t>Καλλιέργεια</a:t>
            </a:r>
            <a:r>
              <a:rPr lang="el-GR" sz="2400" b="1" spc="80" dirty="0">
                <a:latin typeface="Times New Roman"/>
                <a:ea typeface="DejaVu Sans"/>
              </a:rPr>
              <a:t> </a:t>
            </a:r>
            <a:r>
              <a:rPr lang="el-GR" sz="2400" b="1" spc="-15" dirty="0">
                <a:latin typeface="Times New Roman"/>
                <a:ea typeface="DejaVu Sans"/>
              </a:rPr>
              <a:t>αίματος</a:t>
            </a:r>
            <a:endParaRPr lang="el-GR" sz="2400" spc="-1" dirty="0">
              <a:latin typeface="Arial"/>
            </a:endParaRPr>
          </a:p>
          <a:p>
            <a:pPr>
              <a:lnSpc>
                <a:spcPts val="853"/>
              </a:lnSpc>
              <a:spcBef>
                <a:spcPts val="14"/>
              </a:spcBef>
            </a:pPr>
            <a:endParaRPr lang="el-GR" sz="2400" spc="-1" dirty="0">
              <a:latin typeface="Arial"/>
            </a:endParaRPr>
          </a:p>
          <a:p>
            <a:pPr>
              <a:lnSpc>
                <a:spcPts val="1001"/>
              </a:lnSpc>
            </a:pPr>
            <a:endParaRPr lang="el-GR" sz="2400" spc="-1" dirty="0">
              <a:latin typeface="Arial"/>
            </a:endParaRPr>
          </a:p>
          <a:p>
            <a:pPr marL="356400" indent="-343080">
              <a:buClr>
                <a:srgbClr val="FFFFFF"/>
              </a:buClr>
              <a:buFont typeface="Symbol"/>
              <a:buChar char=""/>
            </a:pPr>
            <a:r>
              <a:rPr lang="el-GR" sz="2400" spc="-15" dirty="0">
                <a:latin typeface="Times New Roman"/>
                <a:ea typeface="DejaVu Sans"/>
              </a:rPr>
              <a:t>Ακτινολογικός</a:t>
            </a:r>
            <a:r>
              <a:rPr lang="el-GR" sz="2400" spc="92" dirty="0">
                <a:latin typeface="Times New Roman"/>
                <a:ea typeface="DejaVu Sans"/>
              </a:rPr>
              <a:t> </a:t>
            </a:r>
            <a:r>
              <a:rPr lang="el-GR" sz="2400" spc="-15" dirty="0">
                <a:latin typeface="Times New Roman"/>
                <a:ea typeface="DejaVu Sans"/>
              </a:rPr>
              <a:t>έλεγχος</a:t>
            </a:r>
            <a:endParaRPr lang="el-GR" sz="2400" spc="-1" dirty="0">
              <a:latin typeface="Arial"/>
            </a:endParaRPr>
          </a:p>
          <a:p>
            <a:pPr>
              <a:lnSpc>
                <a:spcPts val="853"/>
              </a:lnSpc>
              <a:spcBef>
                <a:spcPts val="20"/>
              </a:spcBef>
            </a:pPr>
            <a:endParaRPr lang="el-GR" sz="2400" spc="-1" dirty="0">
              <a:latin typeface="Arial"/>
            </a:endParaRPr>
          </a:p>
          <a:p>
            <a:pPr>
              <a:lnSpc>
                <a:spcPts val="1001"/>
              </a:lnSpc>
            </a:pPr>
            <a:endParaRPr lang="el-GR" sz="2400" spc="-1" dirty="0">
              <a:latin typeface="Arial"/>
            </a:endParaRPr>
          </a:p>
          <a:p>
            <a:pPr marL="756720" lvl="1" indent="-285840">
              <a:lnSpc>
                <a:spcPts val="2863"/>
              </a:lnSpc>
              <a:buClr>
                <a:srgbClr val="FFFFFF"/>
              </a:buClr>
              <a:buFont typeface="Symbol"/>
              <a:buChar char=""/>
            </a:pPr>
            <a:r>
              <a:rPr lang="el-GR" sz="2400" spc="-1" dirty="0">
                <a:latin typeface="Times New Roman"/>
                <a:ea typeface="DejaVu Sans"/>
              </a:rPr>
              <a:t>CT</a:t>
            </a:r>
            <a:r>
              <a:rPr lang="el-GR" sz="2400" spc="-7" dirty="0">
                <a:latin typeface="Times New Roman"/>
                <a:ea typeface="DejaVu Sans"/>
              </a:rPr>
              <a:t> κα</a:t>
            </a:r>
            <a:r>
              <a:rPr lang="el-GR" sz="2400" spc="-1" dirty="0">
                <a:latin typeface="Times New Roman"/>
                <a:ea typeface="DejaVu Sans"/>
              </a:rPr>
              <a:t>ι</a:t>
            </a:r>
            <a:r>
              <a:rPr lang="el-GR" sz="2400" spc="80" dirty="0">
                <a:latin typeface="Times New Roman"/>
                <a:ea typeface="DejaVu Sans"/>
              </a:rPr>
              <a:t> </a:t>
            </a:r>
            <a:r>
              <a:rPr lang="el-GR" sz="2400" spc="-1" dirty="0">
                <a:latin typeface="Times New Roman"/>
                <a:ea typeface="DejaVu Sans"/>
              </a:rPr>
              <a:t>MRI</a:t>
            </a:r>
            <a:r>
              <a:rPr lang="el-GR" sz="2400" spc="-7" dirty="0">
                <a:latin typeface="Times New Roman"/>
                <a:ea typeface="DejaVu Sans"/>
              </a:rPr>
              <a:t> </a:t>
            </a:r>
            <a:r>
              <a:rPr lang="el-GR" sz="2400" spc="-15" dirty="0">
                <a:latin typeface="Times New Roman"/>
                <a:ea typeface="DejaVu Sans"/>
              </a:rPr>
              <a:t>εγκεφάλου</a:t>
            </a:r>
            <a:r>
              <a:rPr lang="el-GR" sz="2400" spc="86" dirty="0">
                <a:latin typeface="Times New Roman"/>
                <a:ea typeface="DejaVu Sans"/>
              </a:rPr>
              <a:t> </a:t>
            </a:r>
            <a:r>
              <a:rPr lang="el-GR" sz="2400" spc="-1" dirty="0">
                <a:latin typeface="Times New Roman"/>
                <a:ea typeface="DejaVu Sans"/>
              </a:rPr>
              <a:t>και</a:t>
            </a:r>
            <a:r>
              <a:rPr lang="el-GR" sz="2400" spc="75" dirty="0">
                <a:latin typeface="Times New Roman"/>
                <a:ea typeface="DejaVu Sans"/>
              </a:rPr>
              <a:t> </a:t>
            </a:r>
            <a:r>
              <a:rPr lang="el-GR" sz="2400" spc="-7" dirty="0" err="1">
                <a:latin typeface="Times New Roman"/>
                <a:ea typeface="DejaVu Sans"/>
              </a:rPr>
              <a:t>R</a:t>
            </a:r>
            <a:r>
              <a:rPr lang="el-GR" sz="2400" spc="-1" dirty="0" err="1">
                <a:latin typeface="Times New Roman"/>
                <a:ea typeface="DejaVu Sans"/>
              </a:rPr>
              <a:t>ö</a:t>
            </a:r>
            <a:r>
              <a:rPr lang="el-GR" sz="2400" spc="-7" dirty="0">
                <a:latin typeface="Times New Roman"/>
                <a:ea typeface="DejaVu Sans"/>
              </a:rPr>
              <a:t> </a:t>
            </a:r>
            <a:r>
              <a:rPr lang="el-GR" sz="2400" spc="-15" dirty="0">
                <a:latin typeface="Times New Roman"/>
                <a:ea typeface="DejaVu Sans"/>
              </a:rPr>
              <a:t>θώρακος</a:t>
            </a:r>
            <a:endParaRPr lang="el-GR" sz="2400" spc="-1" dirty="0">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7F707-FD22-79F6-A961-89B5992EAD56}"/>
              </a:ext>
            </a:extLst>
          </p:cNvPr>
          <p:cNvSpPr>
            <a:spLocks noGrp="1"/>
          </p:cNvSpPr>
          <p:nvPr>
            <p:ph type="title"/>
          </p:nvPr>
        </p:nvSpPr>
        <p:spPr/>
        <p:txBody>
          <a:bodyPr/>
          <a:lstStyle/>
          <a:p>
            <a:r>
              <a:rPr lang="el-GR" b="1" i="0" cap="none" dirty="0" err="1">
                <a:solidFill>
                  <a:srgbClr val="C00000"/>
                </a:solidFill>
                <a:effectLst/>
                <a:latin typeface="Arial" panose="020B0604020202020204" pitchFamily="34" charset="0"/>
              </a:rPr>
              <a:t>Αεριογόνος</a:t>
            </a:r>
            <a:r>
              <a:rPr lang="el-GR" b="1" i="0" cap="none" dirty="0">
                <a:solidFill>
                  <a:srgbClr val="C00000"/>
                </a:solidFill>
                <a:effectLst/>
                <a:latin typeface="Arial" panose="020B0604020202020204" pitchFamily="34" charset="0"/>
              </a:rPr>
              <a:t> γάγγραινα</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16C9DB51-6F26-ED25-6C80-D48F00C6D12A}"/>
              </a:ext>
            </a:extLst>
          </p:cNvPr>
          <p:cNvSpPr>
            <a:spLocks noGrp="1"/>
          </p:cNvSpPr>
          <p:nvPr>
            <p:ph sz="quarter" idx="13"/>
          </p:nvPr>
        </p:nvSpPr>
        <p:spPr>
          <a:xfrm>
            <a:off x="727162" y="1888534"/>
            <a:ext cx="10363826" cy="4350949"/>
          </a:xfrm>
        </p:spPr>
        <p:txBody>
          <a:bodyPr>
            <a:normAutofit fontScale="92500"/>
          </a:bodyPr>
          <a:lstStyle/>
          <a:p>
            <a:r>
              <a:rPr lang="el-GR" sz="1800" b="1" i="0" cap="none" dirty="0" err="1">
                <a:solidFill>
                  <a:srgbClr val="222222"/>
                </a:solidFill>
                <a:effectLst/>
                <a:latin typeface="Arial" panose="020B0604020202020204" pitchFamily="34" charset="0"/>
              </a:rPr>
              <a:t>Αεριογόνος</a:t>
            </a:r>
            <a:r>
              <a:rPr lang="el-GR" sz="1800" b="1" i="0" cap="none" dirty="0">
                <a:solidFill>
                  <a:srgbClr val="222222"/>
                </a:solidFill>
                <a:effectLst/>
                <a:latin typeface="Arial" panose="020B0604020202020204" pitchFamily="34" charset="0"/>
              </a:rPr>
              <a:t> γάγγραινα (</a:t>
            </a:r>
            <a:r>
              <a:rPr lang="el-GR" sz="1800" b="1" i="0" cap="none" dirty="0" err="1">
                <a:solidFill>
                  <a:srgbClr val="222222"/>
                </a:solidFill>
                <a:effectLst/>
                <a:latin typeface="Arial" panose="020B0604020202020204" pitchFamily="34" charset="0"/>
              </a:rPr>
              <a:t>gas</a:t>
            </a:r>
            <a:r>
              <a:rPr lang="el-GR" sz="1800" b="1" i="0" cap="none" dirty="0">
                <a:solidFill>
                  <a:srgbClr val="222222"/>
                </a:solidFill>
                <a:effectLst/>
                <a:latin typeface="Arial" panose="020B0604020202020204" pitchFamily="34" charset="0"/>
              </a:rPr>
              <a:t> </a:t>
            </a:r>
            <a:r>
              <a:rPr lang="el-GR" sz="1800" b="1" i="0" cap="none" dirty="0" err="1">
                <a:solidFill>
                  <a:srgbClr val="222222"/>
                </a:solidFill>
                <a:effectLst/>
                <a:latin typeface="Arial" panose="020B0604020202020204" pitchFamily="34" charset="0"/>
              </a:rPr>
              <a:t>gangrene</a:t>
            </a:r>
            <a:r>
              <a:rPr lang="el-GR" sz="1800" b="1" i="0" cap="none" dirty="0">
                <a:solidFill>
                  <a:srgbClr val="222222"/>
                </a:solidFill>
                <a:effectLst/>
                <a:latin typeface="Arial" panose="020B0604020202020204" pitchFamily="34" charset="0"/>
              </a:rPr>
              <a:t>) </a:t>
            </a:r>
            <a:r>
              <a:rPr lang="el-GR" sz="1800" b="0" i="0" cap="none" dirty="0">
                <a:solidFill>
                  <a:srgbClr val="222222"/>
                </a:solidFill>
                <a:effectLst/>
                <a:latin typeface="Arial" panose="020B0604020202020204" pitchFamily="34" charset="0"/>
              </a:rPr>
              <a:t>είναι λοίμωξη των μυών που οφείλεται σε ένα μικρόβιο το οποίο αυξάνεται και πολλαπλασιάζεται πολύ γρήγορα σε περιβάλλον με χαμηλή πίεση οξυγόνου, όπως είναι οι ιστοί με φτωχή αιματική κυκλοφορία (απόφραξης ή καταστροφής των αγγείων). </a:t>
            </a:r>
          </a:p>
          <a:p>
            <a:r>
              <a:rPr lang="el-GR" sz="1800" b="0" i="0" cap="none" dirty="0">
                <a:solidFill>
                  <a:srgbClr val="222222"/>
                </a:solidFill>
                <a:effectLst/>
                <a:latin typeface="Arial" panose="020B0604020202020204" pitchFamily="34" charset="0"/>
              </a:rPr>
              <a:t>Η ασθένεια προκαλείται από διάφορα είδη </a:t>
            </a:r>
            <a:r>
              <a:rPr lang="el-GR" sz="1800" b="0" i="0" cap="none" dirty="0" err="1">
                <a:solidFill>
                  <a:srgbClr val="222222"/>
                </a:solidFill>
                <a:effectLst/>
                <a:latin typeface="Arial" panose="020B0604020202020204" pitchFamily="34" charset="0"/>
              </a:rPr>
              <a:t>κλωστριδίων</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histotoxic</a:t>
            </a:r>
            <a:r>
              <a:rPr lang="el-GR" sz="1800" b="0" i="0" cap="none" dirty="0">
                <a:solidFill>
                  <a:srgbClr val="222222"/>
                </a:solidFill>
                <a:effectLst/>
                <a:latin typeface="Arial" panose="020B0604020202020204" pitchFamily="34" charset="0"/>
              </a:rPr>
              <a:t> των οποίων τα πιο σημαντικά είναι: </a:t>
            </a:r>
            <a:r>
              <a:rPr lang="el-GR" sz="1800" b="0" i="0" cap="none" dirty="0" err="1">
                <a:solidFill>
                  <a:srgbClr val="222222"/>
                </a:solidFill>
                <a:effectLst/>
                <a:latin typeface="Arial" panose="020B0604020202020204" pitchFamily="34" charset="0"/>
              </a:rPr>
              <a:t>cl</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Oedematiens</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cl</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Perfringens</a:t>
            </a:r>
            <a:r>
              <a:rPr lang="el-GR" sz="1800" b="0" i="0" cap="none" dirty="0">
                <a:solidFill>
                  <a:srgbClr val="222222"/>
                </a:solidFill>
                <a:effectLst/>
                <a:latin typeface="Arial" panose="020B0604020202020204" pitchFamily="34" charset="0"/>
              </a:rPr>
              <a:t>, και </a:t>
            </a:r>
            <a:r>
              <a:rPr lang="el-GR" sz="1800" b="0" i="0" cap="none" dirty="0" err="1">
                <a:solidFill>
                  <a:srgbClr val="222222"/>
                </a:solidFill>
                <a:effectLst/>
                <a:latin typeface="Arial" panose="020B0604020202020204" pitchFamily="34" charset="0"/>
              </a:rPr>
              <a:t>cl</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Septicum</a:t>
            </a:r>
            <a:r>
              <a:rPr lang="el-GR" sz="1800" b="0" i="0" cap="none" dirty="0">
                <a:solidFill>
                  <a:srgbClr val="222222"/>
                </a:solidFill>
                <a:effectLst/>
                <a:latin typeface="Arial" panose="020B0604020202020204" pitchFamily="34" charset="0"/>
              </a:rPr>
              <a:t>. Οπότε το πιο κατάλληλο όνομα για την συγκεκριμένη γάγγραινα είναι </a:t>
            </a:r>
            <a:r>
              <a:rPr lang="el-GR" sz="1800" b="0" i="0" cap="none" dirty="0" err="1">
                <a:solidFill>
                  <a:srgbClr val="222222"/>
                </a:solidFill>
                <a:effectLst/>
                <a:latin typeface="Arial" panose="020B0604020202020204" pitchFamily="34" charset="0"/>
              </a:rPr>
              <a:t>κλωστριδιακή</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μυονέκρωση</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clostridial</a:t>
            </a:r>
            <a:r>
              <a:rPr lang="el-GR" sz="1800" b="0" i="0" cap="none" dirty="0">
                <a:solidFill>
                  <a:srgbClr val="222222"/>
                </a:solidFill>
                <a:effectLst/>
                <a:latin typeface="Arial" panose="020B0604020202020204" pitchFamily="34" charset="0"/>
              </a:rPr>
              <a:t> </a:t>
            </a:r>
            <a:r>
              <a:rPr lang="el-GR" sz="1800" b="0" i="0" cap="none" dirty="0" err="1">
                <a:solidFill>
                  <a:srgbClr val="222222"/>
                </a:solidFill>
                <a:effectLst/>
                <a:latin typeface="Arial" panose="020B0604020202020204" pitchFamily="34" charset="0"/>
              </a:rPr>
              <a:t>myonecrosis</a:t>
            </a:r>
            <a:r>
              <a:rPr lang="el-GR" sz="1800" b="0" i="0" cap="none" dirty="0">
                <a:solidFill>
                  <a:srgbClr val="222222"/>
                </a:solidFill>
                <a:effectLst/>
                <a:latin typeface="Arial" panose="020B0604020202020204" pitchFamily="34" charset="0"/>
              </a:rPr>
              <a:t>). Ο όρος αυτός θα πρέπει να περιορίζεται για χρήση σε χαρακτηριστική αναερόβια λοίμωξη των μυών στην οποία η λοίμωξη σχετίζεται με βαθιά τοξιναιμία, εκτεταμένα τοπικά οιδήματα, μαζική βλάβη ιστών και το θάνατο. </a:t>
            </a:r>
          </a:p>
          <a:p>
            <a:r>
              <a:rPr lang="el-GR" sz="1800" b="0" i="0" cap="none" dirty="0">
                <a:solidFill>
                  <a:srgbClr val="222222"/>
                </a:solidFill>
                <a:effectLst/>
                <a:latin typeface="Arial" panose="020B0604020202020204" pitchFamily="34" charset="0"/>
              </a:rPr>
              <a:t>Κανένα από αυτά τα </a:t>
            </a:r>
            <a:r>
              <a:rPr lang="el-GR" sz="1800" b="0" i="0" cap="none" dirty="0" err="1">
                <a:solidFill>
                  <a:srgbClr val="222222"/>
                </a:solidFill>
                <a:effectLst/>
                <a:latin typeface="Arial" panose="020B0604020202020204" pitchFamily="34" charset="0"/>
              </a:rPr>
              <a:t>κλωστρίδια</a:t>
            </a:r>
            <a:r>
              <a:rPr lang="el-GR" sz="1800" b="0" i="0" cap="none" dirty="0">
                <a:solidFill>
                  <a:srgbClr val="222222"/>
                </a:solidFill>
                <a:effectLst/>
                <a:latin typeface="Arial" panose="020B0604020202020204" pitchFamily="34" charset="0"/>
              </a:rPr>
              <a:t> δεν είναι ιδιαίτερα παθογόνο. Απλά κάτω από συνθήκες μπορεί να ξεκινήσει η μόλυνση. Η σοβαρότητα κυμαίνεται από απλή μόλυνση του τραύματος, με την πιο σοβαρή μορφή λοίμωξης, </a:t>
            </a:r>
            <a:r>
              <a:rPr lang="el-GR" sz="1800" b="0" i="0" cap="none" dirty="0" err="1">
                <a:solidFill>
                  <a:srgbClr val="222222"/>
                </a:solidFill>
                <a:effectLst/>
                <a:latin typeface="Arial" panose="020B0604020202020204" pitchFamily="34" charset="0"/>
              </a:rPr>
              <a:t>myonecrosis</a:t>
            </a:r>
            <a:r>
              <a:rPr lang="el-GR" sz="1800" b="0" i="0" cap="none" dirty="0">
                <a:solidFill>
                  <a:srgbClr val="222222"/>
                </a:solidFill>
                <a:effectLst/>
                <a:latin typeface="Arial" panose="020B0604020202020204" pitchFamily="34" charset="0"/>
              </a:rPr>
              <a:t>. Δεδομένου ότι τα </a:t>
            </a:r>
            <a:r>
              <a:rPr lang="el-GR" sz="1800" b="0" i="0" cap="none" dirty="0" err="1">
                <a:solidFill>
                  <a:srgbClr val="222222"/>
                </a:solidFill>
                <a:effectLst/>
                <a:latin typeface="Arial" panose="020B0604020202020204" pitchFamily="34" charset="0"/>
              </a:rPr>
              <a:t>κλωστρίδια</a:t>
            </a:r>
            <a:r>
              <a:rPr lang="el-GR" sz="1800" b="0" i="0" cap="none" dirty="0">
                <a:solidFill>
                  <a:srgbClr val="222222"/>
                </a:solidFill>
                <a:effectLst/>
                <a:latin typeface="Arial" panose="020B0604020202020204" pitchFamily="34" charset="0"/>
              </a:rPr>
              <a:t> βρίσκονται παντού, η μόλυνση των πληγών με αυτά τα βακτηρίδια είναι πολύ κοινή</a:t>
            </a:r>
            <a:r>
              <a:rPr lang="el-GR" sz="1800" b="0" i="0" dirty="0">
                <a:solidFill>
                  <a:srgbClr val="222222"/>
                </a:solidFill>
                <a:effectLst/>
                <a:latin typeface="Arial" panose="020B0604020202020204" pitchFamily="34" charset="0"/>
              </a:rPr>
              <a:t>.</a:t>
            </a:r>
            <a:endParaRPr lang="el-GR" sz="1800" dirty="0"/>
          </a:p>
        </p:txBody>
      </p:sp>
    </p:spTree>
    <p:extLst>
      <p:ext uri="{BB962C8B-B14F-4D97-AF65-F5344CB8AC3E}">
        <p14:creationId xmlns:p14="http://schemas.microsoft.com/office/powerpoint/2010/main" val="1598391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7F707-FD22-79F6-A961-89B5992EAD56}"/>
              </a:ext>
            </a:extLst>
          </p:cNvPr>
          <p:cNvSpPr>
            <a:spLocks noGrp="1"/>
          </p:cNvSpPr>
          <p:nvPr>
            <p:ph type="title"/>
          </p:nvPr>
        </p:nvSpPr>
        <p:spPr/>
        <p:txBody>
          <a:bodyPr/>
          <a:lstStyle/>
          <a:p>
            <a:r>
              <a:rPr lang="el-GR" b="1" i="0" cap="none" dirty="0" err="1">
                <a:solidFill>
                  <a:srgbClr val="C00000"/>
                </a:solidFill>
                <a:effectLst/>
                <a:latin typeface="Arial" panose="020B0604020202020204" pitchFamily="34" charset="0"/>
              </a:rPr>
              <a:t>Αεριογόνος</a:t>
            </a:r>
            <a:r>
              <a:rPr lang="el-GR" b="1" i="0" cap="none" dirty="0">
                <a:solidFill>
                  <a:srgbClr val="C00000"/>
                </a:solidFill>
                <a:effectLst/>
                <a:latin typeface="Arial" panose="020B0604020202020204" pitchFamily="34" charset="0"/>
              </a:rPr>
              <a:t> γάγγραινα</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16C9DB51-6F26-ED25-6C80-D48F00C6D12A}"/>
              </a:ext>
            </a:extLst>
          </p:cNvPr>
          <p:cNvSpPr>
            <a:spLocks noGrp="1"/>
          </p:cNvSpPr>
          <p:nvPr>
            <p:ph sz="quarter" idx="13"/>
          </p:nvPr>
        </p:nvSpPr>
        <p:spPr>
          <a:xfrm>
            <a:off x="727162" y="1888534"/>
            <a:ext cx="10363826" cy="4350949"/>
          </a:xfrm>
        </p:spPr>
        <p:txBody>
          <a:bodyPr>
            <a:normAutofit lnSpcReduction="10000"/>
          </a:bodyPr>
          <a:lstStyle/>
          <a:p>
            <a:pPr marL="0" indent="0">
              <a:buNone/>
            </a:pPr>
            <a:r>
              <a:rPr lang="el-GR" sz="2400" b="1" i="0" dirty="0">
                <a:solidFill>
                  <a:srgbClr val="C00000"/>
                </a:solidFill>
                <a:effectLst/>
                <a:latin typeface="Arial" panose="020B0604020202020204" pitchFamily="34" charset="0"/>
              </a:rPr>
              <a:t>Συμπτώματα</a:t>
            </a:r>
            <a:br>
              <a:rPr lang="el-GR" sz="1600" dirty="0"/>
            </a:br>
            <a:endParaRPr lang="el-GR" sz="1600" dirty="0"/>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Μετά από τραυματισμό υπάρχει μια περίοδο επώασης από 12 έως 48 ώρες, τα συμπτώματα εμφανίζονται ξαφνικά.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Υπάρχει τοπικό οίδημα και πόνος, και ένα λεπτό έκκριμα που περιέχει αίμα.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Η συχνότητα των παλμών αυξάνεται και </a:t>
            </a:r>
            <a:r>
              <a:rPr lang="el-GR" sz="1600" cap="none" dirty="0">
                <a:solidFill>
                  <a:srgbClr val="222222"/>
                </a:solidFill>
                <a:latin typeface="Arial" panose="020B0604020202020204" pitchFamily="34" charset="0"/>
              </a:rPr>
              <a:t>εμφανίζεται </a:t>
            </a:r>
            <a:r>
              <a:rPr lang="el-GR" sz="1600" b="0" i="0" cap="none" dirty="0">
                <a:solidFill>
                  <a:srgbClr val="222222"/>
                </a:solidFill>
                <a:effectLst/>
                <a:latin typeface="Arial" panose="020B0604020202020204" pitchFamily="34" charset="0"/>
              </a:rPr>
              <a:t>πυρετός. Τα μολυσμένα τραύματα που έχουν προσβληθεί από αεριογόνο γάγγραινα είναι συνήθως οιδηματώδη. Αν τρίψουμε με τα δάκτυλα το δέρμα πάνω από το κέντρο της αλλοίωσης μερικές φορές μπορεί να ακουστεί ένας υπόκωφος ήχος (τριγμός) λόγω του αερίου που παράγεται υποδορίως στον οργανισμό.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Οι αλλαγές γίνονται και στο χρώμα του δέρματος, το οποίο τελικά μπορεί να γίνει μαύρο.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Αν η ασθένεια παραμένει χωρίς θεραπεία, η διαδικασία προχωρεί γρήγορα, με την επέκταση της λοίμωξης σε εκτεταμένη τοξιναιμία. Ο θάνατος επέρχεται ταχύτατα.</a:t>
            </a:r>
            <a:endParaRPr lang="el-GR" sz="1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83669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7F707-FD22-79F6-A961-89B5992EAD56}"/>
              </a:ext>
            </a:extLst>
          </p:cNvPr>
          <p:cNvSpPr>
            <a:spLocks noGrp="1"/>
          </p:cNvSpPr>
          <p:nvPr>
            <p:ph type="title"/>
          </p:nvPr>
        </p:nvSpPr>
        <p:spPr/>
        <p:txBody>
          <a:bodyPr/>
          <a:lstStyle/>
          <a:p>
            <a:r>
              <a:rPr lang="el-GR" b="1" i="0" cap="none" dirty="0" err="1">
                <a:solidFill>
                  <a:srgbClr val="C00000"/>
                </a:solidFill>
                <a:effectLst/>
                <a:latin typeface="Arial" panose="020B0604020202020204" pitchFamily="34" charset="0"/>
              </a:rPr>
              <a:t>Αεριογόνος</a:t>
            </a:r>
            <a:r>
              <a:rPr lang="el-GR" b="1" i="0" cap="none" dirty="0">
                <a:solidFill>
                  <a:srgbClr val="C00000"/>
                </a:solidFill>
                <a:effectLst/>
                <a:latin typeface="Arial" panose="020B0604020202020204" pitchFamily="34" charset="0"/>
              </a:rPr>
              <a:t> γάγγραινα</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16C9DB51-6F26-ED25-6C80-D48F00C6D12A}"/>
              </a:ext>
            </a:extLst>
          </p:cNvPr>
          <p:cNvSpPr>
            <a:spLocks noGrp="1"/>
          </p:cNvSpPr>
          <p:nvPr>
            <p:ph sz="quarter" idx="13"/>
          </p:nvPr>
        </p:nvSpPr>
        <p:spPr>
          <a:xfrm>
            <a:off x="727162" y="1888534"/>
            <a:ext cx="10363826" cy="4350949"/>
          </a:xfrm>
        </p:spPr>
        <p:txBody>
          <a:bodyPr>
            <a:normAutofit/>
          </a:bodyPr>
          <a:lstStyle/>
          <a:p>
            <a:pPr>
              <a:buFont typeface="Wingdings" panose="05000000000000000000" pitchFamily="2" charset="2"/>
              <a:buChar char="Ø"/>
            </a:pPr>
            <a:r>
              <a:rPr lang="el-GR" sz="2400" b="1" i="0" dirty="0">
                <a:solidFill>
                  <a:srgbClr val="C00000"/>
                </a:solidFill>
                <a:effectLst/>
                <a:latin typeface="Arial" panose="020B0604020202020204" pitchFamily="34" charset="0"/>
              </a:rPr>
              <a:t>Συμπτώματα</a:t>
            </a:r>
            <a:br>
              <a:rPr lang="el-GR" sz="1600" dirty="0"/>
            </a:br>
            <a:r>
              <a:rPr lang="el-GR" sz="1600" b="0" i="0" cap="none" dirty="0">
                <a:solidFill>
                  <a:srgbClr val="222222"/>
                </a:solidFill>
                <a:effectLst/>
                <a:latin typeface="Arial" panose="020B0604020202020204" pitchFamily="34" charset="0"/>
              </a:rPr>
              <a:t>Μετά από τραυματισμό υπάρχει μια περίοδο επώασης από 12 έως 48 ώρες, τα συμπτώματα εμφανίζονται ξαφνικά.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Υπάρχει τοπικό οίδημα και πόνος, και ένα λεπτό έκκριμα που περιέχει αίμα.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Η συχνότητα των παλμών αυξάνεται και </a:t>
            </a:r>
            <a:r>
              <a:rPr lang="el-GR" sz="1600" cap="none" dirty="0">
                <a:solidFill>
                  <a:srgbClr val="222222"/>
                </a:solidFill>
                <a:latin typeface="Arial" panose="020B0604020202020204" pitchFamily="34" charset="0"/>
              </a:rPr>
              <a:t>εμφανίζεται </a:t>
            </a:r>
            <a:r>
              <a:rPr lang="el-GR" sz="1600" b="0" i="0" cap="none" dirty="0">
                <a:solidFill>
                  <a:srgbClr val="222222"/>
                </a:solidFill>
                <a:effectLst/>
                <a:latin typeface="Arial" panose="020B0604020202020204" pitchFamily="34" charset="0"/>
              </a:rPr>
              <a:t>πυρετός. Τα μολυσμένα τραύματα που έχουν προσβληθεί από αεριογόνο γάγγραινα είναι συνήθως οιδηματώδη. Αν τρίψουμε με τα δάκτυλα το δέρμα πάνω από το κέντρο της αλλοίωσης μερικές φορές μπορεί να ακουστεί ένας υπόκωφος ήχος (τριγμός) λόγω του αερίου που παράγεται υποδορίως στον οργανισμό.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Οι αλλαγές γίνονται και στο χρώμα του δέρματος, το οποίο τελικά μπορεί να γίνει μαύρο. </a:t>
            </a:r>
          </a:p>
          <a:p>
            <a:pPr>
              <a:buFont typeface="Wingdings" panose="05000000000000000000" pitchFamily="2" charset="2"/>
              <a:buChar char="Ø"/>
            </a:pPr>
            <a:r>
              <a:rPr lang="el-GR" sz="1600" b="0" i="0" cap="none" dirty="0">
                <a:solidFill>
                  <a:srgbClr val="222222"/>
                </a:solidFill>
                <a:effectLst/>
                <a:latin typeface="Arial" panose="020B0604020202020204" pitchFamily="34" charset="0"/>
              </a:rPr>
              <a:t>Αν η ασθένεια παραμένει χωρίς θεραπεία, η διαδικασία προχωρεί γρήγορα, με την επέκταση της λοίμωξης σε εκτεταμένη τοξιναιμία. Ο θάνατος επέρχεται ταχύτατα.</a:t>
            </a:r>
            <a:endParaRPr lang="el-GR" sz="1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78523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308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Τίτλος 3">
            <a:extLst>
              <a:ext uri="{FF2B5EF4-FFF2-40B4-BE49-F238E27FC236}">
                <a16:creationId xmlns:a16="http://schemas.microsoft.com/office/drawing/2014/main" id="{BF6C8AF3-83FC-7F4E-76CD-57612897002B}"/>
              </a:ext>
            </a:extLst>
          </p:cNvPr>
          <p:cNvSpPr>
            <a:spLocks noGrp="1"/>
          </p:cNvSpPr>
          <p:nvPr>
            <p:ph type="title"/>
          </p:nvPr>
        </p:nvSpPr>
        <p:spPr>
          <a:xfrm>
            <a:off x="913774" y="93434"/>
            <a:ext cx="10364451" cy="557140"/>
          </a:xfrm>
        </p:spPr>
        <p:txBody>
          <a:bodyPr vert="horz" lIns="91440" tIns="45720" rIns="91440" bIns="45720" rtlCol="0" anchor="ctr">
            <a:normAutofit fontScale="90000"/>
          </a:bodyPr>
          <a:lstStyle/>
          <a:p>
            <a:pPr algn="l"/>
            <a:r>
              <a:rPr lang="el-GR" b="1" i="0" cap="none" dirty="0" err="1">
                <a:solidFill>
                  <a:srgbClr val="C00000"/>
                </a:solidFill>
                <a:effectLst/>
                <a:latin typeface="Arial" panose="020B0604020202020204" pitchFamily="34" charset="0"/>
              </a:rPr>
              <a:t>Αεριογόνος</a:t>
            </a:r>
            <a:r>
              <a:rPr lang="el-GR" b="1" i="0" cap="none" dirty="0">
                <a:solidFill>
                  <a:srgbClr val="C00000"/>
                </a:solidFill>
                <a:effectLst/>
                <a:latin typeface="Arial" panose="020B0604020202020204" pitchFamily="34" charset="0"/>
              </a:rPr>
              <a:t> γάγγραινα</a:t>
            </a:r>
            <a:r>
              <a:rPr lang="el-GR" b="1" i="0" cap="none" dirty="0">
                <a:solidFill>
                  <a:srgbClr val="C00000"/>
                </a:solidFill>
                <a:effectLst/>
                <a:latin typeface="Linux Libertine"/>
              </a:rPr>
              <a:t>  ΘΕΡΑΠΕΙΑ</a:t>
            </a:r>
          </a:p>
        </p:txBody>
      </p:sp>
      <p:pic>
        <p:nvPicPr>
          <p:cNvPr id="8194" name="Picture 2" descr="Εικ. 2">
            <a:extLst>
              <a:ext uri="{FF2B5EF4-FFF2-40B4-BE49-F238E27FC236}">
                <a16:creationId xmlns:a16="http://schemas.microsoft.com/office/drawing/2014/main" id="{37671226-17FD-AAF0-D1BA-4CD42EA01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56" y="1210972"/>
            <a:ext cx="2438400" cy="2831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53DF6B-6502-8410-3A33-55E39B14DC93}"/>
              </a:ext>
            </a:extLst>
          </p:cNvPr>
          <p:cNvSpPr txBox="1"/>
          <p:nvPr/>
        </p:nvSpPr>
        <p:spPr>
          <a:xfrm>
            <a:off x="88082" y="783368"/>
            <a:ext cx="6094378" cy="369332"/>
          </a:xfrm>
          <a:prstGeom prst="rect">
            <a:avLst/>
          </a:prstGeom>
          <a:noFill/>
        </p:spPr>
        <p:txBody>
          <a:bodyPr wrap="square">
            <a:spAutoFit/>
          </a:bodyPr>
          <a:lstStyle/>
          <a:p>
            <a:r>
              <a:rPr lang="el-GR" b="0" i="0" dirty="0" err="1">
                <a:solidFill>
                  <a:srgbClr val="666666"/>
                </a:solidFill>
                <a:effectLst/>
                <a:latin typeface="Arial" panose="020B0604020202020204" pitchFamily="34" charset="0"/>
              </a:rPr>
              <a:t>Αεριογόνος</a:t>
            </a:r>
            <a:r>
              <a:rPr lang="el-GR" b="0" i="0" dirty="0">
                <a:solidFill>
                  <a:srgbClr val="666666"/>
                </a:solidFill>
                <a:effectLst/>
                <a:latin typeface="Arial" panose="020B0604020202020204" pitchFamily="34" charset="0"/>
              </a:rPr>
              <a:t> γάγγραινα. Πύλη εισόδου</a:t>
            </a:r>
            <a:endParaRPr lang="el-GR" dirty="0"/>
          </a:p>
        </p:txBody>
      </p:sp>
      <p:sp>
        <p:nvSpPr>
          <p:cNvPr id="7" name="TextBox 6">
            <a:extLst>
              <a:ext uri="{FF2B5EF4-FFF2-40B4-BE49-F238E27FC236}">
                <a16:creationId xmlns:a16="http://schemas.microsoft.com/office/drawing/2014/main" id="{11786548-2908-1869-9B4A-83FB2AE0965D}"/>
              </a:ext>
            </a:extLst>
          </p:cNvPr>
          <p:cNvSpPr txBox="1"/>
          <p:nvPr/>
        </p:nvSpPr>
        <p:spPr>
          <a:xfrm>
            <a:off x="4819263" y="704181"/>
            <a:ext cx="6097554" cy="369332"/>
          </a:xfrm>
          <a:prstGeom prst="rect">
            <a:avLst/>
          </a:prstGeom>
          <a:noFill/>
        </p:spPr>
        <p:txBody>
          <a:bodyPr wrap="square">
            <a:spAutoFit/>
          </a:bodyPr>
          <a:lstStyle/>
          <a:p>
            <a:r>
              <a:rPr lang="el-GR" b="0" i="0" dirty="0">
                <a:solidFill>
                  <a:srgbClr val="666666"/>
                </a:solidFill>
                <a:effectLst/>
                <a:latin typeface="Arial" panose="020B0604020202020204" pitchFamily="34" charset="0"/>
              </a:rPr>
              <a:t>Μετά αρχική επέμβαση και διάνοιξη των διαμερισμάτων</a:t>
            </a:r>
            <a:endParaRPr lang="el-GR" dirty="0"/>
          </a:p>
        </p:txBody>
      </p:sp>
      <p:pic>
        <p:nvPicPr>
          <p:cNvPr id="8196" name="Picture 4" descr="Εικ. 2">
            <a:extLst>
              <a:ext uri="{FF2B5EF4-FFF2-40B4-BE49-F238E27FC236}">
                <a16:creationId xmlns:a16="http://schemas.microsoft.com/office/drawing/2014/main" id="{08BC4261-B320-2BD9-2FBD-C1C2376DD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640" y="1231887"/>
            <a:ext cx="405765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2A7FC0-718B-61CC-D1BE-A035674C9F8F}"/>
              </a:ext>
            </a:extLst>
          </p:cNvPr>
          <p:cNvSpPr txBox="1"/>
          <p:nvPr/>
        </p:nvSpPr>
        <p:spPr>
          <a:xfrm>
            <a:off x="755439" y="4169700"/>
            <a:ext cx="10681120" cy="2954655"/>
          </a:xfrm>
          <a:prstGeom prst="rect">
            <a:avLst/>
          </a:prstGeom>
          <a:noFill/>
        </p:spPr>
        <p:txBody>
          <a:bodyPr wrap="square" rtlCol="0">
            <a:spAutoFit/>
          </a:bodyPr>
          <a:lstStyle/>
          <a:p>
            <a:pPr marL="285750" indent="-285750">
              <a:buFont typeface="Wingdings" panose="05000000000000000000" pitchFamily="2" charset="2"/>
              <a:buChar char="Ø"/>
            </a:pPr>
            <a:r>
              <a:rPr lang="el-GR" sz="2800" dirty="0"/>
              <a:t>Χειρουργική διάνοιξη</a:t>
            </a:r>
          </a:p>
          <a:p>
            <a:pPr marL="285750" indent="-285750">
              <a:buFont typeface="Wingdings" panose="05000000000000000000" pitchFamily="2" charset="2"/>
              <a:buChar char="Ø"/>
            </a:pPr>
            <a:r>
              <a:rPr lang="el-GR" sz="2800" dirty="0"/>
              <a:t>Διενέργεια σχάσεων</a:t>
            </a:r>
          </a:p>
          <a:p>
            <a:pPr marL="285750" indent="-285750">
              <a:buFont typeface="Wingdings" panose="05000000000000000000" pitchFamily="2" charset="2"/>
              <a:buChar char="Ø"/>
            </a:pPr>
            <a:r>
              <a:rPr lang="el-GR" sz="2800" dirty="0"/>
              <a:t>Αφαίρεση νεκρωμένων ιστών</a:t>
            </a:r>
          </a:p>
          <a:p>
            <a:pPr marL="285750" indent="-285750">
              <a:buFont typeface="Wingdings" panose="05000000000000000000" pitchFamily="2" charset="2"/>
              <a:buChar char="Ø"/>
            </a:pPr>
            <a:r>
              <a:rPr lang="el-GR" sz="2800" dirty="0"/>
              <a:t>Αλλαγές και Πλύσεις τραύματος</a:t>
            </a:r>
          </a:p>
          <a:p>
            <a:pPr marL="285750" indent="-285750">
              <a:buFont typeface="Wingdings" panose="05000000000000000000" pitchFamily="2" charset="2"/>
              <a:buChar char="Ø"/>
            </a:pPr>
            <a:r>
              <a:rPr lang="el-GR" sz="2800" dirty="0"/>
              <a:t>Χορήγηση αντιβιοτικών </a:t>
            </a:r>
            <a:r>
              <a:rPr lang="el-GR" sz="2800" dirty="0" err="1"/>
              <a:t>πενικιλλίνη</a:t>
            </a:r>
            <a:r>
              <a:rPr lang="el-GR" sz="2800" dirty="0"/>
              <a:t>, </a:t>
            </a:r>
            <a:r>
              <a:rPr lang="el-GR" sz="2800" dirty="0" err="1"/>
              <a:t>μετρονιδαζόλη</a:t>
            </a:r>
            <a:r>
              <a:rPr lang="el-GR" sz="2800" dirty="0"/>
              <a:t>, </a:t>
            </a:r>
            <a:r>
              <a:rPr lang="el-GR" sz="2800" dirty="0" err="1"/>
              <a:t>αμινογλυκοσίδη</a:t>
            </a:r>
            <a:endParaRPr lang="el-GR" sz="2800" dirty="0"/>
          </a:p>
          <a:p>
            <a:pPr marL="285750" indent="-285750">
              <a:buFont typeface="Wingdings" panose="05000000000000000000" pitchFamily="2" charset="2"/>
              <a:buChar char="Ø"/>
            </a:pPr>
            <a:r>
              <a:rPr lang="el-GR" sz="2800" dirty="0"/>
              <a:t>Πλαστική χειρουργική </a:t>
            </a:r>
          </a:p>
          <a:p>
            <a:endParaRPr lang="el-GR" dirty="0"/>
          </a:p>
        </p:txBody>
      </p:sp>
    </p:spTree>
    <p:extLst>
      <p:ext uri="{BB962C8B-B14F-4D97-AF65-F5344CB8AC3E}">
        <p14:creationId xmlns:p14="http://schemas.microsoft.com/office/powerpoint/2010/main" val="338288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445785"/>
          </a:xfrm>
        </p:spPr>
        <p:txBody>
          <a:bodyPr>
            <a:normAutofit fontScale="90000"/>
          </a:bodyPr>
          <a:lstStyle/>
          <a:p>
            <a:pPr>
              <a:lnSpc>
                <a:spcPct val="115000"/>
              </a:lnSpc>
              <a:spcAft>
                <a:spcPts val="1000"/>
              </a:spcAft>
            </a:pPr>
            <a:r>
              <a:rPr lang="el-GR" b="1" i="0" u="sng" cap="none" dirty="0">
                <a:solidFill>
                  <a:srgbClr val="FF0000"/>
                </a:solidFill>
                <a:effectLst/>
                <a:latin typeface="Arial" panose="020B0604020202020204" pitchFamily="34" charset="0"/>
              </a:rPr>
              <a:t>Χρήση συντηρητικών μέτρων</a:t>
            </a:r>
            <a:endParaRPr lang="el-GR" sz="3600" b="1"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298580" y="1384594"/>
            <a:ext cx="5868955" cy="4082271"/>
          </a:xfrm>
          <a:prstGeom prst="rect">
            <a:avLst/>
          </a:prstGeom>
          <a:noFill/>
        </p:spPr>
        <p:txBody>
          <a:bodyPr wrap="square" rtlCol="0">
            <a:spAutoFit/>
          </a:bodyPr>
          <a:lstStyle/>
          <a:p>
            <a:pPr marL="342900" lvl="0" indent="-342900" algn="just">
              <a:lnSpc>
                <a:spcPct val="115000"/>
              </a:lnSpc>
              <a:spcAft>
                <a:spcPts val="1000"/>
              </a:spcAft>
              <a:buFont typeface="Wingdings" panose="05000000000000000000" pitchFamily="2" charset="2"/>
              <a:buChar char="Ø"/>
              <a:tabLst>
                <a:tab pos="457200" algn="l"/>
              </a:tabLst>
            </a:pPr>
            <a:r>
              <a:rPr lang="el-GR" b="1" i="0" dirty="0">
                <a:solidFill>
                  <a:srgbClr val="FF0000"/>
                </a:solidFill>
                <a:effectLst/>
                <a:latin typeface="Arial" panose="020B0604020202020204" pitchFamily="34" charset="0"/>
              </a:rPr>
              <a:t>Ξεκούραση , πάγος, συμπίεση, ανύψωση</a:t>
            </a:r>
            <a:r>
              <a:rPr lang="el-GR" b="0" i="0" dirty="0">
                <a:solidFill>
                  <a:srgbClr val="202122"/>
                </a:solidFill>
                <a:effectLst/>
                <a:latin typeface="Arial" panose="020B0604020202020204" pitchFamily="34" charset="0"/>
              </a:rPr>
              <a:t> εντός των πρώτων 24 ωρών από τον τραυματισμό.</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Αργότερα, η αντιμετώπιση θα πρέπει να εξατομικεύεται ανάλογα με τον συγκεκριμένο τραυματισμό και τα συμπτώματα του ασθενούς. </a:t>
            </a:r>
          </a:p>
          <a:p>
            <a:pPr marL="800100" lvl="1" indent="-342900" algn="just">
              <a:lnSpc>
                <a:spcPct val="115000"/>
              </a:lnSpc>
              <a:spcAft>
                <a:spcPts val="1000"/>
              </a:spcAft>
              <a:buFont typeface="Wingdings" panose="05000000000000000000" pitchFamily="2" charset="2"/>
              <a:buChar char="Ø"/>
              <a:tabLst>
                <a:tab pos="457200" algn="l"/>
              </a:tabLst>
            </a:pPr>
            <a:r>
              <a:rPr lang="el-GR" b="1" i="0" dirty="0">
                <a:solidFill>
                  <a:srgbClr val="FF0000"/>
                </a:solidFill>
                <a:effectLst/>
                <a:latin typeface="Arial" panose="020B0604020202020204" pitchFamily="34" charset="0"/>
              </a:rPr>
              <a:t>Περίδεση με ελαστικό επίδεσμο</a:t>
            </a:r>
          </a:p>
          <a:p>
            <a:pPr marL="800100" lvl="1" indent="-342900" algn="just">
              <a:lnSpc>
                <a:spcPct val="115000"/>
              </a:lnSpc>
              <a:spcAft>
                <a:spcPts val="1000"/>
              </a:spcAft>
              <a:buFont typeface="Wingdings" panose="05000000000000000000" pitchFamily="2" charset="2"/>
              <a:buChar char="Ø"/>
              <a:tabLst>
                <a:tab pos="457200" algn="l"/>
              </a:tabLst>
            </a:pPr>
            <a:r>
              <a:rPr lang="el-GR" b="1" dirty="0">
                <a:solidFill>
                  <a:srgbClr val="FF0000"/>
                </a:solidFill>
                <a:latin typeface="Arial" panose="020B0604020202020204" pitchFamily="34" charset="0"/>
              </a:rPr>
              <a:t>Γύψινο </a:t>
            </a:r>
            <a:r>
              <a:rPr lang="el-GR" b="1" i="0" dirty="0">
                <a:solidFill>
                  <a:srgbClr val="FF0000"/>
                </a:solidFill>
                <a:effectLst/>
                <a:latin typeface="Arial" panose="020B0604020202020204" pitchFamily="34" charset="0"/>
              </a:rPr>
              <a:t>νάρθηκα</a:t>
            </a:r>
          </a:p>
          <a:p>
            <a:pPr marL="342900" lvl="0" indent="-342900" algn="just">
              <a:lnSpc>
                <a:spcPct val="115000"/>
              </a:lnSpc>
              <a:spcAft>
                <a:spcPts val="1000"/>
              </a:spcAft>
              <a:buFont typeface="Wingdings" panose="05000000000000000000" pitchFamily="2" charset="2"/>
              <a:buChar char="Ø"/>
              <a:tabLst>
                <a:tab pos="457200" algn="l"/>
              </a:tabLst>
            </a:pPr>
            <a:r>
              <a:rPr lang="el-GR" b="0" i="0" dirty="0">
                <a:solidFill>
                  <a:srgbClr val="202122"/>
                </a:solidFill>
                <a:effectLst/>
                <a:latin typeface="Arial" panose="020B0604020202020204" pitchFamily="34" charset="0"/>
              </a:rPr>
              <a:t>Φάρμακα , όπως τα </a:t>
            </a:r>
            <a:r>
              <a:rPr lang="el-GR" b="1" i="0" u="none" strike="noStrike" dirty="0">
                <a:solidFill>
                  <a:srgbClr val="FF0000"/>
                </a:solidFill>
                <a:effectLst/>
                <a:latin typeface="Arial" panose="020B0604020202020204" pitchFamily="34" charset="0"/>
              </a:rPr>
              <a:t>μη </a:t>
            </a:r>
            <a:r>
              <a:rPr lang="el-GR" b="1" i="0" u="none" strike="noStrike" dirty="0" err="1">
                <a:solidFill>
                  <a:srgbClr val="FF0000"/>
                </a:solidFill>
                <a:effectLst/>
                <a:latin typeface="Arial" panose="020B0604020202020204" pitchFamily="34" charset="0"/>
              </a:rPr>
              <a:t>στεροειδή</a:t>
            </a:r>
            <a:r>
              <a:rPr lang="el-GR" b="1" i="0" u="none" strike="noStrike" dirty="0">
                <a:solidFill>
                  <a:srgbClr val="FF0000"/>
                </a:solidFill>
                <a:effectLst/>
                <a:latin typeface="Arial" panose="020B0604020202020204" pitchFamily="34" charset="0"/>
              </a:rPr>
              <a:t> αντιφλεγμονώδη φάρμακα</a:t>
            </a:r>
            <a:r>
              <a:rPr lang="el-GR" b="1" i="0" dirty="0">
                <a:solidFill>
                  <a:srgbClr val="FF0000"/>
                </a:solidFill>
                <a:effectLst/>
                <a:latin typeface="Arial" panose="020B0604020202020204" pitchFamily="34" charset="0"/>
              </a:rPr>
              <a:t> </a:t>
            </a:r>
            <a:r>
              <a:rPr lang="el-GR" b="0" i="0" dirty="0">
                <a:solidFill>
                  <a:srgbClr val="202122"/>
                </a:solidFill>
                <a:effectLst/>
                <a:latin typeface="Arial" panose="020B0604020202020204" pitchFamily="34" charset="0"/>
              </a:rPr>
              <a:t>μπορούν να βοηθήσουν στην ανακούφιση του πόνου, όπως επίσης τα τοπικά αντιφλεγμονώδη παυσίπονα.</a:t>
            </a:r>
          </a:p>
        </p:txBody>
      </p:sp>
      <p:pic>
        <p:nvPicPr>
          <p:cNvPr id="2050" name="Picture 2" descr="undefined">
            <a:extLst>
              <a:ext uri="{FF2B5EF4-FFF2-40B4-BE49-F238E27FC236}">
                <a16:creationId xmlns:a16="http://schemas.microsoft.com/office/drawing/2014/main" id="{0B7F9ED7-302A-E094-1376-9E9721AE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476" y="1680556"/>
            <a:ext cx="5247761" cy="34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3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a:xfrm>
            <a:off x="913775" y="618517"/>
            <a:ext cx="10364451" cy="445785"/>
          </a:xfrm>
        </p:spPr>
        <p:txBody>
          <a:bodyPr>
            <a:normAutofit fontScale="90000"/>
          </a:bodyPr>
          <a:lstStyle/>
          <a:p>
            <a:r>
              <a:rPr lang="el-GR" b="1" i="0" cap="none" dirty="0">
                <a:solidFill>
                  <a:srgbClr val="FF0000"/>
                </a:solidFill>
                <a:effectLst/>
                <a:latin typeface="Arial" panose="020B0604020202020204" pitchFamily="34" charset="0"/>
              </a:rPr>
              <a:t>Χειρουργική επέμβαση</a:t>
            </a:r>
          </a:p>
        </p:txBody>
      </p:sp>
      <p:sp>
        <p:nvSpPr>
          <p:cNvPr id="6" name="TextBox 5">
            <a:extLst>
              <a:ext uri="{FF2B5EF4-FFF2-40B4-BE49-F238E27FC236}">
                <a16:creationId xmlns:a16="http://schemas.microsoft.com/office/drawing/2014/main" id="{7FBCB9D3-917C-7E26-0C77-29AFE07C3A5B}"/>
              </a:ext>
            </a:extLst>
          </p:cNvPr>
          <p:cNvSpPr txBox="1"/>
          <p:nvPr/>
        </p:nvSpPr>
        <p:spPr>
          <a:xfrm>
            <a:off x="298580" y="1384594"/>
            <a:ext cx="10506269" cy="923330"/>
          </a:xfrm>
          <a:prstGeom prst="rect">
            <a:avLst/>
          </a:prstGeom>
          <a:noFill/>
        </p:spPr>
        <p:txBody>
          <a:bodyPr wrap="square" rtlCol="0">
            <a:spAutoFit/>
          </a:bodyPr>
          <a:lstStyle/>
          <a:p>
            <a:pPr algn="l"/>
            <a:r>
              <a:rPr lang="el-GR" b="0" i="0" dirty="0">
                <a:solidFill>
                  <a:srgbClr val="202122"/>
                </a:solidFill>
                <a:effectLst/>
                <a:latin typeface="Arial" panose="020B0604020202020204" pitchFamily="34" charset="0"/>
              </a:rPr>
              <a:t>Ένα μέτριο ή βαρύ διάστρεμμα, ιδιαίτερα του αστραγάλου, μπορεί να απαιτεί σκληρό γύψο.</a:t>
            </a:r>
          </a:p>
          <a:p>
            <a:pPr algn="l"/>
            <a:r>
              <a:rPr lang="el-GR" b="0" i="0" dirty="0">
                <a:solidFill>
                  <a:srgbClr val="202122"/>
                </a:solidFill>
                <a:effectLst/>
                <a:latin typeface="Arial" panose="020B0604020202020204" pitchFamily="34" charset="0"/>
              </a:rPr>
              <a:t>Τα βαριά διαστρέμματα μπορεί να απαιτούν χειρουργική επέμβαση για την αποκατάσταση ή την ανακατασκευή των συνδέσμων που έχουν υποστεί ρήξη</a:t>
            </a:r>
          </a:p>
        </p:txBody>
      </p:sp>
      <p:sp>
        <p:nvSpPr>
          <p:cNvPr id="3" name="Τίτλος 1">
            <a:extLst>
              <a:ext uri="{FF2B5EF4-FFF2-40B4-BE49-F238E27FC236}">
                <a16:creationId xmlns:a16="http://schemas.microsoft.com/office/drawing/2014/main" id="{87305399-A33B-AFE0-DDED-61A340D0A9EE}"/>
              </a:ext>
            </a:extLst>
          </p:cNvPr>
          <p:cNvSpPr txBox="1">
            <a:spLocks/>
          </p:cNvSpPr>
          <p:nvPr/>
        </p:nvSpPr>
        <p:spPr>
          <a:xfrm>
            <a:off x="913774" y="2429544"/>
            <a:ext cx="10364451" cy="445785"/>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l-GR" b="1" i="0" cap="none" dirty="0">
                <a:solidFill>
                  <a:srgbClr val="FF0000"/>
                </a:solidFill>
                <a:effectLst/>
                <a:latin typeface="Arial" panose="020B0604020202020204" pitchFamily="34" charset="0"/>
              </a:rPr>
              <a:t>Λειτουργική αποκατάσταση</a:t>
            </a:r>
            <a:endParaRPr lang="el-GR" b="1" cap="none"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id="{355459D6-2D0A-A64E-728C-8349673DD16D}"/>
              </a:ext>
            </a:extLst>
          </p:cNvPr>
          <p:cNvSpPr txBox="1"/>
          <p:nvPr/>
        </p:nvSpPr>
        <p:spPr>
          <a:xfrm>
            <a:off x="559836" y="2996949"/>
            <a:ext cx="10814179" cy="3693319"/>
          </a:xfrm>
          <a:prstGeom prst="rect">
            <a:avLst/>
          </a:prstGeom>
          <a:noFill/>
        </p:spPr>
        <p:txBody>
          <a:bodyPr wrap="square" rtlCol="0">
            <a:spAutoFit/>
          </a:bodyPr>
          <a:lstStyle/>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Τα συστατικά ενός αποτελεσματικού προγράμματος αποκατάστασης για όλους τους τραυματισμούς από διάστρεμμα περιλαμβάνουν αύξηση του εύρους κίνησης της πάσχουσας άρθρωσης και προοδευτικές ασκήσεις μυϊκής ενδυνάμωσης</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Μετά την εφαρμογή συντηρητικών μέτρων για τη μείωση του οιδήματος και του πόνου, η κινητοποίηση του άκρου εντός 48-72 ωρών μετά τον τραυματισμό έχει αποδειχθεί ότι προάγει την επούλωση διεγείροντας αυξητικούς παράγοντες στους </a:t>
            </a:r>
            <a:r>
              <a:rPr lang="el-GR" b="0" i="0" dirty="0" err="1">
                <a:solidFill>
                  <a:srgbClr val="202122"/>
                </a:solidFill>
                <a:effectLst/>
                <a:latin typeface="Arial" panose="020B0604020202020204" pitchFamily="34" charset="0"/>
              </a:rPr>
              <a:t>μυοσκελετικούς</a:t>
            </a:r>
            <a:r>
              <a:rPr lang="el-GR" b="0" i="0" dirty="0">
                <a:solidFill>
                  <a:srgbClr val="202122"/>
                </a:solidFill>
                <a:effectLst/>
                <a:latin typeface="Arial" panose="020B0604020202020204" pitchFamily="34" charset="0"/>
              </a:rPr>
              <a:t> ιστούς που συνδέονται με την κυτταρική διαίρεση</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Η παρατεταμένη ακινητοποίηση μπορεί να καθυστερήσει την επούλωση ενός διαστρέμματος, καθώς συνήθως οδηγεί σε μυϊκή ατροφία και αδυναμία.</a:t>
            </a:r>
            <a:r>
              <a:rPr lang="el-GR" b="0" i="0" u="none" strike="noStrike" baseline="30000" dirty="0">
                <a:solidFill>
                  <a:srgbClr val="3366CC"/>
                </a:solidFill>
                <a:effectLst/>
                <a:latin typeface="Arial" panose="020B0604020202020204" pitchFamily="34" charset="0"/>
              </a:rPr>
              <a:t> </a:t>
            </a:r>
            <a:r>
              <a:rPr lang="el-GR" b="0" i="0" dirty="0">
                <a:solidFill>
                  <a:srgbClr val="202122"/>
                </a:solidFill>
                <a:effectLst/>
                <a:latin typeface="Arial" panose="020B0604020202020204" pitchFamily="34" charset="0"/>
              </a:rPr>
              <a:t>Κατά τη χρήση ενός νάρθηκα, είναι απαραίτητο να διασφαλιστεί επαρκής ροή αίματος στο άκρο</a:t>
            </a:r>
          </a:p>
          <a:p>
            <a:pPr marL="285750" indent="-285750" algn="l">
              <a:buFont typeface="Wingdings" panose="05000000000000000000" pitchFamily="2" charset="2"/>
              <a:buChar char="Ø"/>
            </a:pPr>
            <a:r>
              <a:rPr lang="el-GR" b="0" i="0" dirty="0">
                <a:solidFill>
                  <a:srgbClr val="202122"/>
                </a:solidFill>
                <a:effectLst/>
                <a:latin typeface="Arial" panose="020B0604020202020204" pitchFamily="34" charset="0"/>
              </a:rPr>
              <a:t>Τελικά, ο στόχος της λειτουργικής αποκατάστασης είναι να επιστρέψει ο ασθενής σε πλήρεις καθημερινές δραστηριότητες ελαχιστοποιώντας παράλληλα τον κίνδυνο </a:t>
            </a:r>
            <a:r>
              <a:rPr lang="el-GR" b="0" i="0" dirty="0" err="1">
                <a:solidFill>
                  <a:srgbClr val="202122"/>
                </a:solidFill>
                <a:effectLst/>
                <a:latin typeface="Arial" panose="020B0604020202020204" pitchFamily="34" charset="0"/>
              </a:rPr>
              <a:t>επανατραυματισμού</a:t>
            </a:r>
            <a:r>
              <a:rPr lang="el-GR" b="0" i="0" dirty="0">
                <a:solidFill>
                  <a:srgbClr val="202122"/>
                </a:solidFill>
                <a:effectLst/>
                <a:latin typeface="Arial" panose="020B0604020202020204" pitchFamily="34" charset="0"/>
              </a:rPr>
              <a:t>.</a:t>
            </a:r>
          </a:p>
          <a:p>
            <a:endParaRPr lang="el-GR" dirty="0"/>
          </a:p>
        </p:txBody>
      </p:sp>
    </p:spTree>
    <p:extLst>
      <p:ext uri="{BB962C8B-B14F-4D97-AF65-F5344CB8AC3E}">
        <p14:creationId xmlns:p14="http://schemas.microsoft.com/office/powerpoint/2010/main" val="95354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9179D-4FB8-CE65-4BD8-39DF0298F61F}"/>
              </a:ext>
            </a:extLst>
          </p:cNvPr>
          <p:cNvSpPr>
            <a:spLocks noGrp="1"/>
          </p:cNvSpPr>
          <p:nvPr>
            <p:ph type="title"/>
          </p:nvPr>
        </p:nvSpPr>
        <p:spPr/>
        <p:txBody>
          <a:bodyPr/>
          <a:lstStyle/>
          <a:p>
            <a:pPr>
              <a:lnSpc>
                <a:spcPct val="115000"/>
              </a:lnSpc>
              <a:spcAft>
                <a:spcPts val="1000"/>
              </a:spcAft>
            </a:pPr>
            <a:r>
              <a:rPr lang="el-GR" sz="3600" b="1" u="sng"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ΑΝΤΙΜΕΤΩΠΙΣΗ </a:t>
            </a:r>
            <a:endParaRPr lang="el-GR" sz="3600" cap="none"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BCB9D3-917C-7E26-0C77-29AFE07C3A5B}"/>
              </a:ext>
            </a:extLst>
          </p:cNvPr>
          <p:cNvSpPr txBox="1"/>
          <p:nvPr/>
        </p:nvSpPr>
        <p:spPr>
          <a:xfrm>
            <a:off x="1110343" y="2341984"/>
            <a:ext cx="10364451" cy="2878480"/>
          </a:xfrm>
          <a:prstGeom prst="rect">
            <a:avLst/>
          </a:prstGeom>
          <a:noFill/>
        </p:spPr>
        <p:txBody>
          <a:bodyPr wrap="square" rtlCol="0">
            <a:spAutoFit/>
          </a:bodyPr>
          <a:lstStyle/>
          <a:p>
            <a:pPr marL="342900" lvl="0" indent="-342900" algn="just">
              <a:lnSpc>
                <a:spcPct val="115000"/>
              </a:lnSpc>
              <a:spcAft>
                <a:spcPts val="1000"/>
              </a:spcAft>
              <a:tabLst>
                <a:tab pos="457200" algn="l"/>
              </a:tabLs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στο διάστρεμμα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πρώτου βαθμού</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δεν έχουμε ρήξη συνδέσμου παρά μόνο διάταση του θυλάκου και συνδέσμων. Αντιμετωπίζεται με ανάπαυση του άκρου σε </a:t>
            </a:r>
            <a:r>
              <a:rPr lang="el-G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ανάρροπη</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θέση, εφαρμογή κρύων κομπρεσών και απλή επίδεση με ελαστικό επίδεσμο.</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tabLst>
                <a:tab pos="457200" algn="l"/>
              </a:tabLs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στο διάστρεμμα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δευτέρου βαθμού</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έχουμε μερική ρήξη του αρθρικού θυλάκου ή και των συνδέσμων. Αντιμετωπίζεται όπως και του πρώτου μόνο που χρειάζεται ακινητοποίηση με γύψινο επίδεσμο για 2-3 εβδομάδες.</a:t>
            </a: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tabLst>
                <a:tab pos="457200" algn="l"/>
              </a:tabLs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στο διάστρεμμα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τρίτου βαθμού</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υπάρχει πλήρης ρήξη του αρθρικού συνδέσμου και θυλάκου και η αντιμετώπιση είναι χειρουργική.</a:t>
            </a: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3223446"/>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Σταγονίδιο</Template>
  <TotalTime>259</TotalTime>
  <Words>5386</Words>
  <Application>Microsoft Office PowerPoint</Application>
  <PresentationFormat>Ευρεία οθόνη</PresentationFormat>
  <Paragraphs>531</Paragraphs>
  <Slides>69</Slides>
  <Notes>0</Notes>
  <HiddenSlides>0</HiddenSlides>
  <MMClips>0</MMClips>
  <ScaleCrop>false</ScaleCrop>
  <HeadingPairs>
    <vt:vector size="6" baseType="variant">
      <vt:variant>
        <vt:lpstr>Γραμματοσειρές που χρησιμοποιούνται</vt:lpstr>
      </vt:variant>
      <vt:variant>
        <vt:i4>22</vt:i4>
      </vt:variant>
      <vt:variant>
        <vt:lpstr>Θέμα</vt:lpstr>
      </vt:variant>
      <vt:variant>
        <vt:i4>2</vt:i4>
      </vt:variant>
      <vt:variant>
        <vt:lpstr>Τίτλοι διαφανειών</vt:lpstr>
      </vt:variant>
      <vt:variant>
        <vt:i4>69</vt:i4>
      </vt:variant>
    </vt:vector>
  </HeadingPairs>
  <TitlesOfParts>
    <vt:vector size="93" baseType="lpstr">
      <vt:lpstr>Arial</vt:lpstr>
      <vt:lpstr>Calibri</vt:lpstr>
      <vt:lpstr>Century Gothic</vt:lpstr>
      <vt:lpstr>Franklin Gothic Book</vt:lpstr>
      <vt:lpstr>inherit</vt:lpstr>
      <vt:lpstr>Inter</vt:lpstr>
      <vt:lpstr>Libre Franklin</vt:lpstr>
      <vt:lpstr>Linux Libertine</vt:lpstr>
      <vt:lpstr>Noto Serif</vt:lpstr>
      <vt:lpstr>Open Sans</vt:lpstr>
      <vt:lpstr>Perpetua</vt:lpstr>
      <vt:lpstr>Roboto</vt:lpstr>
      <vt:lpstr>Symbol</vt:lpstr>
      <vt:lpstr>Tahoma</vt:lpstr>
      <vt:lpstr>Times New Roman</vt:lpstr>
      <vt:lpstr>Tw Cen MT</vt:lpstr>
      <vt:lpstr>Ubuntu</vt:lpstr>
      <vt:lpstr>var(--h1_typography-font-family)</vt:lpstr>
      <vt:lpstr>var(--h2_typography-font-family)</vt:lpstr>
      <vt:lpstr>var(--h3_typography-font-family)</vt:lpstr>
      <vt:lpstr>Wingdings</vt:lpstr>
      <vt:lpstr>Wingdings 2</vt:lpstr>
      <vt:lpstr>Σταγονίδιο</vt:lpstr>
      <vt:lpstr>Office Theme</vt:lpstr>
      <vt:lpstr>ΚΑΚΩΣΕΙΣ ΜΑΛΑΚΩΝ ΜΟΡΙΩΝ</vt:lpstr>
      <vt:lpstr>ΔΙΑΣΤΡΕΜΜΑ </vt:lpstr>
      <vt:lpstr>ΔΙΑΓΝΩΣΗ</vt:lpstr>
      <vt:lpstr>Τα διαστρέμματα ανάλογα με τη βαρύτητά τους χωρίζονται σε τρεις βαθμούς:</vt:lpstr>
      <vt:lpstr>Παρουσίαση του PowerPoint</vt:lpstr>
      <vt:lpstr>ΑΝΤΙΜΕΤΩΠΙΣΗ </vt:lpstr>
      <vt:lpstr>Χρήση συντηρητικών μέτρων</vt:lpstr>
      <vt:lpstr>Χειρουργική επέμβαση</vt:lpstr>
      <vt:lpstr>ΑΝΤΙΜΕΤΩΠΙΣΗ </vt:lpstr>
      <vt:lpstr>ΕΞΑΡΘΡΗΜΑ </vt:lpstr>
      <vt:lpstr>ΕΞΑΡΘΡΗΜΑ </vt:lpstr>
      <vt:lpstr>ΕΞΑΡΘΡΗΜΑ </vt:lpstr>
      <vt:lpstr>ΕΞΑΡΘΡΗΜΑ </vt:lpstr>
      <vt:lpstr>ΕΞΑΡΘΡΗΜΑ </vt:lpstr>
      <vt:lpstr>ΕΞΑΡΘΡΗΜΑ </vt:lpstr>
      <vt:lpstr>ΕΞΑΡΘΡΗΜΑ </vt:lpstr>
      <vt:lpstr>ΥΠΕΞΑΡΘΡΗΜΑ</vt:lpstr>
      <vt:lpstr>ΥΠΕΞΑΡΘΡΗΜΑ</vt:lpstr>
      <vt:lpstr>ΚΑΘ’ ΕΞΙΝ ΕΞΑΡΘΡΗΜΑ</vt:lpstr>
      <vt:lpstr>ΣΥΓΓΕΝΕΣ ΕΞΑΡΘΡΗΜΑ ΙΣΧΙΟΥ</vt:lpstr>
      <vt:lpstr>ΣΥΓΓΕΝΕΣ ΕΞΑΡΘΡΗΜΑ ΙΣΧΙΟΥ - ΑΙΤΙΑ </vt:lpstr>
      <vt:lpstr>ΣΥΓΓΕΝΕΣ ΕΞΑΡΘΡΗΜΑ ΙΣΧΙΟΥ – ΔΙΑΓΝΩΣΗ  </vt:lpstr>
      <vt:lpstr>ΣΥΓΓΕΝΕΣ ΕΞΑΡΘΡΗΜΑ ΙΣΧΙΟΥ – ΘΕΡΑΠΕΙΑ  </vt:lpstr>
      <vt:lpstr>ΣΥΓΓΕΝΕΣ ΕΞΑΡΘΡΗΜΑ ΙΣΧΙΟΥ – ΘΕΡΑΠΕΙΑ  </vt:lpstr>
      <vt:lpstr>  ΘΛΑΣΗ   </vt:lpstr>
      <vt:lpstr>  ΘΛΑΣΗ   </vt:lpstr>
      <vt:lpstr>  Ταξινόμηση της βαρύτητας μιας θλάσης  </vt:lpstr>
      <vt:lpstr>   Αντιμετώπιση της θλάσης    </vt:lpstr>
      <vt:lpstr>   ΑΙΜΑΤΩΜΑ    </vt:lpstr>
      <vt:lpstr>   διακριση ΑΙΜΑΤΩΜΑΤΩΝ    </vt:lpstr>
      <vt:lpstr>Αντιμετωπιση αιματωματοσ</vt:lpstr>
      <vt:lpstr>ΜΏΛΩΠΑΣ </vt:lpstr>
      <vt:lpstr>Αντιμετωπιση μωλωπα</vt:lpstr>
      <vt:lpstr>Εκχυμώσεις – Πετέχειες  </vt:lpstr>
      <vt:lpstr>ΦΛΕΓΜΟΝΗ</vt:lpstr>
      <vt:lpstr>ΤΑΞΙΝΟΜΗΣΗ ΦΛΕΓΜΟΝΗΣ</vt:lpstr>
      <vt:lpstr>ΚΛΙΝΙΚΑ ΣΥΜΠΤΩΜΑΤΑ ΦΛΕΓΜΟΝΗΣ</vt:lpstr>
      <vt:lpstr>ΑΙΤΙΟΛΟΓΙΑ ΦΛΕΓΜΟΝΗΣ</vt:lpstr>
      <vt:lpstr>ΠΑΘΟΓΕΝΕΣΗ ΦΛΕΓΜΟΝΗΣ</vt:lpstr>
      <vt:lpstr>ΔΙΑΓΝΩΣΗ ΦΛΕΓΜΟΝΗΣ</vt:lpstr>
      <vt:lpstr>ΑΠΟΣΤΗΜΑ</vt:lpstr>
      <vt:lpstr>ΑΠΟΣΤΗΜΑ</vt:lpstr>
      <vt:lpstr>ΑΠΟΣΤΗΜΑ ΘΕΡΑΠΕΙΑ</vt:lpstr>
      <vt:lpstr>ΜΟΛΥΝΣΗ </vt:lpstr>
      <vt:lpstr>ΛΟΙΜΩΞΗ  </vt:lpstr>
      <vt:lpstr>ΛΟΙΜΩΞΗ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Αεριογόνος γάγγραινα</vt:lpstr>
      <vt:lpstr>Αεριογόνος γάγγραινα</vt:lpstr>
      <vt:lpstr>Αεριογόνος γάγγραινα</vt:lpstr>
      <vt:lpstr>Αεριογόνος γάγγραινα  ΘΕΡΑΠΕΙΑ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ΚΑΚΩΣΕΙΣ ΜΑΛΑΚΩΝ ΜΟΡΙΩΝ</dc:title>
  <dc:creator>CHATZI MARIA</dc:creator>
  <cp:lastModifiedBy>CHATZI MARIA</cp:lastModifiedBy>
  <cp:revision>1</cp:revision>
  <dcterms:created xsi:type="dcterms:W3CDTF">2023-11-19T22:04:39Z</dcterms:created>
  <dcterms:modified xsi:type="dcterms:W3CDTF">2023-11-20T02:23:49Z</dcterms:modified>
</cp:coreProperties>
</file>