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7" r:id="rId2"/>
    <p:sldId id="258" r:id="rId3"/>
    <p:sldId id="259" r:id="rId4"/>
    <p:sldId id="264" r:id="rId5"/>
    <p:sldId id="261" r:id="rId6"/>
    <p:sldId id="262" r:id="rId7"/>
    <p:sldId id="263" r:id="rId8"/>
    <p:sldId id="265" r:id="rId9"/>
    <p:sldId id="260" r:id="rId10"/>
    <p:sldId id="275" r:id="rId11"/>
    <p:sldId id="276" r:id="rId12"/>
    <p:sldId id="266" r:id="rId13"/>
    <p:sldId id="267" r:id="rId14"/>
    <p:sldId id="268" r:id="rId15"/>
    <p:sldId id="269" r:id="rId16"/>
    <p:sldId id="270" r:id="rId17"/>
    <p:sldId id="271" r:id="rId18"/>
    <p:sldId id="272" r:id="rId19"/>
    <p:sldId id="273" r:id="rId20"/>
    <p:sldId id="274"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F983064-5D70-43E3-850E-348FE89E867F}" v="26" dt="2023-11-26T20:43:34.71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98" autoAdjust="0"/>
    <p:restoredTop sz="94660"/>
  </p:normalViewPr>
  <p:slideViewPr>
    <p:cSldViewPr snapToGrid="0">
      <p:cViewPr varScale="1">
        <p:scale>
          <a:sx n="82" d="100"/>
          <a:sy n="82" d="100"/>
        </p:scale>
        <p:origin x="629"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ATZI MARIA" userId="0838ec80-2127-4daf-b2e1-64d92c7279a4" providerId="ADAL" clId="{9F983064-5D70-43E3-850E-348FE89E867F}"/>
    <pc:docChg chg="undo custSel addSld modSld">
      <pc:chgData name="CHATZI MARIA" userId="0838ec80-2127-4daf-b2e1-64d92c7279a4" providerId="ADAL" clId="{9F983064-5D70-43E3-850E-348FE89E867F}" dt="2023-11-26T20:47:54.436" v="244" actId="14100"/>
      <pc:docMkLst>
        <pc:docMk/>
      </pc:docMkLst>
      <pc:sldChg chg="addSp delSp modSp add mod">
        <pc:chgData name="CHATZI MARIA" userId="0838ec80-2127-4daf-b2e1-64d92c7279a4" providerId="ADAL" clId="{9F983064-5D70-43E3-850E-348FE89E867F}" dt="2023-11-26T20:26:28.055" v="20" actId="1076"/>
        <pc:sldMkLst>
          <pc:docMk/>
          <pc:sldMk cId="3536824987" sldId="270"/>
        </pc:sldMkLst>
        <pc:spChg chg="add mod">
          <ac:chgData name="CHATZI MARIA" userId="0838ec80-2127-4daf-b2e1-64d92c7279a4" providerId="ADAL" clId="{9F983064-5D70-43E3-850E-348FE89E867F}" dt="2023-11-26T20:26:28.055" v="20" actId="1076"/>
          <ac:spMkLst>
            <pc:docMk/>
            <pc:sldMk cId="3536824987" sldId="270"/>
            <ac:spMk id="4" creationId="{FA2E0813-1D7A-0CFC-8636-2E067506FC7B}"/>
          </ac:spMkLst>
        </pc:spChg>
        <pc:spChg chg="del">
          <ac:chgData name="CHATZI MARIA" userId="0838ec80-2127-4daf-b2e1-64d92c7279a4" providerId="ADAL" clId="{9F983064-5D70-43E3-850E-348FE89E867F}" dt="2023-11-26T20:25:37.450" v="10" actId="478"/>
          <ac:spMkLst>
            <pc:docMk/>
            <pc:sldMk cId="3536824987" sldId="270"/>
            <ac:spMk id="5" creationId="{00984FA9-8BCD-2302-9FCE-74742ECEDCF5}"/>
          </ac:spMkLst>
        </pc:spChg>
        <pc:spChg chg="mod">
          <ac:chgData name="CHATZI MARIA" userId="0838ec80-2127-4daf-b2e1-64d92c7279a4" providerId="ADAL" clId="{9F983064-5D70-43E3-850E-348FE89E867F}" dt="2023-11-26T20:25:30.433" v="8" actId="404"/>
          <ac:spMkLst>
            <pc:docMk/>
            <pc:sldMk cId="3536824987" sldId="270"/>
            <ac:spMk id="9" creationId="{C5D53828-E28B-56FC-C085-4436499E25FF}"/>
          </ac:spMkLst>
        </pc:spChg>
        <pc:picChg chg="del">
          <ac:chgData name="CHATZI MARIA" userId="0838ec80-2127-4daf-b2e1-64d92c7279a4" providerId="ADAL" clId="{9F983064-5D70-43E3-850E-348FE89E867F}" dt="2023-11-26T20:25:33.219" v="9" actId="478"/>
          <ac:picMkLst>
            <pc:docMk/>
            <pc:sldMk cId="3536824987" sldId="270"/>
            <ac:picMk id="5122" creationId="{4A48CED6-CDF0-3E49-79B5-919744272CC6}"/>
          </ac:picMkLst>
        </pc:picChg>
        <pc:picChg chg="add mod">
          <ac:chgData name="CHATZI MARIA" userId="0838ec80-2127-4daf-b2e1-64d92c7279a4" providerId="ADAL" clId="{9F983064-5D70-43E3-850E-348FE89E867F}" dt="2023-11-26T20:25:51.617" v="12" actId="1076"/>
          <ac:picMkLst>
            <pc:docMk/>
            <pc:sldMk cId="3536824987" sldId="270"/>
            <ac:picMk id="6146" creationId="{2D04B76F-AA5E-568B-F9DE-D841D79C9FE1}"/>
          </ac:picMkLst>
        </pc:picChg>
      </pc:sldChg>
      <pc:sldChg chg="addSp delSp modSp add mod">
        <pc:chgData name="CHATZI MARIA" userId="0838ec80-2127-4daf-b2e1-64d92c7279a4" providerId="ADAL" clId="{9F983064-5D70-43E3-850E-348FE89E867F}" dt="2023-11-26T20:28:28.225" v="42" actId="1076"/>
        <pc:sldMkLst>
          <pc:docMk/>
          <pc:sldMk cId="1295580621" sldId="271"/>
        </pc:sldMkLst>
        <pc:spChg chg="del mod">
          <ac:chgData name="CHATZI MARIA" userId="0838ec80-2127-4daf-b2e1-64d92c7279a4" providerId="ADAL" clId="{9F983064-5D70-43E3-850E-348FE89E867F}" dt="2023-11-26T20:27:10.349" v="30" actId="478"/>
          <ac:spMkLst>
            <pc:docMk/>
            <pc:sldMk cId="1295580621" sldId="271"/>
            <ac:spMk id="4" creationId="{FA2E0813-1D7A-0CFC-8636-2E067506FC7B}"/>
          </ac:spMkLst>
        </pc:spChg>
        <pc:spChg chg="add mod">
          <ac:chgData name="CHATZI MARIA" userId="0838ec80-2127-4daf-b2e1-64d92c7279a4" providerId="ADAL" clId="{9F983064-5D70-43E3-850E-348FE89E867F}" dt="2023-11-26T20:28:28.225" v="42" actId="1076"/>
          <ac:spMkLst>
            <pc:docMk/>
            <pc:sldMk cId="1295580621" sldId="271"/>
            <ac:spMk id="5" creationId="{2C5EE092-127C-A735-24D7-973BD3B84737}"/>
          </ac:spMkLst>
        </pc:spChg>
        <pc:spChg chg="mod">
          <ac:chgData name="CHATZI MARIA" userId="0838ec80-2127-4daf-b2e1-64d92c7279a4" providerId="ADAL" clId="{9F983064-5D70-43E3-850E-348FE89E867F}" dt="2023-11-26T20:28:13.362" v="37" actId="14100"/>
          <ac:spMkLst>
            <pc:docMk/>
            <pc:sldMk cId="1295580621" sldId="271"/>
            <ac:spMk id="9" creationId="{C5D53828-E28B-56FC-C085-4436499E25FF}"/>
          </ac:spMkLst>
        </pc:spChg>
        <pc:picChg chg="del">
          <ac:chgData name="CHATZI MARIA" userId="0838ec80-2127-4daf-b2e1-64d92c7279a4" providerId="ADAL" clId="{9F983064-5D70-43E3-850E-348FE89E867F}" dt="2023-11-26T20:26:34.952" v="22" actId="478"/>
          <ac:picMkLst>
            <pc:docMk/>
            <pc:sldMk cId="1295580621" sldId="271"/>
            <ac:picMk id="6146" creationId="{2D04B76F-AA5E-568B-F9DE-D841D79C9FE1}"/>
          </ac:picMkLst>
        </pc:picChg>
        <pc:picChg chg="add mod">
          <ac:chgData name="CHATZI MARIA" userId="0838ec80-2127-4daf-b2e1-64d92c7279a4" providerId="ADAL" clId="{9F983064-5D70-43E3-850E-348FE89E867F}" dt="2023-11-26T20:28:16.661" v="38" actId="1076"/>
          <ac:picMkLst>
            <pc:docMk/>
            <pc:sldMk cId="1295580621" sldId="271"/>
            <ac:picMk id="7170" creationId="{74CFF5F0-2459-0088-8D27-7ADA010A164D}"/>
          </ac:picMkLst>
        </pc:picChg>
      </pc:sldChg>
      <pc:sldChg chg="addSp delSp modSp add mod">
        <pc:chgData name="CHATZI MARIA" userId="0838ec80-2127-4daf-b2e1-64d92c7279a4" providerId="ADAL" clId="{9F983064-5D70-43E3-850E-348FE89E867F}" dt="2023-11-26T20:44:43.859" v="195" actId="12"/>
        <pc:sldMkLst>
          <pc:docMk/>
          <pc:sldMk cId="110087794" sldId="272"/>
        </pc:sldMkLst>
        <pc:spChg chg="mod">
          <ac:chgData name="CHATZI MARIA" userId="0838ec80-2127-4daf-b2e1-64d92c7279a4" providerId="ADAL" clId="{9F983064-5D70-43E3-850E-348FE89E867F}" dt="2023-11-26T20:31:29.756" v="90" actId="20577"/>
          <ac:spMkLst>
            <pc:docMk/>
            <pc:sldMk cId="110087794" sldId="272"/>
            <ac:spMk id="2" creationId="{8935AE98-A0A7-7470-3942-99080AD406D2}"/>
          </ac:spMkLst>
        </pc:spChg>
        <pc:spChg chg="del">
          <ac:chgData name="CHATZI MARIA" userId="0838ec80-2127-4daf-b2e1-64d92c7279a4" providerId="ADAL" clId="{9F983064-5D70-43E3-850E-348FE89E867F}" dt="2023-11-26T20:30:27.199" v="56" actId="478"/>
          <ac:spMkLst>
            <pc:docMk/>
            <pc:sldMk cId="110087794" sldId="272"/>
            <ac:spMk id="5" creationId="{2C5EE092-127C-A735-24D7-973BD3B84737}"/>
          </ac:spMkLst>
        </pc:spChg>
        <pc:spChg chg="add del mod">
          <ac:chgData name="CHATZI MARIA" userId="0838ec80-2127-4daf-b2e1-64d92c7279a4" providerId="ADAL" clId="{9F983064-5D70-43E3-850E-348FE89E867F}" dt="2023-11-26T20:44:43.859" v="195" actId="12"/>
          <ac:spMkLst>
            <pc:docMk/>
            <pc:sldMk cId="110087794" sldId="272"/>
            <ac:spMk id="9" creationId="{C5D53828-E28B-56FC-C085-4436499E25FF}"/>
          </ac:spMkLst>
        </pc:spChg>
        <pc:picChg chg="del">
          <ac:chgData name="CHATZI MARIA" userId="0838ec80-2127-4daf-b2e1-64d92c7279a4" providerId="ADAL" clId="{9F983064-5D70-43E3-850E-348FE89E867F}" dt="2023-11-26T20:29:26.989" v="45" actId="478"/>
          <ac:picMkLst>
            <pc:docMk/>
            <pc:sldMk cId="110087794" sldId="272"/>
            <ac:picMk id="7170" creationId="{74CFF5F0-2459-0088-8D27-7ADA010A164D}"/>
          </ac:picMkLst>
        </pc:picChg>
      </pc:sldChg>
      <pc:sldChg chg="addSp delSp modSp add mod">
        <pc:chgData name="CHATZI MARIA" userId="0838ec80-2127-4daf-b2e1-64d92c7279a4" providerId="ADAL" clId="{9F983064-5D70-43E3-850E-348FE89E867F}" dt="2023-11-26T20:34:07.666" v="121" actId="14100"/>
        <pc:sldMkLst>
          <pc:docMk/>
          <pc:sldMk cId="846707114" sldId="273"/>
        </pc:sldMkLst>
        <pc:spChg chg="mod">
          <ac:chgData name="CHATZI MARIA" userId="0838ec80-2127-4daf-b2e1-64d92c7279a4" providerId="ADAL" clId="{9F983064-5D70-43E3-850E-348FE89E867F}" dt="2023-11-26T20:32:12.728" v="96"/>
          <ac:spMkLst>
            <pc:docMk/>
            <pc:sldMk cId="846707114" sldId="273"/>
            <ac:spMk id="2" creationId="{8935AE98-A0A7-7470-3942-99080AD406D2}"/>
          </ac:spMkLst>
        </pc:spChg>
        <pc:spChg chg="add del mod">
          <ac:chgData name="CHATZI MARIA" userId="0838ec80-2127-4daf-b2e1-64d92c7279a4" providerId="ADAL" clId="{9F983064-5D70-43E3-850E-348FE89E867F}" dt="2023-11-26T20:33:20.905" v="114"/>
          <ac:spMkLst>
            <pc:docMk/>
            <pc:sldMk cId="846707114" sldId="273"/>
            <ac:spMk id="3" creationId="{D143A17C-A240-7409-D9AD-A2DED9628C28}"/>
          </ac:spMkLst>
        </pc:spChg>
        <pc:spChg chg="add del mod">
          <ac:chgData name="CHATZI MARIA" userId="0838ec80-2127-4daf-b2e1-64d92c7279a4" providerId="ADAL" clId="{9F983064-5D70-43E3-850E-348FE89E867F}" dt="2023-11-26T20:34:02.517" v="120" actId="1076"/>
          <ac:spMkLst>
            <pc:docMk/>
            <pc:sldMk cId="846707114" sldId="273"/>
            <ac:spMk id="9" creationId="{C5D53828-E28B-56FC-C085-4436499E25FF}"/>
          </ac:spMkLst>
        </pc:spChg>
        <pc:picChg chg="add del mod">
          <ac:chgData name="CHATZI MARIA" userId="0838ec80-2127-4daf-b2e1-64d92c7279a4" providerId="ADAL" clId="{9F983064-5D70-43E3-850E-348FE89E867F}" dt="2023-11-26T20:33:20.905" v="114"/>
          <ac:picMkLst>
            <pc:docMk/>
            <pc:sldMk cId="846707114" sldId="273"/>
            <ac:picMk id="4" creationId="{765932A9-F4B2-4B25-2E81-B996519CEA17}"/>
          </ac:picMkLst>
        </pc:picChg>
        <pc:picChg chg="add del mod">
          <ac:chgData name="CHATZI MARIA" userId="0838ec80-2127-4daf-b2e1-64d92c7279a4" providerId="ADAL" clId="{9F983064-5D70-43E3-850E-348FE89E867F}" dt="2023-11-26T20:33:09.799" v="110"/>
          <ac:picMkLst>
            <pc:docMk/>
            <pc:sldMk cId="846707114" sldId="273"/>
            <ac:picMk id="8194" creationId="{54333C7A-E721-A2C9-8D38-1045A25C0E7F}"/>
          </ac:picMkLst>
        </pc:picChg>
        <pc:picChg chg="add mod">
          <ac:chgData name="CHATZI MARIA" userId="0838ec80-2127-4daf-b2e1-64d92c7279a4" providerId="ADAL" clId="{9F983064-5D70-43E3-850E-348FE89E867F}" dt="2023-11-26T20:34:07.666" v="121" actId="14100"/>
          <ac:picMkLst>
            <pc:docMk/>
            <pc:sldMk cId="846707114" sldId="273"/>
            <ac:picMk id="8196" creationId="{6C03EA4D-277E-46FE-C374-19EB49EF65A4}"/>
          </ac:picMkLst>
        </pc:picChg>
      </pc:sldChg>
      <pc:sldChg chg="delSp modSp add mod">
        <pc:chgData name="CHATZI MARIA" userId="0838ec80-2127-4daf-b2e1-64d92c7279a4" providerId="ADAL" clId="{9F983064-5D70-43E3-850E-348FE89E867F}" dt="2023-11-26T20:38:05.650" v="181" actId="207"/>
        <pc:sldMkLst>
          <pc:docMk/>
          <pc:sldMk cId="3320608588" sldId="274"/>
        </pc:sldMkLst>
        <pc:spChg chg="mod">
          <ac:chgData name="CHATZI MARIA" userId="0838ec80-2127-4daf-b2e1-64d92c7279a4" providerId="ADAL" clId="{9F983064-5D70-43E3-850E-348FE89E867F}" dt="2023-11-26T20:38:05.650" v="181" actId="207"/>
          <ac:spMkLst>
            <pc:docMk/>
            <pc:sldMk cId="3320608588" sldId="274"/>
            <ac:spMk id="9" creationId="{C5D53828-E28B-56FC-C085-4436499E25FF}"/>
          </ac:spMkLst>
        </pc:spChg>
        <pc:picChg chg="del">
          <ac:chgData name="CHATZI MARIA" userId="0838ec80-2127-4daf-b2e1-64d92c7279a4" providerId="ADAL" clId="{9F983064-5D70-43E3-850E-348FE89E867F}" dt="2023-11-26T20:35:20.162" v="125" actId="478"/>
          <ac:picMkLst>
            <pc:docMk/>
            <pc:sldMk cId="3320608588" sldId="274"/>
            <ac:picMk id="8196" creationId="{6C03EA4D-277E-46FE-C374-19EB49EF65A4}"/>
          </ac:picMkLst>
        </pc:picChg>
      </pc:sldChg>
      <pc:sldChg chg="modSp add mod">
        <pc:chgData name="CHATZI MARIA" userId="0838ec80-2127-4daf-b2e1-64d92c7279a4" providerId="ADAL" clId="{9F983064-5D70-43E3-850E-348FE89E867F}" dt="2023-11-26T20:44:55.498" v="196" actId="207"/>
        <pc:sldMkLst>
          <pc:docMk/>
          <pc:sldMk cId="1417188561" sldId="275"/>
        </pc:sldMkLst>
        <pc:spChg chg="mod">
          <ac:chgData name="CHATZI MARIA" userId="0838ec80-2127-4daf-b2e1-64d92c7279a4" providerId="ADAL" clId="{9F983064-5D70-43E3-850E-348FE89E867F}" dt="2023-11-26T20:44:55.498" v="196" actId="207"/>
          <ac:spMkLst>
            <pc:docMk/>
            <pc:sldMk cId="1417188561" sldId="275"/>
            <ac:spMk id="5" creationId="{D2477F29-8D05-4C57-3A52-763B78E4FA63}"/>
          </ac:spMkLst>
        </pc:spChg>
      </pc:sldChg>
      <pc:sldChg chg="modSp add mod">
        <pc:chgData name="CHATZI MARIA" userId="0838ec80-2127-4daf-b2e1-64d92c7279a4" providerId="ADAL" clId="{9F983064-5D70-43E3-850E-348FE89E867F}" dt="2023-11-26T20:47:54.436" v="244" actId="14100"/>
        <pc:sldMkLst>
          <pc:docMk/>
          <pc:sldMk cId="1829466424" sldId="276"/>
        </pc:sldMkLst>
        <pc:spChg chg="mod">
          <ac:chgData name="CHATZI MARIA" userId="0838ec80-2127-4daf-b2e1-64d92c7279a4" providerId="ADAL" clId="{9F983064-5D70-43E3-850E-348FE89E867F}" dt="2023-11-26T20:47:54.436" v="244" actId="14100"/>
          <ac:spMkLst>
            <pc:docMk/>
            <pc:sldMk cId="1829466424" sldId="276"/>
            <ac:spMk id="5" creationId="{D2477F29-8D05-4C57-3A52-763B78E4FA63}"/>
          </ac:spMkLst>
        </pc:spChg>
      </pc:sldChg>
    </pc:docChg>
  </pc:docChgLst>
</pc:chgInfo>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Πανοραμική εικόνα με λεζάντα">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48A87A34-81AB-432B-8DAE-1953F412C126}" type="datetimeFigureOut">
              <a:rPr lang="en-US" dirty="0"/>
              <a:t>11/26/2023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l-GR"/>
              <a:t>Κάντε κλικ για να επεξεργαστείτε τον τίτλο υποδείγματος</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48A87A34-81AB-432B-8DAE-1953F412C126}" type="datetimeFigureOut">
              <a:rPr lang="en-US" dirty="0"/>
              <a:t>11/26/2023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l-GR"/>
              <a:t>Κάντε κλικ για να επεξεργαστείτε τον τίτλο υποδείγματος</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48A87A34-81AB-432B-8DAE-1953F412C126}" type="datetimeFigureOut">
              <a:rPr lang="en-US" dirty="0"/>
              <a:t>11/26/2023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l-GR"/>
              <a:t>Κάντε κλικ για να επεξεργαστείτε τον τίτλο υποδείγματος</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48A87A34-81AB-432B-8DAE-1953F412C126}" type="datetimeFigureOut">
              <a:rPr lang="en-US" dirty="0"/>
              <a:t>11/26/2023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στήλες">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l-GR"/>
              <a:t>Κάντε κλικ για να επεξεργαστείτε τον τίτλο υποδείγματος</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3" name="Date Placeholder 2"/>
          <p:cNvSpPr>
            <a:spLocks noGrp="1"/>
          </p:cNvSpPr>
          <p:nvPr>
            <p:ph type="dt" sz="half" idx="10"/>
          </p:nvPr>
        </p:nvSpPr>
        <p:spPr/>
        <p:txBody>
          <a:bodyPr/>
          <a:lstStyle/>
          <a:p>
            <a:fld id="{48A87A34-81AB-432B-8DAE-1953F412C126}" type="datetimeFigureOut">
              <a:rPr lang="en-US" dirty="0"/>
              <a:t>11/26/2023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Στήλη 3 εικόνων">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l-GR"/>
              <a:t>Κάντε κλικ για να επεξεργαστείτε τον τίτλο υποδείγματος</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3" name="Date Placeholder 2"/>
          <p:cNvSpPr>
            <a:spLocks noGrp="1"/>
          </p:cNvSpPr>
          <p:nvPr>
            <p:ph type="dt" sz="half" idx="10"/>
          </p:nvPr>
        </p:nvSpPr>
        <p:spPr/>
        <p:txBody>
          <a:bodyPr/>
          <a:lstStyle/>
          <a:p>
            <a:fld id="{48A87A34-81AB-432B-8DAE-1953F412C126}" type="datetimeFigureOut">
              <a:rPr lang="en-US" dirty="0"/>
              <a:t>11/26/2023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l-GR"/>
              <a:t>Κάντε κλικ για να επεξεργαστείτε τον τίτλο υποδείγματος</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48A87A34-81AB-432B-8DAE-1953F412C126}" type="datetimeFigureOut">
              <a:rPr lang="en-US" dirty="0"/>
              <a:t>11/26/2023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l-GR"/>
              <a:t>Κάντε κλικ για να επεξεργαστείτε τον τίτλο υποδείγματος</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11/26/2023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12" name="Content Placeholder 3"/>
          <p:cNvSpPr>
            <a:spLocks noGrp="1"/>
          </p:cNvSpPr>
          <p:nvPr>
            <p:ph sz="quarter" idx="13"/>
          </p:nvPr>
        </p:nvSpPr>
        <p:spPr>
          <a:xfrm>
            <a:off x="913774" y="3051012"/>
            <a:ext cx="5106027" cy="2740187"/>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13" name="Content Placeholder 5"/>
          <p:cNvSpPr>
            <a:spLocks noGrp="1"/>
          </p:cNvSpPr>
          <p:nvPr>
            <p:ph sz="quarter" idx="14"/>
          </p:nvPr>
        </p:nvSpPr>
        <p:spPr>
          <a:xfrm>
            <a:off x="6172200" y="3051012"/>
            <a:ext cx="5105401" cy="2740187"/>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11/26/2023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11/26/2023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t>11/26/2023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l-GR"/>
              <a:t>Κάντε κλικ για να επεξεργαστείτε τον τίτλο υποδείγματος</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48A87A34-81AB-432B-8DAE-1953F412C126}" type="datetimeFigureOut">
              <a:rPr lang="en-US" dirty="0"/>
              <a:t>11/26/2023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48A87A34-81AB-432B-8DAE-1953F412C126}" type="datetimeFigureOut">
              <a:rPr lang="en-US" dirty="0"/>
              <a:t>11/26/2023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dirty="0"/>
              <a:pPr/>
              <a:t>11/26/2023</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www.greekorthopaedic.gr/metatraymatiki-arthritida/"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1A8DEDA-6759-1B90-E7BA-EA309B825158}"/>
              </a:ext>
            </a:extLst>
          </p:cNvPr>
          <p:cNvSpPr>
            <a:spLocks noGrp="1"/>
          </p:cNvSpPr>
          <p:nvPr>
            <p:ph type="ctrTitle"/>
          </p:nvPr>
        </p:nvSpPr>
        <p:spPr/>
        <p:txBody>
          <a:bodyPr>
            <a:normAutofit/>
          </a:bodyPr>
          <a:lstStyle/>
          <a:p>
            <a:r>
              <a:rPr lang="el-GR" sz="5400" b="1" dirty="0">
                <a:solidFill>
                  <a:srgbClr val="C00000"/>
                </a:solidFill>
              </a:rPr>
              <a:t>ΚΑΤΑΓΜΑΤΑ</a:t>
            </a:r>
          </a:p>
        </p:txBody>
      </p:sp>
      <p:sp>
        <p:nvSpPr>
          <p:cNvPr id="6" name="Υπότιτλος 2">
            <a:extLst>
              <a:ext uri="{FF2B5EF4-FFF2-40B4-BE49-F238E27FC236}">
                <a16:creationId xmlns:a16="http://schemas.microsoft.com/office/drawing/2014/main" id="{FC2A89F5-5C23-0E4F-61C9-F6E195BCAA53}"/>
              </a:ext>
            </a:extLst>
          </p:cNvPr>
          <p:cNvSpPr txBox="1">
            <a:spLocks/>
          </p:cNvSpPr>
          <p:nvPr/>
        </p:nvSpPr>
        <p:spPr>
          <a:xfrm>
            <a:off x="4913745" y="5557215"/>
            <a:ext cx="6709497" cy="999835"/>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120000"/>
              </a:lnSpc>
              <a:spcBef>
                <a:spcPts val="1000"/>
              </a:spcBef>
              <a:buClr>
                <a:schemeClr val="tx1"/>
              </a:buClr>
              <a:buFont typeface="Arial" panose="020B0604020202020204" pitchFamily="34" charset="0"/>
              <a:buNone/>
              <a:defRPr sz="2200" kern="1200" cap="all" baseline="0">
                <a:solidFill>
                  <a:schemeClr val="bg1">
                    <a:lumMod val="50000"/>
                  </a:schemeClr>
                </a:solidFill>
                <a:effectLst/>
                <a:latin typeface="+mn-lt"/>
                <a:ea typeface="+mn-ea"/>
                <a:cs typeface="+mn-cs"/>
              </a:defRPr>
            </a:lvl1pPr>
            <a:lvl2pPr marL="457200" indent="0" algn="ctr" defTabSz="914400" rtl="0" eaLnBrk="1" latinLnBrk="0" hangingPunct="1">
              <a:lnSpc>
                <a:spcPct val="120000"/>
              </a:lnSpc>
              <a:spcBef>
                <a:spcPts val="500"/>
              </a:spcBef>
              <a:buClr>
                <a:schemeClr val="tx1"/>
              </a:buClr>
              <a:buFont typeface="Arial" panose="020B0604020202020204" pitchFamily="34" charset="0"/>
              <a:buNone/>
              <a:defRPr sz="2000" kern="1200" cap="all" baseline="0">
                <a:solidFill>
                  <a:schemeClr val="tx1"/>
                </a:solidFill>
                <a:effectLst/>
                <a:latin typeface="+mn-lt"/>
                <a:ea typeface="+mn-ea"/>
                <a:cs typeface="+mn-cs"/>
              </a:defRPr>
            </a:lvl2pPr>
            <a:lvl3pPr marL="914400" indent="0" algn="ctr" defTabSz="914400" rtl="0" eaLnBrk="1" latinLnBrk="0" hangingPunct="1">
              <a:lnSpc>
                <a:spcPct val="120000"/>
              </a:lnSpc>
              <a:spcBef>
                <a:spcPts val="500"/>
              </a:spcBef>
              <a:buClr>
                <a:schemeClr val="tx1"/>
              </a:buClr>
              <a:buFont typeface="Arial" panose="020B0604020202020204" pitchFamily="34" charset="0"/>
              <a:buNone/>
              <a:defRPr sz="1800" kern="1200" cap="all" baseline="0">
                <a:solidFill>
                  <a:schemeClr val="tx1"/>
                </a:solidFill>
                <a:effectLst/>
                <a:latin typeface="+mn-lt"/>
                <a:ea typeface="+mn-ea"/>
                <a:cs typeface="+mn-cs"/>
              </a:defRPr>
            </a:lvl3pPr>
            <a:lvl4pPr marL="1371600" indent="0" algn="ctr" defTabSz="914400" rtl="0" eaLnBrk="1" latinLnBrk="0" hangingPunct="1">
              <a:lnSpc>
                <a:spcPct val="120000"/>
              </a:lnSpc>
              <a:spcBef>
                <a:spcPts val="500"/>
              </a:spcBef>
              <a:buClr>
                <a:schemeClr val="tx1"/>
              </a:buClr>
              <a:buFont typeface="Arial" panose="020B0604020202020204" pitchFamily="34" charset="0"/>
              <a:buNone/>
              <a:defRPr sz="1600" kern="1200" cap="all" baseline="0">
                <a:solidFill>
                  <a:schemeClr val="tx1"/>
                </a:solidFill>
                <a:effectLst/>
                <a:latin typeface="+mn-lt"/>
                <a:ea typeface="+mn-ea"/>
                <a:cs typeface="+mn-cs"/>
              </a:defRPr>
            </a:lvl4pPr>
            <a:lvl5pPr marL="1828800" indent="0" algn="ctr" defTabSz="914400" rtl="0" eaLnBrk="1" latinLnBrk="0" hangingPunct="1">
              <a:lnSpc>
                <a:spcPct val="120000"/>
              </a:lnSpc>
              <a:spcBef>
                <a:spcPts val="500"/>
              </a:spcBef>
              <a:buClr>
                <a:schemeClr val="tx1"/>
              </a:buClr>
              <a:buFont typeface="Arial" panose="020B0604020202020204" pitchFamily="34" charset="0"/>
              <a:buNone/>
              <a:defRPr sz="1600" kern="1200" cap="all" baseline="0">
                <a:solidFill>
                  <a:schemeClr val="tx1"/>
                </a:solidFill>
                <a:effectLst/>
                <a:latin typeface="+mn-lt"/>
                <a:ea typeface="+mn-ea"/>
                <a:cs typeface="+mn-cs"/>
              </a:defRPr>
            </a:lvl5pPr>
            <a:lvl6pPr marL="2286000" indent="0" algn="ctr" defTabSz="914400" rtl="0" eaLnBrk="1" latinLnBrk="0" hangingPunct="1">
              <a:lnSpc>
                <a:spcPct val="120000"/>
              </a:lnSpc>
              <a:spcBef>
                <a:spcPts val="500"/>
              </a:spcBef>
              <a:buClr>
                <a:schemeClr val="tx1"/>
              </a:buClr>
              <a:buFont typeface="Arial" panose="020B0604020202020204" pitchFamily="34" charset="0"/>
              <a:buNone/>
              <a:defRPr sz="1600" kern="1200" cap="all" baseline="0">
                <a:solidFill>
                  <a:schemeClr val="tx1"/>
                </a:solidFill>
                <a:effectLst/>
                <a:latin typeface="+mn-lt"/>
                <a:ea typeface="+mn-ea"/>
                <a:cs typeface="+mn-cs"/>
              </a:defRPr>
            </a:lvl6pPr>
            <a:lvl7pPr marL="2743200" indent="0" algn="ctr" defTabSz="914400" rtl="0" eaLnBrk="1" latinLnBrk="0" hangingPunct="1">
              <a:lnSpc>
                <a:spcPct val="120000"/>
              </a:lnSpc>
              <a:spcBef>
                <a:spcPts val="500"/>
              </a:spcBef>
              <a:buClr>
                <a:schemeClr val="tx1"/>
              </a:buClr>
              <a:buFont typeface="Arial" panose="020B0604020202020204" pitchFamily="34" charset="0"/>
              <a:buNone/>
              <a:defRPr sz="1600" kern="1200" cap="all" baseline="0">
                <a:solidFill>
                  <a:schemeClr val="tx1"/>
                </a:solidFill>
                <a:effectLst/>
                <a:latin typeface="+mn-lt"/>
                <a:ea typeface="+mn-ea"/>
                <a:cs typeface="+mn-cs"/>
              </a:defRPr>
            </a:lvl7pPr>
            <a:lvl8pPr marL="3200400" indent="0" algn="ctr" defTabSz="914400" rtl="0" eaLnBrk="1" latinLnBrk="0" hangingPunct="1">
              <a:lnSpc>
                <a:spcPct val="120000"/>
              </a:lnSpc>
              <a:spcBef>
                <a:spcPts val="500"/>
              </a:spcBef>
              <a:buClr>
                <a:schemeClr val="tx1"/>
              </a:buClr>
              <a:buFont typeface="Arial" panose="020B0604020202020204" pitchFamily="34" charset="0"/>
              <a:buNone/>
              <a:defRPr sz="1600" kern="1200" cap="all" baseline="0">
                <a:solidFill>
                  <a:schemeClr val="tx1"/>
                </a:solidFill>
                <a:effectLst/>
                <a:latin typeface="+mn-lt"/>
                <a:ea typeface="+mn-ea"/>
                <a:cs typeface="+mn-cs"/>
              </a:defRPr>
            </a:lvl8pPr>
            <a:lvl9pPr marL="3657600" indent="0" algn="ctr" defTabSz="914400" rtl="0" eaLnBrk="1" latinLnBrk="0" hangingPunct="1">
              <a:lnSpc>
                <a:spcPct val="120000"/>
              </a:lnSpc>
              <a:spcBef>
                <a:spcPts val="500"/>
              </a:spcBef>
              <a:buClr>
                <a:schemeClr val="tx1"/>
              </a:buClr>
              <a:buFont typeface="Arial" panose="020B0604020202020204" pitchFamily="34" charset="0"/>
              <a:buNone/>
              <a:defRPr sz="1600" kern="1200" cap="all" baseline="0">
                <a:solidFill>
                  <a:schemeClr val="tx1"/>
                </a:solidFill>
                <a:effectLst/>
                <a:latin typeface="+mn-lt"/>
                <a:ea typeface="+mn-ea"/>
                <a:cs typeface="+mn-cs"/>
              </a:defRPr>
            </a:lvl9pPr>
          </a:lstStyle>
          <a:p>
            <a:pPr algn="r">
              <a:defRPr/>
            </a:pPr>
            <a:r>
              <a:rPr lang="el-GR" sz="1400" b="1">
                <a:solidFill>
                  <a:srgbClr val="000000"/>
                </a:solidFill>
                <a:latin typeface="Calibri" panose="020F0502020204030204" pitchFamily="34" charset="0"/>
              </a:rPr>
              <a:t>ΧΑΤΖΗ ΜΑΡΙΑ </a:t>
            </a:r>
          </a:p>
          <a:p>
            <a:pPr algn="r">
              <a:defRPr/>
            </a:pPr>
            <a:r>
              <a:rPr lang="el-GR" sz="1400" b="1">
                <a:solidFill>
                  <a:srgbClr val="000000"/>
                </a:solidFill>
                <a:latin typeface="Calibri" panose="020F0502020204030204" pitchFamily="34" charset="0"/>
              </a:rPr>
              <a:t>ΝΟΣΗΛΕΥΤΡΙΑ ΠΕ,</a:t>
            </a:r>
            <a:r>
              <a:rPr lang="en-US" sz="1400" b="1">
                <a:solidFill>
                  <a:srgbClr val="000000"/>
                </a:solidFill>
                <a:latin typeface="Calibri" panose="020F0502020204030204" pitchFamily="34" charset="0"/>
              </a:rPr>
              <a:t>MSc,Phd, </a:t>
            </a:r>
            <a:r>
              <a:rPr lang="el-GR" sz="1400" b="1">
                <a:solidFill>
                  <a:srgbClr val="000000"/>
                </a:solidFill>
                <a:latin typeface="Calibri" panose="020F0502020204030204" pitchFamily="34" charset="0"/>
              </a:rPr>
              <a:t>ΝΕΛ,</a:t>
            </a:r>
          </a:p>
          <a:p>
            <a:pPr algn="r">
              <a:defRPr/>
            </a:pPr>
            <a:r>
              <a:rPr lang="el-GR" sz="1400" b="1">
                <a:solidFill>
                  <a:srgbClr val="000000"/>
                </a:solidFill>
                <a:latin typeface="Calibri" panose="020F0502020204030204" pitchFamily="34" charset="0"/>
              </a:rPr>
              <a:t>Προϊςταμενη ΜΟΝΑΔΑΣ ΛΟΙΜΩΞΕΩΝ ΠΓΝΛ</a:t>
            </a:r>
            <a:endParaRPr lang="el-GR" sz="2000" b="1"/>
          </a:p>
          <a:p>
            <a:pPr algn="r"/>
            <a:endParaRPr lang="el-GR" sz="1400" b="1" dirty="0"/>
          </a:p>
        </p:txBody>
      </p:sp>
    </p:spTree>
    <p:extLst>
      <p:ext uri="{BB962C8B-B14F-4D97-AF65-F5344CB8AC3E}">
        <p14:creationId xmlns:p14="http://schemas.microsoft.com/office/powerpoint/2010/main" val="21524475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935AE98-A0A7-7470-3942-99080AD406D2}"/>
              </a:ext>
            </a:extLst>
          </p:cNvPr>
          <p:cNvSpPr>
            <a:spLocks noGrp="1"/>
          </p:cNvSpPr>
          <p:nvPr>
            <p:ph type="title"/>
          </p:nvPr>
        </p:nvSpPr>
        <p:spPr>
          <a:xfrm>
            <a:off x="913774" y="309976"/>
            <a:ext cx="10364451" cy="594463"/>
          </a:xfrm>
        </p:spPr>
        <p:txBody>
          <a:bodyPr>
            <a:normAutofit/>
          </a:bodyPr>
          <a:lstStyle/>
          <a:p>
            <a:r>
              <a:rPr lang="el-GR" b="1" dirty="0">
                <a:solidFill>
                  <a:srgbClr val="C00000"/>
                </a:solidFill>
                <a:latin typeface="Calibri" panose="020F0502020204030204" pitchFamily="34" charset="0"/>
              </a:rPr>
              <a:t>ΘΕΡΑΠΕΙΑ ΚΑΤΑΓΜΑΤΟΣ</a:t>
            </a:r>
            <a:endParaRPr lang="el-GR" dirty="0"/>
          </a:p>
        </p:txBody>
      </p:sp>
      <p:sp>
        <p:nvSpPr>
          <p:cNvPr id="5" name="TextBox 4">
            <a:extLst>
              <a:ext uri="{FF2B5EF4-FFF2-40B4-BE49-F238E27FC236}">
                <a16:creationId xmlns:a16="http://schemas.microsoft.com/office/drawing/2014/main" id="{D2477F29-8D05-4C57-3A52-763B78E4FA63}"/>
              </a:ext>
            </a:extLst>
          </p:cNvPr>
          <p:cNvSpPr txBox="1"/>
          <p:nvPr/>
        </p:nvSpPr>
        <p:spPr>
          <a:xfrm>
            <a:off x="662474" y="1165697"/>
            <a:ext cx="9759820" cy="5078313"/>
          </a:xfrm>
          <a:prstGeom prst="rect">
            <a:avLst/>
          </a:prstGeom>
          <a:noFill/>
        </p:spPr>
        <p:txBody>
          <a:bodyPr wrap="square">
            <a:spAutoFit/>
          </a:bodyPr>
          <a:lstStyle/>
          <a:p>
            <a:pPr algn="l"/>
            <a:r>
              <a:rPr lang="el-GR" sz="3200" b="0" i="0" dirty="0">
                <a:solidFill>
                  <a:srgbClr val="C00000"/>
                </a:solidFill>
                <a:effectLst/>
                <a:latin typeface="Arial" panose="020B0604020202020204" pitchFamily="34" charset="0"/>
              </a:rPr>
              <a:t>Κλειστά κατάγματα: η θεραπεία τους περιλαμβάνει:</a:t>
            </a:r>
          </a:p>
          <a:p>
            <a:pPr algn="l"/>
            <a:r>
              <a:rPr lang="el-GR" sz="2000" b="1" dirty="0">
                <a:solidFill>
                  <a:srgbClr val="303F50"/>
                </a:solidFill>
                <a:latin typeface="Arial" panose="020B0604020202020204" pitchFamily="34" charset="0"/>
              </a:rPr>
              <a:t>1</a:t>
            </a:r>
            <a:r>
              <a:rPr lang="el-GR" sz="2000" b="0" i="0" dirty="0">
                <a:solidFill>
                  <a:srgbClr val="303F50"/>
                </a:solidFill>
                <a:effectLst/>
                <a:latin typeface="Arial" panose="020B0604020202020204" pitchFamily="34" charset="0"/>
              </a:rPr>
              <a:t> </a:t>
            </a:r>
            <a:r>
              <a:rPr lang="el-GR" sz="2000" b="1" i="0" dirty="0">
                <a:solidFill>
                  <a:srgbClr val="303F50"/>
                </a:solidFill>
                <a:effectLst/>
                <a:latin typeface="Arial" panose="020B0604020202020204" pitchFamily="34" charset="0"/>
              </a:rPr>
              <a:t>Την ανάταξη του κατάγματος, </a:t>
            </a:r>
            <a:r>
              <a:rPr lang="el-GR" sz="2000" b="0" i="0" dirty="0">
                <a:solidFill>
                  <a:srgbClr val="303F50"/>
                </a:solidFill>
                <a:effectLst/>
                <a:latin typeface="Arial" panose="020B0604020202020204" pitchFamily="34" charset="0"/>
              </a:rPr>
              <a:t>δηλαδή η τοποθέτηση εκ νέου των δύο άκρων του οστού, τα οποία μπορεί να έχουν μετατοπιστεί, στη σωστή ανατομική τους θέση. Αυτό θα διευκολύνει την επούλωση και την αποκατάσταση της λειτουργίας της περιοχής. Η ανάταξη μπορεί να γίνει με χειρισμούς υπό τοπική ή γενική αναισθησία, με συνεχή σκελετική ή δερματική έλξη ή με χειρουργική επέμβαση.</a:t>
            </a:r>
          </a:p>
          <a:p>
            <a:pPr algn="l"/>
            <a:r>
              <a:rPr lang="el-GR" sz="2000" b="0" i="0" dirty="0">
                <a:solidFill>
                  <a:srgbClr val="303F50"/>
                </a:solidFill>
                <a:effectLst/>
                <a:latin typeface="Arial" panose="020B0604020202020204" pitchFamily="34" charset="0"/>
              </a:rPr>
              <a:t>2. </a:t>
            </a:r>
            <a:r>
              <a:rPr lang="el-GR" sz="2000" b="1" i="0" dirty="0">
                <a:solidFill>
                  <a:srgbClr val="303F50"/>
                </a:solidFill>
                <a:effectLst/>
                <a:latin typeface="Arial" panose="020B0604020202020204" pitchFamily="34" charset="0"/>
              </a:rPr>
              <a:t>Την ακινητοποίηση,</a:t>
            </a:r>
            <a:r>
              <a:rPr lang="el-GR" sz="2000" b="0" i="0" dirty="0">
                <a:solidFill>
                  <a:srgbClr val="303F50"/>
                </a:solidFill>
                <a:effectLst/>
                <a:latin typeface="Arial" panose="020B0604020202020204" pitchFamily="34" charset="0"/>
              </a:rPr>
              <a:t> αυτή γίνεται με μεταλλικούς ή πλαστικούς ή γύψινους νάρθηκες, με λειτουργικούς γύψους ή νάρθηκες, με συνεχή έλξη, ή με </a:t>
            </a:r>
            <a:r>
              <a:rPr lang="el-GR" sz="2000" b="1" i="0" dirty="0">
                <a:solidFill>
                  <a:srgbClr val="303F50"/>
                </a:solidFill>
                <a:effectLst/>
                <a:latin typeface="Arial" panose="020B0604020202020204" pitchFamily="34" charset="0"/>
              </a:rPr>
              <a:t>εσωτερική </a:t>
            </a:r>
            <a:r>
              <a:rPr lang="el-GR" sz="2000" b="1" i="0" dirty="0" err="1">
                <a:solidFill>
                  <a:srgbClr val="303F50"/>
                </a:solidFill>
                <a:effectLst/>
                <a:latin typeface="Arial" panose="020B0604020202020204" pitchFamily="34" charset="0"/>
              </a:rPr>
              <a:t>οστεοσύνθεση</a:t>
            </a:r>
            <a:r>
              <a:rPr lang="el-GR" sz="2000" b="0" i="0" dirty="0">
                <a:solidFill>
                  <a:srgbClr val="303F50"/>
                </a:solidFill>
                <a:effectLst/>
                <a:latin typeface="Arial" panose="020B0604020202020204" pitchFamily="34" charset="0"/>
              </a:rPr>
              <a:t> (μια κατασκευή με βίδες και ράβδους που συγκρατεί μαζί τα θραύσματα του οστού).</a:t>
            </a:r>
          </a:p>
          <a:p>
            <a:r>
              <a:rPr lang="el-GR" sz="2000" b="0" i="0" dirty="0">
                <a:solidFill>
                  <a:srgbClr val="303F50"/>
                </a:solidFill>
                <a:effectLst/>
                <a:latin typeface="Arial" panose="020B0604020202020204" pitchFamily="34" charset="0"/>
              </a:rPr>
              <a:t>3. </a:t>
            </a:r>
            <a:r>
              <a:rPr lang="el-GR" sz="2000" b="1" i="0" dirty="0">
                <a:solidFill>
                  <a:srgbClr val="303F50"/>
                </a:solidFill>
                <a:effectLst/>
                <a:latin typeface="Arial" panose="020B0604020202020204" pitchFamily="34" charset="0"/>
              </a:rPr>
              <a:t>Τη λειτουργική αποκατάσταση</a:t>
            </a:r>
            <a:r>
              <a:rPr lang="el-GR" sz="2000" b="0" i="0" dirty="0">
                <a:solidFill>
                  <a:srgbClr val="303F50"/>
                </a:solidFill>
                <a:effectLst/>
                <a:latin typeface="Arial" panose="020B0604020202020204" pitchFamily="34" charset="0"/>
              </a:rPr>
              <a:t>, που αρχίζει μετά από την ανάταξη του κατάγματος και έχει ως στόχο το να εμποδίσει την ατροφία και τις αγκυλώσεις στις </a:t>
            </a:r>
            <a:r>
              <a:rPr lang="el-GR" sz="2000" b="0" i="0" dirty="0" err="1">
                <a:solidFill>
                  <a:srgbClr val="303F50"/>
                </a:solidFill>
                <a:effectLst/>
                <a:latin typeface="Arial" panose="020B0604020202020204" pitchFamily="34" charset="0"/>
              </a:rPr>
              <a:t>ακινητοποιημένες</a:t>
            </a:r>
            <a:r>
              <a:rPr lang="el-GR" sz="2000" b="0" i="0" dirty="0">
                <a:solidFill>
                  <a:srgbClr val="303F50"/>
                </a:solidFill>
                <a:effectLst/>
                <a:latin typeface="Arial" panose="020B0604020202020204" pitchFamily="34" charset="0"/>
              </a:rPr>
              <a:t> περιοχές. Συνήθως πρόκειται για ειδικές ασκήσεις και φυσιοθεραπεία. Συνεχίζεται και μετά από την άρση της ακινητοποίησης, μέχρι η περιοχή να ανακτήσει πλήρως την προηγούμενη λειτουργικότητα.</a:t>
            </a:r>
            <a:r>
              <a:rPr lang="el-GR" sz="2000" b="1" dirty="0">
                <a:solidFill>
                  <a:srgbClr val="303F50"/>
                </a:solidFill>
                <a:latin typeface="Arial" panose="020B0604020202020204" pitchFamily="34" charset="0"/>
              </a:rPr>
              <a:t> .</a:t>
            </a:r>
            <a:endParaRPr lang="el-GR" sz="2000" b="0" i="0" dirty="0">
              <a:solidFill>
                <a:srgbClr val="303F50"/>
              </a:solidFill>
              <a:effectLst/>
              <a:latin typeface="Arial" panose="020B0604020202020204" pitchFamily="34" charset="0"/>
            </a:endParaRPr>
          </a:p>
        </p:txBody>
      </p:sp>
    </p:spTree>
    <p:extLst>
      <p:ext uri="{BB962C8B-B14F-4D97-AF65-F5344CB8AC3E}">
        <p14:creationId xmlns:p14="http://schemas.microsoft.com/office/powerpoint/2010/main" val="14171885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935AE98-A0A7-7470-3942-99080AD406D2}"/>
              </a:ext>
            </a:extLst>
          </p:cNvPr>
          <p:cNvSpPr>
            <a:spLocks noGrp="1"/>
          </p:cNvSpPr>
          <p:nvPr>
            <p:ph type="title"/>
          </p:nvPr>
        </p:nvSpPr>
        <p:spPr>
          <a:xfrm>
            <a:off x="913774" y="309976"/>
            <a:ext cx="10364451" cy="594463"/>
          </a:xfrm>
        </p:spPr>
        <p:txBody>
          <a:bodyPr>
            <a:normAutofit/>
          </a:bodyPr>
          <a:lstStyle/>
          <a:p>
            <a:r>
              <a:rPr lang="el-GR" b="1" dirty="0">
                <a:solidFill>
                  <a:srgbClr val="C00000"/>
                </a:solidFill>
                <a:latin typeface="Calibri" panose="020F0502020204030204" pitchFamily="34" charset="0"/>
              </a:rPr>
              <a:t>ΘΕΡΑΠΕΙΑ ΚΑΤΑΓΜΑΤΟΣ</a:t>
            </a:r>
            <a:endParaRPr lang="el-GR" dirty="0"/>
          </a:p>
        </p:txBody>
      </p:sp>
      <p:sp>
        <p:nvSpPr>
          <p:cNvPr id="5" name="TextBox 4">
            <a:extLst>
              <a:ext uri="{FF2B5EF4-FFF2-40B4-BE49-F238E27FC236}">
                <a16:creationId xmlns:a16="http://schemas.microsoft.com/office/drawing/2014/main" id="{D2477F29-8D05-4C57-3A52-763B78E4FA63}"/>
              </a:ext>
            </a:extLst>
          </p:cNvPr>
          <p:cNvSpPr txBox="1"/>
          <p:nvPr/>
        </p:nvSpPr>
        <p:spPr>
          <a:xfrm>
            <a:off x="662474" y="979085"/>
            <a:ext cx="10431624" cy="4893647"/>
          </a:xfrm>
          <a:prstGeom prst="rect">
            <a:avLst/>
          </a:prstGeom>
          <a:noFill/>
        </p:spPr>
        <p:txBody>
          <a:bodyPr wrap="square">
            <a:spAutoFit/>
          </a:bodyPr>
          <a:lstStyle/>
          <a:p>
            <a:pPr algn="l"/>
            <a:r>
              <a:rPr lang="el-GR" sz="3200" b="1" i="0" dirty="0">
                <a:solidFill>
                  <a:srgbClr val="C00000"/>
                </a:solidFill>
                <a:effectLst/>
                <a:latin typeface="Arial" panose="020B0604020202020204" pitchFamily="34" charset="0"/>
              </a:rPr>
              <a:t>Ανοικτά κατάγματα:</a:t>
            </a:r>
          </a:p>
          <a:p>
            <a:pPr algn="l"/>
            <a:r>
              <a:rPr lang="el-GR" sz="2000" b="0" i="0" dirty="0">
                <a:solidFill>
                  <a:srgbClr val="303F50"/>
                </a:solidFill>
                <a:effectLst/>
                <a:latin typeface="Arial" panose="020B0604020202020204" pitchFamily="34" charset="0"/>
              </a:rPr>
              <a:t>Στα ανοικτά κατάγματα, μετά την αρχική αντιμετώπιση ο ασθενής </a:t>
            </a:r>
            <a:r>
              <a:rPr lang="el-GR" sz="2000" b="0" i="0" dirty="0">
                <a:solidFill>
                  <a:srgbClr val="C00000"/>
                </a:solidFill>
                <a:effectLst/>
                <a:latin typeface="Arial" panose="020B0604020202020204" pitchFamily="34" charset="0"/>
              </a:rPr>
              <a:t>π</a:t>
            </a:r>
            <a:r>
              <a:rPr lang="el-GR" sz="2000" b="1" i="0" dirty="0">
                <a:solidFill>
                  <a:srgbClr val="C00000"/>
                </a:solidFill>
                <a:effectLst/>
                <a:latin typeface="Arial" panose="020B0604020202020204" pitchFamily="34" charset="0"/>
              </a:rPr>
              <a:t>ρέπει να λάβει αντιτετανικό ορό και εμβόλιο και ενδοφλέβια αντιβίωση, γιατί η πιθανότητα για λοίμωξη είναι πολύ μεγάλη. </a:t>
            </a:r>
          </a:p>
          <a:p>
            <a:pPr algn="l"/>
            <a:r>
              <a:rPr lang="el-GR" sz="2000" b="0" i="0" dirty="0">
                <a:solidFill>
                  <a:srgbClr val="303F50"/>
                </a:solidFill>
                <a:effectLst/>
                <a:latin typeface="Arial" panose="020B0604020202020204" pitchFamily="34" charset="0"/>
              </a:rPr>
              <a:t>Στη συνέχεια χρειάζονται άμεση χειρουργική αντιμετώπιση (θεωρούνται χειρουργικό επείγον). </a:t>
            </a:r>
          </a:p>
          <a:p>
            <a:pPr algn="l"/>
            <a:r>
              <a:rPr lang="el-GR" sz="2000" b="0" i="0" dirty="0">
                <a:solidFill>
                  <a:srgbClr val="303F50"/>
                </a:solidFill>
                <a:effectLst/>
                <a:latin typeface="Arial" panose="020B0604020202020204" pitchFamily="34" charset="0"/>
              </a:rPr>
              <a:t>Στο χειρουργείο, ο </a:t>
            </a:r>
            <a:r>
              <a:rPr lang="el-GR" sz="2000" b="0" i="0" dirty="0" err="1">
                <a:solidFill>
                  <a:srgbClr val="303F50"/>
                </a:solidFill>
                <a:effectLst/>
                <a:latin typeface="Arial" panose="020B0604020202020204" pitchFamily="34" charset="0"/>
              </a:rPr>
              <a:t>ορθοπαιδικός</a:t>
            </a:r>
            <a:r>
              <a:rPr lang="el-GR" sz="2000" b="0" i="0" dirty="0">
                <a:solidFill>
                  <a:srgbClr val="303F50"/>
                </a:solidFill>
                <a:effectLst/>
                <a:latin typeface="Arial" panose="020B0604020202020204" pitchFamily="34" charset="0"/>
              </a:rPr>
              <a:t> </a:t>
            </a:r>
            <a:r>
              <a:rPr lang="el-GR" sz="2000" b="1" i="0" dirty="0">
                <a:solidFill>
                  <a:srgbClr val="C00000"/>
                </a:solidFill>
                <a:effectLst/>
                <a:latin typeface="Arial" panose="020B0604020202020204" pitchFamily="34" charset="0"/>
              </a:rPr>
              <a:t>θα αφαιρέσει πρώτα νεκρούς ιστούς και τα πολύ μικρά θραύσματα οστών, θα πλύνει, θα καθαρίσει και θα απολυμάνει τους ιστούς</a:t>
            </a:r>
            <a:r>
              <a:rPr lang="el-GR" sz="2000" b="0" i="0" dirty="0">
                <a:solidFill>
                  <a:srgbClr val="303F50"/>
                </a:solidFill>
                <a:effectLst/>
                <a:latin typeface="Arial" panose="020B0604020202020204" pitchFamily="34" charset="0"/>
              </a:rPr>
              <a:t>. </a:t>
            </a:r>
          </a:p>
          <a:p>
            <a:pPr algn="l"/>
            <a:r>
              <a:rPr lang="el-GR" sz="2000" b="0" i="0" dirty="0">
                <a:solidFill>
                  <a:srgbClr val="303F50"/>
                </a:solidFill>
                <a:effectLst/>
                <a:latin typeface="Arial" panose="020B0604020202020204" pitchFamily="34" charset="0"/>
              </a:rPr>
              <a:t>Στη συνέχεια θα </a:t>
            </a:r>
            <a:r>
              <a:rPr lang="el-GR" sz="2000" b="1" i="0" dirty="0">
                <a:solidFill>
                  <a:srgbClr val="C00000"/>
                </a:solidFill>
                <a:effectLst/>
                <a:latin typeface="Arial" panose="020B0604020202020204" pitchFamily="34" charset="0"/>
              </a:rPr>
              <a:t>ανατάξει το κάταγμα</a:t>
            </a:r>
            <a:r>
              <a:rPr lang="el-GR" sz="2000" b="0" i="0" dirty="0">
                <a:solidFill>
                  <a:srgbClr val="303F50"/>
                </a:solidFill>
                <a:effectLst/>
                <a:latin typeface="Arial" panose="020B0604020202020204" pitchFamily="34" charset="0"/>
              </a:rPr>
              <a:t>, και θα το </a:t>
            </a:r>
            <a:r>
              <a:rPr lang="el-GR" sz="2000" b="1" i="0" dirty="0">
                <a:solidFill>
                  <a:srgbClr val="C00000"/>
                </a:solidFill>
                <a:effectLst/>
                <a:latin typeface="Arial" panose="020B0604020202020204" pitchFamily="34" charset="0"/>
              </a:rPr>
              <a:t>ακινητοποιήσει </a:t>
            </a:r>
            <a:r>
              <a:rPr lang="el-GR" sz="2000" b="0" i="0" dirty="0">
                <a:solidFill>
                  <a:srgbClr val="303F50"/>
                </a:solidFill>
                <a:effectLst/>
                <a:latin typeface="Arial" panose="020B0604020202020204" pitchFamily="34" charset="0"/>
              </a:rPr>
              <a:t>χρησιμοποιώντας είτε λάμες και βίδες (</a:t>
            </a:r>
            <a:r>
              <a:rPr lang="el-GR" sz="2000" b="1" i="0" dirty="0">
                <a:solidFill>
                  <a:srgbClr val="303F50"/>
                </a:solidFill>
                <a:effectLst/>
                <a:latin typeface="Arial" panose="020B0604020202020204" pitchFamily="34" charset="0"/>
              </a:rPr>
              <a:t>εσωτερική </a:t>
            </a:r>
            <a:r>
              <a:rPr lang="el-GR" sz="2000" b="1" i="0" dirty="0" err="1">
                <a:solidFill>
                  <a:srgbClr val="303F50"/>
                </a:solidFill>
                <a:effectLst/>
                <a:latin typeface="Arial" panose="020B0604020202020204" pitchFamily="34" charset="0"/>
              </a:rPr>
              <a:t>οστεοσύνθεση</a:t>
            </a:r>
            <a:r>
              <a:rPr lang="el-GR" sz="2000" b="0" i="0" dirty="0">
                <a:solidFill>
                  <a:srgbClr val="303F50"/>
                </a:solidFill>
                <a:effectLst/>
                <a:latin typeface="Arial" panose="020B0604020202020204" pitchFamily="34" charset="0"/>
              </a:rPr>
              <a:t>) ή μια κατασκευή από καρφιά και ράβδους που σε κάποιες περιπτώσεις προβάλει έξω από το σώμα (</a:t>
            </a:r>
            <a:r>
              <a:rPr lang="el-GR" sz="2000" b="1" i="0" dirty="0">
                <a:solidFill>
                  <a:srgbClr val="303F50"/>
                </a:solidFill>
                <a:effectLst/>
                <a:latin typeface="Arial" panose="020B0604020202020204" pitchFamily="34" charset="0"/>
              </a:rPr>
              <a:t>εξωτερική </a:t>
            </a:r>
            <a:r>
              <a:rPr lang="el-GR" sz="2000" b="1" i="0" dirty="0" err="1">
                <a:solidFill>
                  <a:srgbClr val="303F50"/>
                </a:solidFill>
                <a:effectLst/>
                <a:latin typeface="Arial" panose="020B0604020202020204" pitchFamily="34" charset="0"/>
              </a:rPr>
              <a:t>οστεοσύνθεση</a:t>
            </a:r>
            <a:r>
              <a:rPr lang="el-GR" sz="2000" b="0" i="0" dirty="0">
                <a:solidFill>
                  <a:srgbClr val="303F50"/>
                </a:solidFill>
                <a:effectLst/>
                <a:latin typeface="Arial" panose="020B0604020202020204" pitchFamily="34" charset="0"/>
              </a:rPr>
              <a:t>). </a:t>
            </a:r>
          </a:p>
          <a:p>
            <a:pPr algn="l"/>
            <a:r>
              <a:rPr lang="el-GR" sz="2000" b="0" i="0" dirty="0">
                <a:solidFill>
                  <a:srgbClr val="303F50"/>
                </a:solidFill>
                <a:effectLst/>
                <a:latin typeface="Arial" panose="020B0604020202020204" pitchFamily="34" charset="0"/>
              </a:rPr>
              <a:t>Στη συνέχεια </a:t>
            </a:r>
            <a:r>
              <a:rPr lang="el-GR" sz="2000" b="1" i="0" dirty="0">
                <a:solidFill>
                  <a:srgbClr val="C00000"/>
                </a:solidFill>
                <a:effectLst/>
                <a:latin typeface="Arial" panose="020B0604020202020204" pitchFamily="34" charset="0"/>
              </a:rPr>
              <a:t>συρράβει τα τραυματισμένα μαλακά μόρια</a:t>
            </a:r>
            <a:r>
              <a:rPr lang="el-GR" sz="2000" b="0" i="0" dirty="0">
                <a:solidFill>
                  <a:srgbClr val="303F50"/>
                </a:solidFill>
                <a:effectLst/>
                <a:latin typeface="Arial" panose="020B0604020202020204" pitchFamily="34" charset="0"/>
              </a:rPr>
              <a:t>, ώστε η πληγή να κλείσει αν είναι δυνατόν. Αν τα μαλακά μόρια και το δέρμα έχουν καταστραφεί, για τη σύγκλειση της πληγής θα χρειαστούν μέθοδοι πλαστικής χειρουργικής, με μοσχεύματα από άλλες περιοχές</a:t>
            </a:r>
          </a:p>
        </p:txBody>
      </p:sp>
    </p:spTree>
    <p:extLst>
      <p:ext uri="{BB962C8B-B14F-4D97-AF65-F5344CB8AC3E}">
        <p14:creationId xmlns:p14="http://schemas.microsoft.com/office/powerpoint/2010/main" val="18294664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935AE98-A0A7-7470-3942-99080AD406D2}"/>
              </a:ext>
            </a:extLst>
          </p:cNvPr>
          <p:cNvSpPr>
            <a:spLocks noGrp="1"/>
          </p:cNvSpPr>
          <p:nvPr>
            <p:ph type="title"/>
          </p:nvPr>
        </p:nvSpPr>
        <p:spPr>
          <a:xfrm>
            <a:off x="913774" y="309976"/>
            <a:ext cx="10364451" cy="594463"/>
          </a:xfrm>
        </p:spPr>
        <p:txBody>
          <a:bodyPr>
            <a:normAutofit/>
          </a:bodyPr>
          <a:lstStyle/>
          <a:p>
            <a:pPr algn="l"/>
            <a:r>
              <a:rPr lang="el-GR" sz="3600" b="1" i="0" cap="none" dirty="0">
                <a:solidFill>
                  <a:srgbClr val="C00000"/>
                </a:solidFill>
                <a:effectLst/>
                <a:latin typeface="Open Sans" panose="020B0606030504020204" pitchFamily="34" charset="0"/>
              </a:rPr>
              <a:t>ΕΙΔΗ ΘΕΡΑΠΕΙΑΣ</a:t>
            </a:r>
          </a:p>
        </p:txBody>
      </p:sp>
      <p:sp>
        <p:nvSpPr>
          <p:cNvPr id="5" name="TextBox 4">
            <a:extLst>
              <a:ext uri="{FF2B5EF4-FFF2-40B4-BE49-F238E27FC236}">
                <a16:creationId xmlns:a16="http://schemas.microsoft.com/office/drawing/2014/main" id="{D2477F29-8D05-4C57-3A52-763B78E4FA63}"/>
              </a:ext>
            </a:extLst>
          </p:cNvPr>
          <p:cNvSpPr txBox="1"/>
          <p:nvPr/>
        </p:nvSpPr>
        <p:spPr>
          <a:xfrm>
            <a:off x="662474" y="1165697"/>
            <a:ext cx="9759820" cy="2062103"/>
          </a:xfrm>
          <a:prstGeom prst="rect">
            <a:avLst/>
          </a:prstGeom>
          <a:noFill/>
        </p:spPr>
        <p:txBody>
          <a:bodyPr wrap="square">
            <a:spAutoFit/>
          </a:bodyPr>
          <a:lstStyle/>
          <a:p>
            <a:pPr algn="l"/>
            <a:r>
              <a:rPr lang="el-GR" sz="3200" b="1" i="0" dirty="0">
                <a:solidFill>
                  <a:srgbClr val="C00000"/>
                </a:solidFill>
                <a:effectLst/>
                <a:latin typeface="Open Sans" panose="020B0606030504020204" pitchFamily="34" charset="0"/>
              </a:rPr>
              <a:t>Ακινητοποίηση σε γύψινο επίδεσμο</a:t>
            </a:r>
          </a:p>
          <a:p>
            <a:pPr algn="just"/>
            <a:r>
              <a:rPr lang="el-GR" sz="2400" b="0" i="0" dirty="0">
                <a:solidFill>
                  <a:srgbClr val="444444"/>
                </a:solidFill>
                <a:effectLst/>
                <a:latin typeface="Open Sans" panose="020B0606030504020204" pitchFamily="34" charset="0"/>
              </a:rPr>
              <a:t>Είναι ο πλέον συνήθης τρόπος αντιμετώπισης καταγμάτων καθ' ότι τα περισσότερα </a:t>
            </a:r>
            <a:r>
              <a:rPr lang="el-GR" sz="2400" b="0" i="0" dirty="0" err="1">
                <a:solidFill>
                  <a:srgbClr val="444444"/>
                </a:solidFill>
                <a:effectLst/>
                <a:latin typeface="Open Sans" panose="020B0606030504020204" pitchFamily="34" charset="0"/>
              </a:rPr>
              <a:t>κατεαγώτα</a:t>
            </a:r>
            <a:r>
              <a:rPr lang="el-GR" sz="2400" b="0" i="0" dirty="0">
                <a:solidFill>
                  <a:srgbClr val="444444"/>
                </a:solidFill>
                <a:effectLst/>
                <a:latin typeface="Open Sans" panose="020B0606030504020204" pitchFamily="34" charset="0"/>
              </a:rPr>
              <a:t> οστά μπορεί να </a:t>
            </a:r>
            <a:r>
              <a:rPr lang="el-GR" sz="2400" b="0" i="0" dirty="0" err="1">
                <a:solidFill>
                  <a:srgbClr val="444444"/>
                </a:solidFill>
                <a:effectLst/>
                <a:latin typeface="Open Sans" panose="020B0606030504020204" pitchFamily="34" charset="0"/>
              </a:rPr>
              <a:t>πωρωθούν</a:t>
            </a:r>
            <a:r>
              <a:rPr lang="el-GR" sz="2400" b="0" i="0" dirty="0">
                <a:solidFill>
                  <a:srgbClr val="444444"/>
                </a:solidFill>
                <a:effectLst/>
                <a:latin typeface="Open Sans" panose="020B0606030504020204" pitchFamily="34" charset="0"/>
              </a:rPr>
              <a:t> ικανοποιητικά δεδομένης της ανάταξής τους και της επαρκούς ακινητοποίησης.</a:t>
            </a:r>
          </a:p>
        </p:txBody>
      </p:sp>
      <p:pic>
        <p:nvPicPr>
          <p:cNvPr id="2050" name="Picture 2">
            <a:extLst>
              <a:ext uri="{FF2B5EF4-FFF2-40B4-BE49-F238E27FC236}">
                <a16:creationId xmlns:a16="http://schemas.microsoft.com/office/drawing/2014/main" id="{448C4406-0537-8A98-C78D-A5D7A0E320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4196" y="3630201"/>
            <a:ext cx="7620000" cy="211455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2E2AF677-0EB8-88C3-67C3-6429B40BA23F}"/>
              </a:ext>
            </a:extLst>
          </p:cNvPr>
          <p:cNvSpPr txBox="1"/>
          <p:nvPr/>
        </p:nvSpPr>
        <p:spPr>
          <a:xfrm>
            <a:off x="1856791" y="5937757"/>
            <a:ext cx="7520473" cy="707886"/>
          </a:xfrm>
          <a:prstGeom prst="rect">
            <a:avLst/>
          </a:prstGeom>
          <a:noFill/>
        </p:spPr>
        <p:txBody>
          <a:bodyPr wrap="square">
            <a:spAutoFit/>
          </a:bodyPr>
          <a:lstStyle/>
          <a:p>
            <a:r>
              <a:rPr lang="el-GR" sz="2000" b="1" i="1" dirty="0">
                <a:solidFill>
                  <a:srgbClr val="444444"/>
                </a:solidFill>
                <a:effectLst/>
                <a:latin typeface="Open Sans" panose="020B0606030504020204" pitchFamily="34" charset="0"/>
              </a:rPr>
              <a:t>Κλινική εφαρμογή γύψινου </a:t>
            </a:r>
            <a:r>
              <a:rPr lang="el-GR" sz="2000" b="1" i="1" dirty="0" err="1">
                <a:solidFill>
                  <a:srgbClr val="444444"/>
                </a:solidFill>
                <a:effectLst/>
                <a:latin typeface="Open Sans" panose="020B0606030504020204" pitchFamily="34" charset="0"/>
              </a:rPr>
              <a:t>επίδεσμου</a:t>
            </a:r>
            <a:r>
              <a:rPr lang="el-GR" sz="2000" b="1" i="1" dirty="0">
                <a:solidFill>
                  <a:srgbClr val="444444"/>
                </a:solidFill>
                <a:effectLst/>
                <a:latin typeface="Open Sans" panose="020B0606030504020204" pitchFamily="34" charset="0"/>
              </a:rPr>
              <a:t> σε κάταγμα </a:t>
            </a:r>
            <a:r>
              <a:rPr lang="el-GR" sz="2000" b="1" i="1" dirty="0" err="1">
                <a:solidFill>
                  <a:srgbClr val="444444"/>
                </a:solidFill>
                <a:effectLst/>
                <a:latin typeface="Open Sans" panose="020B0606030504020204" pitchFamily="34" charset="0"/>
              </a:rPr>
              <a:t>πηχεοκαρπικής</a:t>
            </a:r>
            <a:r>
              <a:rPr lang="el-GR" sz="2000" b="1" i="1" dirty="0">
                <a:solidFill>
                  <a:srgbClr val="444444"/>
                </a:solidFill>
                <a:effectLst/>
                <a:latin typeface="Open Sans" panose="020B0606030504020204" pitchFamily="34" charset="0"/>
              </a:rPr>
              <a:t> και ακτινολογική απεικόνιση.</a:t>
            </a:r>
            <a:endParaRPr lang="el-GR" sz="2000" b="1" dirty="0"/>
          </a:p>
        </p:txBody>
      </p:sp>
    </p:spTree>
    <p:extLst>
      <p:ext uri="{BB962C8B-B14F-4D97-AF65-F5344CB8AC3E}">
        <p14:creationId xmlns:p14="http://schemas.microsoft.com/office/powerpoint/2010/main" val="24055877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935AE98-A0A7-7470-3942-99080AD406D2}"/>
              </a:ext>
            </a:extLst>
          </p:cNvPr>
          <p:cNvSpPr>
            <a:spLocks noGrp="1"/>
          </p:cNvSpPr>
          <p:nvPr>
            <p:ph type="title"/>
          </p:nvPr>
        </p:nvSpPr>
        <p:spPr>
          <a:xfrm>
            <a:off x="913774" y="309976"/>
            <a:ext cx="10364451" cy="594463"/>
          </a:xfrm>
        </p:spPr>
        <p:txBody>
          <a:bodyPr>
            <a:normAutofit/>
          </a:bodyPr>
          <a:lstStyle/>
          <a:p>
            <a:pPr algn="l"/>
            <a:r>
              <a:rPr lang="el-GR" sz="3600" b="1" i="0" cap="none" dirty="0">
                <a:solidFill>
                  <a:srgbClr val="C00000"/>
                </a:solidFill>
                <a:effectLst/>
                <a:latin typeface="Open Sans" panose="020B0606030504020204" pitchFamily="34" charset="0"/>
              </a:rPr>
              <a:t>ΕΙΔΗ ΘΕΡΑΠΕΙΑΣ</a:t>
            </a:r>
          </a:p>
        </p:txBody>
      </p:sp>
      <p:pic>
        <p:nvPicPr>
          <p:cNvPr id="3076" name="Picture 4">
            <a:extLst>
              <a:ext uri="{FF2B5EF4-FFF2-40B4-BE49-F238E27FC236}">
                <a16:creationId xmlns:a16="http://schemas.microsoft.com/office/drawing/2014/main" id="{F418EA62-730A-6D84-13EA-EAB1EFDA8E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81285" y="3489058"/>
            <a:ext cx="6829425" cy="1933576"/>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3DE09553-46C5-B0A1-1903-F6433215724D}"/>
              </a:ext>
            </a:extLst>
          </p:cNvPr>
          <p:cNvSpPr txBox="1"/>
          <p:nvPr/>
        </p:nvSpPr>
        <p:spPr>
          <a:xfrm>
            <a:off x="1651920" y="5770585"/>
            <a:ext cx="8770374" cy="1015663"/>
          </a:xfrm>
          <a:prstGeom prst="rect">
            <a:avLst/>
          </a:prstGeom>
          <a:noFill/>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l-GR" altLang="el-GR" sz="2000" b="1" i="1" u="none" strike="noStrike" cap="none" normalizeH="0" baseline="0" dirty="0">
                <a:ln>
                  <a:noFill/>
                </a:ln>
                <a:solidFill>
                  <a:srgbClr val="444444"/>
                </a:solidFill>
                <a:effectLst/>
                <a:latin typeface="Open Sans" panose="020B0606030504020204" pitchFamily="34" charset="0"/>
                <a:cs typeface="Open Sans" panose="020B0606030504020204" pitchFamily="34" charset="0"/>
              </a:rPr>
              <a:t>Εφαρμογή λειτουργικού νάρθηκα που επιτρέπει κίνηση στην άρθρωση του αγκώνα για την αντιμετώπιση κατάγματος της κεφαλής της κερκίδας.</a:t>
            </a:r>
            <a:endParaRPr kumimoji="0" lang="el-GR" altLang="el-GR" sz="3600" b="1" i="0" u="none" strike="noStrike" cap="none" normalizeH="0" baseline="0" dirty="0">
              <a:ln>
                <a:noFill/>
              </a:ln>
              <a:solidFill>
                <a:schemeClr val="tx1"/>
              </a:solidFill>
              <a:effectLst/>
              <a:latin typeface="Arial" panose="020B0604020202020204" pitchFamily="34" charset="0"/>
            </a:endParaRPr>
          </a:p>
        </p:txBody>
      </p:sp>
      <p:sp>
        <p:nvSpPr>
          <p:cNvPr id="9" name="TextBox 8">
            <a:extLst>
              <a:ext uri="{FF2B5EF4-FFF2-40B4-BE49-F238E27FC236}">
                <a16:creationId xmlns:a16="http://schemas.microsoft.com/office/drawing/2014/main" id="{C5D53828-E28B-56FC-C085-4436499E25FF}"/>
              </a:ext>
            </a:extLst>
          </p:cNvPr>
          <p:cNvSpPr txBox="1"/>
          <p:nvPr/>
        </p:nvSpPr>
        <p:spPr>
          <a:xfrm>
            <a:off x="410546" y="1007077"/>
            <a:ext cx="10440955" cy="2062103"/>
          </a:xfrm>
          <a:prstGeom prst="rect">
            <a:avLst/>
          </a:prstGeom>
          <a:noFill/>
        </p:spPr>
        <p:txBody>
          <a:bodyPr wrap="square">
            <a:spAutoFit/>
          </a:bodyPr>
          <a:lstStyle/>
          <a:p>
            <a:r>
              <a:rPr lang="el-GR" sz="3200" b="1" dirty="0">
                <a:solidFill>
                  <a:srgbClr val="C00000"/>
                </a:solidFill>
                <a:latin typeface="Open Sans" panose="020B0606030504020204" pitchFamily="34" charset="0"/>
              </a:rPr>
              <a:t>Λειτουργικός νάρθηκας</a:t>
            </a:r>
          </a:p>
          <a:p>
            <a:pPr algn="just"/>
            <a:r>
              <a:rPr lang="el-GR" sz="2400" b="0" i="0" dirty="0">
                <a:solidFill>
                  <a:srgbClr val="444444"/>
                </a:solidFill>
                <a:effectLst/>
                <a:latin typeface="Open Sans" panose="020B0606030504020204" pitchFamily="34" charset="0"/>
              </a:rPr>
              <a:t>Ο τρόπος αυτός θεραπείας επιτρέπει περιορισμένη ή ελεγχόμενη κινητοποίηση παρακείμενων αρθρώσεων. Ο τρόπος αυτός θεραπείας είναι προτιμητέος, καθ’ ότι περιορίζει τυχόν αγκυλώσεις των παρακείμενων αρθρώσεων, αλλά όχι εφικτός για όλα τα κατάγματα.</a:t>
            </a:r>
          </a:p>
        </p:txBody>
      </p:sp>
    </p:spTree>
    <p:extLst>
      <p:ext uri="{BB962C8B-B14F-4D97-AF65-F5344CB8AC3E}">
        <p14:creationId xmlns:p14="http://schemas.microsoft.com/office/powerpoint/2010/main" val="26278970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935AE98-A0A7-7470-3942-99080AD406D2}"/>
              </a:ext>
            </a:extLst>
          </p:cNvPr>
          <p:cNvSpPr>
            <a:spLocks noGrp="1"/>
          </p:cNvSpPr>
          <p:nvPr>
            <p:ph type="title"/>
          </p:nvPr>
        </p:nvSpPr>
        <p:spPr>
          <a:xfrm>
            <a:off x="913774" y="309976"/>
            <a:ext cx="10364451" cy="594463"/>
          </a:xfrm>
        </p:spPr>
        <p:txBody>
          <a:bodyPr>
            <a:normAutofit/>
          </a:bodyPr>
          <a:lstStyle/>
          <a:p>
            <a:pPr algn="l"/>
            <a:r>
              <a:rPr lang="el-GR" sz="3600" b="1" i="0" cap="none" dirty="0">
                <a:solidFill>
                  <a:srgbClr val="C00000"/>
                </a:solidFill>
                <a:effectLst/>
                <a:latin typeface="Open Sans" panose="020B0606030504020204" pitchFamily="34" charset="0"/>
              </a:rPr>
              <a:t>ΕΙΔΗ ΘΕΡΑΠΕΙΑΣ</a:t>
            </a:r>
          </a:p>
        </p:txBody>
      </p:sp>
      <p:sp>
        <p:nvSpPr>
          <p:cNvPr id="9" name="TextBox 8">
            <a:extLst>
              <a:ext uri="{FF2B5EF4-FFF2-40B4-BE49-F238E27FC236}">
                <a16:creationId xmlns:a16="http://schemas.microsoft.com/office/drawing/2014/main" id="{C5D53828-E28B-56FC-C085-4436499E25FF}"/>
              </a:ext>
            </a:extLst>
          </p:cNvPr>
          <p:cNvSpPr txBox="1"/>
          <p:nvPr/>
        </p:nvSpPr>
        <p:spPr>
          <a:xfrm>
            <a:off x="326570" y="904439"/>
            <a:ext cx="10440955" cy="2431435"/>
          </a:xfrm>
          <a:prstGeom prst="rect">
            <a:avLst/>
          </a:prstGeom>
          <a:noFill/>
        </p:spPr>
        <p:txBody>
          <a:bodyPr wrap="square">
            <a:spAutoFit/>
          </a:bodyPr>
          <a:lstStyle/>
          <a:p>
            <a:r>
              <a:rPr lang="el-GR" sz="3200" b="1" dirty="0">
                <a:solidFill>
                  <a:srgbClr val="C00000"/>
                </a:solidFill>
                <a:latin typeface="Open Sans" panose="020B0606030504020204" pitchFamily="34" charset="0"/>
              </a:rPr>
              <a:t>Έλξη</a:t>
            </a:r>
          </a:p>
          <a:p>
            <a:pPr algn="just"/>
            <a:r>
              <a:rPr lang="el-GR" sz="2000" b="0" i="0" dirty="0">
                <a:solidFill>
                  <a:srgbClr val="444444"/>
                </a:solidFill>
                <a:effectLst/>
                <a:latin typeface="Open Sans" panose="020B0606030504020204" pitchFamily="34" charset="0"/>
              </a:rPr>
              <a:t>Ο τρόπος αυτός χρησιμοποιείται σποραδικά για να ανατάξει τα οστά με εφαρμογή ήπιας σταθερής και διαρκούς δύναμης. Η εφαρμοζόμενη δύναμη ανάταξης μεταφέρεται στα </a:t>
            </a:r>
            <a:r>
              <a:rPr lang="el-GR" sz="2000" b="0" i="0" dirty="0" err="1">
                <a:solidFill>
                  <a:srgbClr val="444444"/>
                </a:solidFill>
                <a:effectLst/>
                <a:latin typeface="Open Sans" panose="020B0606030504020204" pitchFamily="34" charset="0"/>
              </a:rPr>
              <a:t>κατεαγώτα</a:t>
            </a:r>
            <a:r>
              <a:rPr lang="el-GR" sz="2000" b="0" i="0" dirty="0">
                <a:solidFill>
                  <a:srgbClr val="444444"/>
                </a:solidFill>
                <a:effectLst/>
                <a:latin typeface="Open Sans" panose="020B0606030504020204" pitchFamily="34" charset="0"/>
              </a:rPr>
              <a:t> άκρα μέσω δερματικών ταινιών που </a:t>
            </a:r>
            <a:r>
              <a:rPr lang="el-GR" sz="2000" b="0" i="0" dirty="0" err="1">
                <a:solidFill>
                  <a:srgbClr val="444444"/>
                </a:solidFill>
                <a:effectLst/>
                <a:latin typeface="Open Sans" panose="020B0606030504020204" pitchFamily="34" charset="0"/>
              </a:rPr>
              <a:t>επικολλούνται</a:t>
            </a:r>
            <a:r>
              <a:rPr lang="el-GR" sz="2000" b="0" i="0" dirty="0">
                <a:solidFill>
                  <a:srgbClr val="444444"/>
                </a:solidFill>
                <a:effectLst/>
                <a:latin typeface="Open Sans" panose="020B0606030504020204" pitchFamily="34" charset="0"/>
              </a:rPr>
              <a:t> στέρεα στο δέρμα του ασθενούς ή μέσω </a:t>
            </a:r>
            <a:r>
              <a:rPr lang="el-GR" sz="2000" b="0" i="0" dirty="0" err="1">
                <a:solidFill>
                  <a:srgbClr val="444444"/>
                </a:solidFill>
                <a:effectLst/>
                <a:latin typeface="Open Sans" panose="020B0606030504020204" pitchFamily="34" charset="0"/>
              </a:rPr>
              <a:t>διοστικών</a:t>
            </a:r>
            <a:r>
              <a:rPr lang="el-GR" sz="2000" b="0" i="0" dirty="0">
                <a:solidFill>
                  <a:srgbClr val="444444"/>
                </a:solidFill>
                <a:effectLst/>
                <a:latin typeface="Open Sans" panose="020B0606030504020204" pitchFamily="34" charset="0"/>
              </a:rPr>
              <a:t> </a:t>
            </a:r>
            <a:r>
              <a:rPr lang="el-GR" sz="2000" b="0" i="0" dirty="0" err="1">
                <a:solidFill>
                  <a:srgbClr val="444444"/>
                </a:solidFill>
                <a:effectLst/>
                <a:latin typeface="Open Sans" panose="020B0606030504020204" pitchFamily="34" charset="0"/>
              </a:rPr>
              <a:t>βελονών</a:t>
            </a:r>
            <a:r>
              <a:rPr lang="el-GR" sz="2000" b="0" i="0" dirty="0">
                <a:solidFill>
                  <a:srgbClr val="444444"/>
                </a:solidFill>
                <a:effectLst/>
                <a:latin typeface="Open Sans" panose="020B0606030504020204" pitchFamily="34" charset="0"/>
              </a:rPr>
              <a:t>. Η έλξη μπορεί επίσης να χρησιμοποιηθεί σαν είδος πρώιμης θεραπείας πριν την οριστική αντιμετώπιση, σπάνια ωστόσο αποτελεί τον οριστικό τρόπο αντιμετώπισης.</a:t>
            </a:r>
          </a:p>
        </p:txBody>
      </p:sp>
      <p:pic>
        <p:nvPicPr>
          <p:cNvPr id="4098" name="Picture 2">
            <a:extLst>
              <a:ext uri="{FF2B5EF4-FFF2-40B4-BE49-F238E27FC236}">
                <a16:creationId xmlns:a16="http://schemas.microsoft.com/office/drawing/2014/main" id="{06409309-9068-99B3-57EB-7E7A642216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28339" y="3429000"/>
            <a:ext cx="6810375" cy="294322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BBFC9B9F-75F0-31C1-B3CC-6C7D4823DAD7}"/>
              </a:ext>
            </a:extLst>
          </p:cNvPr>
          <p:cNvSpPr txBox="1"/>
          <p:nvPr/>
        </p:nvSpPr>
        <p:spPr>
          <a:xfrm>
            <a:off x="326570" y="6488668"/>
            <a:ext cx="11346026" cy="400110"/>
          </a:xfrm>
          <a:prstGeom prst="rect">
            <a:avLst/>
          </a:prstGeom>
          <a:noFill/>
        </p:spPr>
        <p:txBody>
          <a:bodyPr wrap="square">
            <a:spAutoFit/>
          </a:bodyPr>
          <a:lstStyle/>
          <a:p>
            <a:r>
              <a:rPr lang="el-GR" sz="2000" b="1" i="1" dirty="0" err="1">
                <a:solidFill>
                  <a:srgbClr val="444444"/>
                </a:solidFill>
                <a:effectLst/>
                <a:latin typeface="Open Sans" panose="020B0606030504020204" pitchFamily="34" charset="0"/>
              </a:rPr>
              <a:t>Παραδειγματα</a:t>
            </a:r>
            <a:r>
              <a:rPr lang="el-GR" sz="2000" b="1" i="1" dirty="0">
                <a:solidFill>
                  <a:srgbClr val="444444"/>
                </a:solidFill>
                <a:effectLst/>
                <a:latin typeface="Open Sans" panose="020B0606030504020204" pitchFamily="34" charset="0"/>
              </a:rPr>
              <a:t> εφαρμογής δερματικής έλξης (αριστερά) και σκελετικής έλξης (δεξιά).</a:t>
            </a:r>
            <a:endParaRPr lang="el-GR" sz="2000" b="1" dirty="0"/>
          </a:p>
        </p:txBody>
      </p:sp>
    </p:spTree>
    <p:extLst>
      <p:ext uri="{BB962C8B-B14F-4D97-AF65-F5344CB8AC3E}">
        <p14:creationId xmlns:p14="http://schemas.microsoft.com/office/powerpoint/2010/main" val="30728732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935AE98-A0A7-7470-3942-99080AD406D2}"/>
              </a:ext>
            </a:extLst>
          </p:cNvPr>
          <p:cNvSpPr>
            <a:spLocks noGrp="1"/>
          </p:cNvSpPr>
          <p:nvPr>
            <p:ph type="title"/>
          </p:nvPr>
        </p:nvSpPr>
        <p:spPr>
          <a:xfrm>
            <a:off x="913774" y="309976"/>
            <a:ext cx="10364451" cy="594463"/>
          </a:xfrm>
        </p:spPr>
        <p:txBody>
          <a:bodyPr>
            <a:normAutofit/>
          </a:bodyPr>
          <a:lstStyle/>
          <a:p>
            <a:pPr algn="l"/>
            <a:r>
              <a:rPr lang="el-GR" sz="3600" b="1" i="0" cap="none" dirty="0">
                <a:solidFill>
                  <a:srgbClr val="C00000"/>
                </a:solidFill>
                <a:effectLst/>
                <a:latin typeface="Open Sans" panose="020B0606030504020204" pitchFamily="34" charset="0"/>
              </a:rPr>
              <a:t>ΕΙΔΗ ΘΕΡΑΠΕΙΑΣ</a:t>
            </a:r>
          </a:p>
        </p:txBody>
      </p:sp>
      <p:sp>
        <p:nvSpPr>
          <p:cNvPr id="9" name="TextBox 8">
            <a:extLst>
              <a:ext uri="{FF2B5EF4-FFF2-40B4-BE49-F238E27FC236}">
                <a16:creationId xmlns:a16="http://schemas.microsoft.com/office/drawing/2014/main" id="{C5D53828-E28B-56FC-C085-4436499E25FF}"/>
              </a:ext>
            </a:extLst>
          </p:cNvPr>
          <p:cNvSpPr txBox="1"/>
          <p:nvPr/>
        </p:nvSpPr>
        <p:spPr>
          <a:xfrm>
            <a:off x="326570" y="904439"/>
            <a:ext cx="10440955" cy="2739211"/>
          </a:xfrm>
          <a:prstGeom prst="rect">
            <a:avLst/>
          </a:prstGeom>
          <a:noFill/>
        </p:spPr>
        <p:txBody>
          <a:bodyPr wrap="square">
            <a:spAutoFit/>
          </a:bodyPr>
          <a:lstStyle/>
          <a:p>
            <a:pPr algn="l"/>
            <a:r>
              <a:rPr lang="el-GR" sz="3200" b="1" i="0" dirty="0">
                <a:solidFill>
                  <a:srgbClr val="C00000"/>
                </a:solidFill>
                <a:effectLst/>
                <a:latin typeface="Open Sans" panose="020B0606030504020204" pitchFamily="34" charset="0"/>
              </a:rPr>
              <a:t>Ανοικτή ανάταξη και εσωτερική </a:t>
            </a:r>
            <a:r>
              <a:rPr lang="el-GR" sz="3200" b="1" i="0" dirty="0" err="1">
                <a:solidFill>
                  <a:srgbClr val="C00000"/>
                </a:solidFill>
                <a:effectLst/>
                <a:latin typeface="Open Sans" panose="020B0606030504020204" pitchFamily="34" charset="0"/>
              </a:rPr>
              <a:t>οστεοσύνθεση</a:t>
            </a:r>
            <a:endParaRPr lang="el-GR" sz="3200" b="1" i="0" dirty="0">
              <a:solidFill>
                <a:srgbClr val="C00000"/>
              </a:solidFill>
              <a:effectLst/>
              <a:latin typeface="Open Sans" panose="020B0606030504020204" pitchFamily="34" charset="0"/>
            </a:endParaRPr>
          </a:p>
          <a:p>
            <a:pPr algn="just"/>
            <a:r>
              <a:rPr lang="el-GR" sz="2000" b="0" i="0" dirty="0">
                <a:solidFill>
                  <a:srgbClr val="444444"/>
                </a:solidFill>
                <a:effectLst/>
                <a:latin typeface="Open Sans" panose="020B0606030504020204" pitchFamily="34" charset="0"/>
              </a:rPr>
              <a:t>Σ' αυτό το είδος θεραπείας, ο </a:t>
            </a:r>
            <a:r>
              <a:rPr lang="el-GR" sz="2000" b="0" i="0" dirty="0" err="1">
                <a:solidFill>
                  <a:srgbClr val="444444"/>
                </a:solidFill>
                <a:effectLst/>
                <a:latin typeface="Open Sans" panose="020B0606030504020204" pitchFamily="34" charset="0"/>
              </a:rPr>
              <a:t>ορθοπαιδικός</a:t>
            </a:r>
            <a:r>
              <a:rPr lang="el-GR" sz="2000" b="0" i="0" dirty="0">
                <a:solidFill>
                  <a:srgbClr val="444444"/>
                </a:solidFill>
                <a:effectLst/>
                <a:latin typeface="Open Sans" panose="020B0606030504020204" pitchFamily="34" charset="0"/>
              </a:rPr>
              <a:t> χειρουργός επιτυγχάνει τη ανάταξη και την ακινητοποίηση με χειρουργική επέμβαση κατά την οποία η </a:t>
            </a:r>
            <a:r>
              <a:rPr lang="el-GR" sz="2000" b="0" i="0" dirty="0" err="1">
                <a:solidFill>
                  <a:srgbClr val="444444"/>
                </a:solidFill>
                <a:effectLst/>
                <a:latin typeface="Open Sans" panose="020B0606030504020204" pitchFamily="34" charset="0"/>
              </a:rPr>
              <a:t>καταγματική</a:t>
            </a:r>
            <a:r>
              <a:rPr lang="el-GR" sz="2000" b="0" i="0" dirty="0">
                <a:solidFill>
                  <a:srgbClr val="444444"/>
                </a:solidFill>
                <a:effectLst/>
                <a:latin typeface="Open Sans" panose="020B0606030504020204" pitchFamily="34" charset="0"/>
              </a:rPr>
              <a:t> περιοχή διανοίγεται. Πολλές τεχνικές χρησιμοποιούν βίδες, πλάκες, βελόνες, ράβδους κλπ. για να σταθεροποιήσουν τα </a:t>
            </a:r>
            <a:r>
              <a:rPr lang="el-GR" sz="2000" b="0" i="0" dirty="0" err="1">
                <a:solidFill>
                  <a:srgbClr val="444444"/>
                </a:solidFill>
                <a:effectLst/>
                <a:latin typeface="Open Sans" panose="020B0606030504020204" pitchFamily="34" charset="0"/>
              </a:rPr>
              <a:t>κατεαγώτα</a:t>
            </a:r>
            <a:r>
              <a:rPr lang="el-GR" sz="2000" b="0" i="0" dirty="0">
                <a:solidFill>
                  <a:srgbClr val="444444"/>
                </a:solidFill>
                <a:effectLst/>
                <a:latin typeface="Open Sans" panose="020B0606030504020204" pitchFamily="34" charset="0"/>
              </a:rPr>
              <a:t> άκρα. Δεδομένου όμως του κινδύνου των επιπλοκών μετά από τέτοιου είδους χειρουργεία, θα πρέπει αυτό το είδος θεραπείας να ακολουθείται αν και μόνον υπολογίζεται ότι θα εξασφαλίσει καλύτερη λειτουργικότητα στον ασθενής.</a:t>
            </a:r>
          </a:p>
        </p:txBody>
      </p:sp>
      <p:pic>
        <p:nvPicPr>
          <p:cNvPr id="5122" name="Picture 2">
            <a:extLst>
              <a:ext uri="{FF2B5EF4-FFF2-40B4-BE49-F238E27FC236}">
                <a16:creationId xmlns:a16="http://schemas.microsoft.com/office/drawing/2014/main" id="{4A48CED6-CDF0-3E49-79B5-919744272C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0993" y="3643650"/>
            <a:ext cx="6667500" cy="277177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00984FA9-8BCD-2302-9FCE-74742ECEDCF5}"/>
              </a:ext>
            </a:extLst>
          </p:cNvPr>
          <p:cNvSpPr txBox="1"/>
          <p:nvPr/>
        </p:nvSpPr>
        <p:spPr>
          <a:xfrm>
            <a:off x="1576873" y="6382861"/>
            <a:ext cx="9190651" cy="400110"/>
          </a:xfrm>
          <a:prstGeom prst="rect">
            <a:avLst/>
          </a:prstGeom>
          <a:noFill/>
        </p:spPr>
        <p:txBody>
          <a:bodyPr wrap="square">
            <a:spAutoFit/>
          </a:bodyPr>
          <a:lstStyle/>
          <a:p>
            <a:r>
              <a:rPr lang="el-GR" sz="2000" b="1" i="1" dirty="0">
                <a:solidFill>
                  <a:srgbClr val="444444"/>
                </a:solidFill>
                <a:effectLst/>
                <a:latin typeface="Open Sans" panose="020B0606030504020204" pitchFamily="34" charset="0"/>
              </a:rPr>
              <a:t>Εσωτερική </a:t>
            </a:r>
            <a:r>
              <a:rPr lang="el-GR" sz="2000" b="1" i="1" dirty="0" err="1">
                <a:solidFill>
                  <a:srgbClr val="444444"/>
                </a:solidFill>
                <a:effectLst/>
                <a:latin typeface="Open Sans" panose="020B0606030504020204" pitchFamily="34" charset="0"/>
              </a:rPr>
              <a:t>Οστεοσύνθεση</a:t>
            </a:r>
            <a:r>
              <a:rPr lang="el-GR" sz="2000" b="1" i="1" dirty="0">
                <a:solidFill>
                  <a:srgbClr val="444444"/>
                </a:solidFill>
                <a:effectLst/>
                <a:latin typeface="Open Sans" panose="020B0606030504020204" pitchFamily="34" charset="0"/>
              </a:rPr>
              <a:t> με Πλάκα &amp; Βίδες κατάγματος </a:t>
            </a:r>
            <a:r>
              <a:rPr lang="el-GR" sz="2000" b="1" i="1" dirty="0" err="1">
                <a:solidFill>
                  <a:srgbClr val="444444"/>
                </a:solidFill>
                <a:effectLst/>
                <a:latin typeface="Open Sans" panose="020B0606030504020204" pitchFamily="34" charset="0"/>
              </a:rPr>
              <a:t>βραχιονίου</a:t>
            </a:r>
            <a:r>
              <a:rPr lang="el-GR" sz="2000" b="1" i="1" dirty="0">
                <a:solidFill>
                  <a:srgbClr val="444444"/>
                </a:solidFill>
                <a:effectLst/>
                <a:latin typeface="Open Sans" panose="020B0606030504020204" pitchFamily="34" charset="0"/>
              </a:rPr>
              <a:t>.</a:t>
            </a:r>
            <a:endParaRPr lang="el-GR" sz="2000" b="1" dirty="0"/>
          </a:p>
        </p:txBody>
      </p:sp>
    </p:spTree>
    <p:extLst>
      <p:ext uri="{BB962C8B-B14F-4D97-AF65-F5344CB8AC3E}">
        <p14:creationId xmlns:p14="http://schemas.microsoft.com/office/powerpoint/2010/main" val="38026386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935AE98-A0A7-7470-3942-99080AD406D2}"/>
              </a:ext>
            </a:extLst>
          </p:cNvPr>
          <p:cNvSpPr>
            <a:spLocks noGrp="1"/>
          </p:cNvSpPr>
          <p:nvPr>
            <p:ph type="title"/>
          </p:nvPr>
        </p:nvSpPr>
        <p:spPr>
          <a:xfrm>
            <a:off x="913774" y="309976"/>
            <a:ext cx="10364451" cy="594463"/>
          </a:xfrm>
        </p:spPr>
        <p:txBody>
          <a:bodyPr>
            <a:normAutofit/>
          </a:bodyPr>
          <a:lstStyle/>
          <a:p>
            <a:pPr algn="l"/>
            <a:r>
              <a:rPr lang="el-GR" sz="3600" b="1" i="0" cap="none" dirty="0">
                <a:solidFill>
                  <a:srgbClr val="C00000"/>
                </a:solidFill>
                <a:effectLst/>
                <a:latin typeface="Open Sans" panose="020B0606030504020204" pitchFamily="34" charset="0"/>
              </a:rPr>
              <a:t>ΕΙΔΗ ΘΕΡΑΠΕΙΑΣ</a:t>
            </a:r>
          </a:p>
        </p:txBody>
      </p:sp>
      <p:sp>
        <p:nvSpPr>
          <p:cNvPr id="9" name="TextBox 8">
            <a:extLst>
              <a:ext uri="{FF2B5EF4-FFF2-40B4-BE49-F238E27FC236}">
                <a16:creationId xmlns:a16="http://schemas.microsoft.com/office/drawing/2014/main" id="{C5D53828-E28B-56FC-C085-4436499E25FF}"/>
              </a:ext>
            </a:extLst>
          </p:cNvPr>
          <p:cNvSpPr txBox="1"/>
          <p:nvPr/>
        </p:nvSpPr>
        <p:spPr>
          <a:xfrm>
            <a:off x="326570" y="904439"/>
            <a:ext cx="10440955" cy="2431435"/>
          </a:xfrm>
          <a:prstGeom prst="rect">
            <a:avLst/>
          </a:prstGeom>
          <a:noFill/>
        </p:spPr>
        <p:txBody>
          <a:bodyPr wrap="square">
            <a:spAutoFit/>
          </a:bodyPr>
          <a:lstStyle/>
          <a:p>
            <a:pPr algn="l"/>
            <a:r>
              <a:rPr lang="el-GR" sz="3200" b="1" i="0" dirty="0" err="1">
                <a:solidFill>
                  <a:srgbClr val="303030"/>
                </a:solidFill>
                <a:effectLst/>
                <a:latin typeface="Open Sans" panose="020B0606030504020204" pitchFamily="34" charset="0"/>
              </a:rPr>
              <a:t>Eξωτερική</a:t>
            </a:r>
            <a:r>
              <a:rPr lang="el-GR" sz="3200" b="1" i="0" dirty="0">
                <a:solidFill>
                  <a:srgbClr val="303030"/>
                </a:solidFill>
                <a:effectLst/>
                <a:latin typeface="Open Sans" panose="020B0606030504020204" pitchFamily="34" charset="0"/>
              </a:rPr>
              <a:t> </a:t>
            </a:r>
            <a:r>
              <a:rPr lang="el-GR" sz="3200" b="1" i="0" dirty="0" err="1">
                <a:solidFill>
                  <a:srgbClr val="303030"/>
                </a:solidFill>
                <a:effectLst/>
                <a:latin typeface="Open Sans" panose="020B0606030504020204" pitchFamily="34" charset="0"/>
              </a:rPr>
              <a:t>οστεοσύνθεση</a:t>
            </a:r>
            <a:endParaRPr lang="el-GR" sz="3200" b="1" i="0" dirty="0">
              <a:solidFill>
                <a:srgbClr val="303030"/>
              </a:solidFill>
              <a:effectLst/>
              <a:latin typeface="Open Sans" panose="020B0606030504020204" pitchFamily="34" charset="0"/>
            </a:endParaRPr>
          </a:p>
          <a:p>
            <a:pPr algn="just"/>
            <a:r>
              <a:rPr lang="el-GR" sz="2000" b="0" i="0" dirty="0">
                <a:solidFill>
                  <a:srgbClr val="444444"/>
                </a:solidFill>
                <a:effectLst/>
                <a:latin typeface="Open Sans" panose="020B0606030504020204" pitchFamily="34" charset="0"/>
              </a:rPr>
              <a:t>Σ' αυτό το είδος θεραπείας βελόνες ή βίδες εισέρχονται στα </a:t>
            </a:r>
            <a:r>
              <a:rPr lang="el-GR" sz="2000" b="0" i="0" dirty="0" err="1">
                <a:solidFill>
                  <a:srgbClr val="444444"/>
                </a:solidFill>
                <a:effectLst/>
                <a:latin typeface="Open Sans" panose="020B0606030504020204" pitchFamily="34" charset="0"/>
              </a:rPr>
              <a:t>κατεαγώτα</a:t>
            </a:r>
            <a:r>
              <a:rPr lang="el-GR" sz="2000" b="0" i="0" dirty="0">
                <a:solidFill>
                  <a:srgbClr val="444444"/>
                </a:solidFill>
                <a:effectLst/>
                <a:latin typeface="Open Sans" panose="020B0606030504020204" pitchFamily="34" charset="0"/>
              </a:rPr>
              <a:t> οστά περιφερικά και κεντρικά της </a:t>
            </a:r>
            <a:r>
              <a:rPr lang="el-GR" sz="2000" b="0" i="0" dirty="0" err="1">
                <a:solidFill>
                  <a:srgbClr val="444444"/>
                </a:solidFill>
                <a:effectLst/>
                <a:latin typeface="Open Sans" panose="020B0606030504020204" pitchFamily="34" charset="0"/>
              </a:rPr>
              <a:t>καταγματικής</a:t>
            </a:r>
            <a:r>
              <a:rPr lang="el-GR" sz="2000" b="0" i="0" dirty="0">
                <a:solidFill>
                  <a:srgbClr val="444444"/>
                </a:solidFill>
                <a:effectLst/>
                <a:latin typeface="Open Sans" panose="020B0606030504020204" pitchFamily="34" charset="0"/>
              </a:rPr>
              <a:t> εστίας. Στη συνέχεια ο χειρουργός ανατάσσει τα οστά και κατόπιν οι βελόνες ή βίδες συνδέονται με ράβδους ή πλαίσια εκτός του δέρματος. Αυτού του είδους οι συσκευές συγκρατούν τα οστά σε ικανοποιητική θέση ώστε να επουλωθούν τα κατάγματα. Μετά από ικανοποιητικό χρονικό διάστημα το σύστημα της εξωτερικής </a:t>
            </a:r>
            <a:r>
              <a:rPr lang="el-GR" sz="2000" b="0" i="0" dirty="0" err="1">
                <a:solidFill>
                  <a:srgbClr val="444444"/>
                </a:solidFill>
                <a:effectLst/>
                <a:latin typeface="Open Sans" panose="020B0606030504020204" pitchFamily="34" charset="0"/>
              </a:rPr>
              <a:t>οστεοσύνθεσης</a:t>
            </a:r>
            <a:r>
              <a:rPr lang="el-GR" sz="2000" b="0" i="0" dirty="0">
                <a:solidFill>
                  <a:srgbClr val="444444"/>
                </a:solidFill>
                <a:effectLst/>
                <a:latin typeface="Open Sans" panose="020B0606030504020204" pitchFamily="34" charset="0"/>
              </a:rPr>
              <a:t> αφαιρείται.</a:t>
            </a:r>
          </a:p>
        </p:txBody>
      </p:sp>
      <p:pic>
        <p:nvPicPr>
          <p:cNvPr id="6146" name="Picture 2">
            <a:extLst>
              <a:ext uri="{FF2B5EF4-FFF2-40B4-BE49-F238E27FC236}">
                <a16:creationId xmlns:a16="http://schemas.microsoft.com/office/drawing/2014/main" id="{2D04B76F-AA5E-568B-F9DE-D841D79C9F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5679" y="3522127"/>
            <a:ext cx="6667500" cy="277177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FA2E0813-1D7A-0CFC-8636-2E067506FC7B}"/>
              </a:ext>
            </a:extLst>
          </p:cNvPr>
          <p:cNvSpPr txBox="1"/>
          <p:nvPr/>
        </p:nvSpPr>
        <p:spPr>
          <a:xfrm>
            <a:off x="913774" y="6293902"/>
            <a:ext cx="10364451" cy="400110"/>
          </a:xfrm>
          <a:prstGeom prst="rect">
            <a:avLst/>
          </a:prstGeom>
          <a:noFill/>
        </p:spPr>
        <p:txBody>
          <a:bodyPr wrap="square">
            <a:spAutoFit/>
          </a:bodyPr>
          <a:lstStyle/>
          <a:p>
            <a:r>
              <a:rPr lang="el-GR" sz="2000" b="1" i="1" dirty="0">
                <a:solidFill>
                  <a:srgbClr val="444444"/>
                </a:solidFill>
                <a:effectLst/>
                <a:latin typeface="Open Sans" panose="020B0606030504020204" pitchFamily="34" charset="0"/>
              </a:rPr>
              <a:t>Εξωτερική </a:t>
            </a:r>
            <a:r>
              <a:rPr lang="el-GR" sz="2000" b="1" i="1" dirty="0" err="1">
                <a:solidFill>
                  <a:srgbClr val="444444"/>
                </a:solidFill>
                <a:effectLst/>
                <a:latin typeface="Open Sans" panose="020B0606030504020204" pitchFamily="34" charset="0"/>
              </a:rPr>
              <a:t>Οστεοσύνθεση</a:t>
            </a:r>
            <a:r>
              <a:rPr lang="el-GR" sz="2000" b="1" i="1" dirty="0">
                <a:solidFill>
                  <a:srgbClr val="444444"/>
                </a:solidFill>
                <a:effectLst/>
                <a:latin typeface="Open Sans" panose="020B0606030504020204" pitchFamily="34" charset="0"/>
              </a:rPr>
              <a:t> τοποθετημένη σε κάταγμα - </a:t>
            </a:r>
            <a:r>
              <a:rPr lang="el-GR" sz="2000" b="1" i="1" dirty="0" err="1">
                <a:solidFill>
                  <a:srgbClr val="444444"/>
                </a:solidFill>
                <a:effectLst/>
                <a:latin typeface="Open Sans" panose="020B0606030504020204" pitchFamily="34" charset="0"/>
              </a:rPr>
              <a:t>εξάρθρημα</a:t>
            </a:r>
            <a:r>
              <a:rPr lang="el-GR" sz="2000" b="1" i="1" dirty="0">
                <a:solidFill>
                  <a:srgbClr val="444444"/>
                </a:solidFill>
                <a:effectLst/>
                <a:latin typeface="Open Sans" panose="020B0606030504020204" pitchFamily="34" charset="0"/>
              </a:rPr>
              <a:t> </a:t>
            </a:r>
            <a:r>
              <a:rPr lang="el-GR" sz="2000" b="1" i="1" dirty="0" err="1">
                <a:solidFill>
                  <a:srgbClr val="444444"/>
                </a:solidFill>
                <a:effectLst/>
                <a:latin typeface="Open Sans" panose="020B0606030504020204" pitchFamily="34" charset="0"/>
              </a:rPr>
              <a:t>Πηχεοκαρπικής</a:t>
            </a:r>
            <a:r>
              <a:rPr lang="el-GR" b="0" i="1" dirty="0">
                <a:solidFill>
                  <a:srgbClr val="444444"/>
                </a:solidFill>
                <a:effectLst/>
                <a:latin typeface="Open Sans" panose="020B0606030504020204" pitchFamily="34" charset="0"/>
              </a:rPr>
              <a:t>.</a:t>
            </a:r>
            <a:endParaRPr lang="el-GR" dirty="0"/>
          </a:p>
        </p:txBody>
      </p:sp>
    </p:spTree>
    <p:extLst>
      <p:ext uri="{BB962C8B-B14F-4D97-AF65-F5344CB8AC3E}">
        <p14:creationId xmlns:p14="http://schemas.microsoft.com/office/powerpoint/2010/main" val="35368249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935AE98-A0A7-7470-3942-99080AD406D2}"/>
              </a:ext>
            </a:extLst>
          </p:cNvPr>
          <p:cNvSpPr>
            <a:spLocks noGrp="1"/>
          </p:cNvSpPr>
          <p:nvPr>
            <p:ph type="title"/>
          </p:nvPr>
        </p:nvSpPr>
        <p:spPr>
          <a:xfrm>
            <a:off x="913774" y="309976"/>
            <a:ext cx="10364451" cy="594463"/>
          </a:xfrm>
        </p:spPr>
        <p:txBody>
          <a:bodyPr>
            <a:normAutofit/>
          </a:bodyPr>
          <a:lstStyle/>
          <a:p>
            <a:pPr algn="l"/>
            <a:r>
              <a:rPr lang="el-GR" sz="3600" b="1" i="0" cap="none" dirty="0">
                <a:solidFill>
                  <a:srgbClr val="C00000"/>
                </a:solidFill>
                <a:effectLst/>
                <a:latin typeface="Open Sans" panose="020B0606030504020204" pitchFamily="34" charset="0"/>
              </a:rPr>
              <a:t>ΕΙΔΗ ΘΕΡΑΠΕΙΑΣ</a:t>
            </a:r>
          </a:p>
        </p:txBody>
      </p:sp>
      <p:sp>
        <p:nvSpPr>
          <p:cNvPr id="9" name="TextBox 8">
            <a:extLst>
              <a:ext uri="{FF2B5EF4-FFF2-40B4-BE49-F238E27FC236}">
                <a16:creationId xmlns:a16="http://schemas.microsoft.com/office/drawing/2014/main" id="{C5D53828-E28B-56FC-C085-4436499E25FF}"/>
              </a:ext>
            </a:extLst>
          </p:cNvPr>
          <p:cNvSpPr txBox="1"/>
          <p:nvPr/>
        </p:nvSpPr>
        <p:spPr>
          <a:xfrm>
            <a:off x="326570" y="904439"/>
            <a:ext cx="11234059" cy="2739211"/>
          </a:xfrm>
          <a:prstGeom prst="rect">
            <a:avLst/>
          </a:prstGeom>
          <a:noFill/>
        </p:spPr>
        <p:txBody>
          <a:bodyPr wrap="square">
            <a:spAutoFit/>
          </a:bodyPr>
          <a:lstStyle/>
          <a:p>
            <a:pPr algn="l"/>
            <a:r>
              <a:rPr lang="el-GR" sz="3200" b="1" i="0" dirty="0" err="1">
                <a:solidFill>
                  <a:srgbClr val="303030"/>
                </a:solidFill>
                <a:effectLst/>
                <a:latin typeface="Open Sans" panose="020B0606030504020204" pitchFamily="34" charset="0"/>
              </a:rPr>
              <a:t>Ενδομυελική</a:t>
            </a:r>
            <a:r>
              <a:rPr lang="el-GR" sz="3200" b="1" i="0" dirty="0">
                <a:solidFill>
                  <a:srgbClr val="303030"/>
                </a:solidFill>
                <a:effectLst/>
                <a:latin typeface="Open Sans" panose="020B0606030504020204" pitchFamily="34" charset="0"/>
              </a:rPr>
              <a:t> </a:t>
            </a:r>
            <a:r>
              <a:rPr lang="el-GR" sz="3200" b="1" i="0" dirty="0" err="1">
                <a:solidFill>
                  <a:srgbClr val="303030"/>
                </a:solidFill>
                <a:effectLst/>
                <a:latin typeface="Open Sans" panose="020B0606030504020204" pitchFamily="34" charset="0"/>
              </a:rPr>
              <a:t>ήλωση</a:t>
            </a:r>
            <a:endParaRPr lang="el-GR" sz="3200" b="1" i="0" dirty="0">
              <a:solidFill>
                <a:srgbClr val="303030"/>
              </a:solidFill>
              <a:effectLst/>
              <a:latin typeface="Open Sans" panose="020B0606030504020204" pitchFamily="34" charset="0"/>
            </a:endParaRPr>
          </a:p>
          <a:p>
            <a:pPr algn="just"/>
            <a:r>
              <a:rPr lang="el-GR" sz="2000" b="0" i="0" dirty="0">
                <a:solidFill>
                  <a:srgbClr val="444444"/>
                </a:solidFill>
                <a:effectLst/>
                <a:latin typeface="Open Sans" panose="020B0606030504020204" pitchFamily="34" charset="0"/>
              </a:rPr>
              <a:t>Πρόκειται για είδος χειρουργικής θεραπείας που αφορά τα κατάγματα των μακρών οστών (</a:t>
            </a:r>
            <a:r>
              <a:rPr lang="el-GR" sz="2000" b="0" i="0" dirty="0" err="1">
                <a:solidFill>
                  <a:srgbClr val="444444"/>
                </a:solidFill>
                <a:effectLst/>
                <a:latin typeface="Open Sans" panose="020B0606030504020204" pitchFamily="34" charset="0"/>
              </a:rPr>
              <a:t>βραχιόνιο</a:t>
            </a:r>
            <a:r>
              <a:rPr lang="el-GR" sz="2000" b="0" i="0" dirty="0">
                <a:solidFill>
                  <a:srgbClr val="444444"/>
                </a:solidFill>
                <a:effectLst/>
                <a:latin typeface="Open Sans" panose="020B0606030504020204" pitchFamily="34" charset="0"/>
              </a:rPr>
              <a:t>, μηριαίο, κνήμη) και κατά την οποία ένα ήλος τοποθετείται εντός του μυελικού αυλού του οστού για να σταθεροποιήσει το κάταγμα. Πρόκειται για χειρουργείο μικρής </a:t>
            </a:r>
            <a:r>
              <a:rPr lang="el-GR" sz="2000" b="0" i="0" dirty="0" err="1">
                <a:solidFill>
                  <a:srgbClr val="444444"/>
                </a:solidFill>
                <a:effectLst/>
                <a:latin typeface="Open Sans" panose="020B0606030504020204" pitchFamily="34" charset="0"/>
              </a:rPr>
              <a:t>επεμβατικότητας</a:t>
            </a:r>
            <a:r>
              <a:rPr lang="el-GR" sz="2000" b="0" i="0" dirty="0">
                <a:solidFill>
                  <a:srgbClr val="444444"/>
                </a:solidFill>
                <a:effectLst/>
                <a:latin typeface="Open Sans" panose="020B0606030504020204" pitchFamily="34" charset="0"/>
              </a:rPr>
              <a:t> που γίνεται με μικρές τομές υπό ακτινοσκοπικό έλεγχο και επιτρέπει πρώιμη κινητοποίηση του ασθενούς. Λόγω των μικρών τομών υπάρχει μικρότερος κίνδυνος αιμορραγίας ή φλεγμονών ενώ η σωστή εφαρμογή της τεχνικής προσδίδει </a:t>
            </a:r>
            <a:r>
              <a:rPr lang="el-GR" sz="2000" b="0" i="0" dirty="0" err="1">
                <a:solidFill>
                  <a:srgbClr val="444444"/>
                </a:solidFill>
                <a:effectLst/>
                <a:latin typeface="Open Sans" panose="020B0606030504020204" pitchFamily="34" charset="0"/>
              </a:rPr>
              <a:t>εμβιομηχανικά</a:t>
            </a:r>
            <a:r>
              <a:rPr lang="el-GR" sz="2000" b="0" i="0" dirty="0">
                <a:solidFill>
                  <a:srgbClr val="444444"/>
                </a:solidFill>
                <a:effectLst/>
                <a:latin typeface="Open Sans" panose="020B0606030504020204" pitchFamily="34" charset="0"/>
              </a:rPr>
              <a:t> πλεονεκτήματα σε σχέση με τις τεχνικές εξωτερικής ή εσωτερικής </a:t>
            </a:r>
            <a:r>
              <a:rPr lang="el-GR" sz="2000" b="0" i="0" dirty="0" err="1">
                <a:solidFill>
                  <a:srgbClr val="444444"/>
                </a:solidFill>
                <a:effectLst/>
                <a:latin typeface="Open Sans" panose="020B0606030504020204" pitchFamily="34" charset="0"/>
              </a:rPr>
              <a:t>οστεοσύνθεσης</a:t>
            </a:r>
            <a:r>
              <a:rPr lang="el-GR" sz="2000" b="0" i="0" dirty="0">
                <a:solidFill>
                  <a:srgbClr val="444444"/>
                </a:solidFill>
                <a:effectLst/>
                <a:latin typeface="Open Sans" panose="020B0606030504020204" pitchFamily="34" charset="0"/>
              </a:rPr>
              <a:t>.</a:t>
            </a:r>
          </a:p>
        </p:txBody>
      </p:sp>
      <p:pic>
        <p:nvPicPr>
          <p:cNvPr id="7170" name="Picture 2">
            <a:extLst>
              <a:ext uri="{FF2B5EF4-FFF2-40B4-BE49-F238E27FC236}">
                <a16:creationId xmlns:a16="http://schemas.microsoft.com/office/drawing/2014/main" id="{74CFF5F0-2459-0088-8D27-7ADA010A16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737" y="3933396"/>
            <a:ext cx="6667500" cy="277177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2C5EE092-127C-A735-24D7-973BD3B84737}"/>
              </a:ext>
            </a:extLst>
          </p:cNvPr>
          <p:cNvSpPr txBox="1"/>
          <p:nvPr/>
        </p:nvSpPr>
        <p:spPr>
          <a:xfrm>
            <a:off x="7101220" y="4949951"/>
            <a:ext cx="4757987" cy="369332"/>
          </a:xfrm>
          <a:prstGeom prst="rect">
            <a:avLst/>
          </a:prstGeom>
          <a:noFill/>
        </p:spPr>
        <p:txBody>
          <a:bodyPr wrap="square">
            <a:spAutoFit/>
          </a:bodyPr>
          <a:lstStyle/>
          <a:p>
            <a:r>
              <a:rPr lang="el-GR" b="1" i="1" dirty="0" err="1">
                <a:solidFill>
                  <a:srgbClr val="444444"/>
                </a:solidFill>
                <a:effectLst/>
                <a:latin typeface="Open Sans" panose="020B0606030504020204" pitchFamily="34" charset="0"/>
              </a:rPr>
              <a:t>Ενδομυελική</a:t>
            </a:r>
            <a:r>
              <a:rPr lang="el-GR" b="1" i="1" dirty="0">
                <a:solidFill>
                  <a:srgbClr val="444444"/>
                </a:solidFill>
                <a:effectLst/>
                <a:latin typeface="Open Sans" panose="020B0606030504020204" pitchFamily="34" charset="0"/>
              </a:rPr>
              <a:t> </a:t>
            </a:r>
            <a:r>
              <a:rPr lang="el-GR" b="1" i="1" dirty="0" err="1">
                <a:solidFill>
                  <a:srgbClr val="444444"/>
                </a:solidFill>
                <a:effectLst/>
                <a:latin typeface="Open Sans" panose="020B0606030504020204" pitchFamily="34" charset="0"/>
              </a:rPr>
              <a:t>ήλωση</a:t>
            </a:r>
            <a:r>
              <a:rPr lang="el-GR" b="1" i="1" dirty="0">
                <a:solidFill>
                  <a:srgbClr val="444444"/>
                </a:solidFill>
                <a:effectLst/>
                <a:latin typeface="Open Sans" panose="020B0606030504020204" pitchFamily="34" charset="0"/>
              </a:rPr>
              <a:t> κατάγματος Κνήμης</a:t>
            </a:r>
            <a:r>
              <a:rPr lang="el-GR" b="0" i="1" dirty="0">
                <a:solidFill>
                  <a:srgbClr val="444444"/>
                </a:solidFill>
                <a:effectLst/>
                <a:latin typeface="Open Sans" panose="020B0606030504020204" pitchFamily="34" charset="0"/>
              </a:rPr>
              <a:t>.</a:t>
            </a:r>
            <a:endParaRPr lang="el-GR" dirty="0"/>
          </a:p>
        </p:txBody>
      </p:sp>
    </p:spTree>
    <p:extLst>
      <p:ext uri="{BB962C8B-B14F-4D97-AF65-F5344CB8AC3E}">
        <p14:creationId xmlns:p14="http://schemas.microsoft.com/office/powerpoint/2010/main" val="12955806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935AE98-A0A7-7470-3942-99080AD406D2}"/>
              </a:ext>
            </a:extLst>
          </p:cNvPr>
          <p:cNvSpPr>
            <a:spLocks noGrp="1"/>
          </p:cNvSpPr>
          <p:nvPr>
            <p:ph type="title"/>
          </p:nvPr>
        </p:nvSpPr>
        <p:spPr>
          <a:xfrm>
            <a:off x="913774" y="309976"/>
            <a:ext cx="10364451" cy="594463"/>
          </a:xfrm>
        </p:spPr>
        <p:txBody>
          <a:bodyPr>
            <a:normAutofit/>
          </a:bodyPr>
          <a:lstStyle/>
          <a:p>
            <a:pPr algn="l"/>
            <a:r>
              <a:rPr lang="el-GR" sz="3600" b="1" i="0" cap="none" dirty="0">
                <a:solidFill>
                  <a:srgbClr val="C00000"/>
                </a:solidFill>
                <a:effectLst/>
                <a:latin typeface="Open Sans" panose="020B0606030504020204" pitchFamily="34" charset="0"/>
              </a:rPr>
              <a:t>ΑΠΟΚΑΤΑΣΤΑΣΗ ΦΥΣΙΟΘΕΡΑΠΕΙΑ</a:t>
            </a:r>
          </a:p>
        </p:txBody>
      </p:sp>
      <p:sp>
        <p:nvSpPr>
          <p:cNvPr id="9" name="TextBox 8">
            <a:extLst>
              <a:ext uri="{FF2B5EF4-FFF2-40B4-BE49-F238E27FC236}">
                <a16:creationId xmlns:a16="http://schemas.microsoft.com/office/drawing/2014/main" id="{C5D53828-E28B-56FC-C085-4436499E25FF}"/>
              </a:ext>
            </a:extLst>
          </p:cNvPr>
          <p:cNvSpPr txBox="1"/>
          <p:nvPr/>
        </p:nvSpPr>
        <p:spPr>
          <a:xfrm>
            <a:off x="326570" y="904439"/>
            <a:ext cx="11234059" cy="3416320"/>
          </a:xfrm>
          <a:prstGeom prst="rect">
            <a:avLst/>
          </a:prstGeom>
          <a:noFill/>
        </p:spPr>
        <p:txBody>
          <a:bodyPr wrap="square">
            <a:spAutoFit/>
          </a:bodyPr>
          <a:lstStyle/>
          <a:p>
            <a:pPr algn="l"/>
            <a:r>
              <a:rPr lang="el-GR" sz="2400" b="0" i="0" dirty="0">
                <a:solidFill>
                  <a:srgbClr val="444444"/>
                </a:solidFill>
                <a:effectLst/>
                <a:latin typeface="Open Sans" panose="020B0606030504020204" pitchFamily="34" charset="0"/>
              </a:rPr>
              <a:t>Μετά την πώρωση του κατάγματος ή κατά τη διάρκεια αυτής είναι απαραίτητο:</a:t>
            </a:r>
          </a:p>
          <a:p>
            <a:pPr marL="342900" indent="-342900" algn="l">
              <a:buFont typeface="Wingdings" panose="05000000000000000000" pitchFamily="2" charset="2"/>
              <a:buChar char="Ø"/>
            </a:pPr>
            <a:r>
              <a:rPr lang="el-GR" sz="2400" b="0" i="0" dirty="0">
                <a:solidFill>
                  <a:srgbClr val="444444"/>
                </a:solidFill>
                <a:effectLst/>
                <a:latin typeface="Open Sans" panose="020B0606030504020204" pitchFamily="34" charset="0"/>
              </a:rPr>
              <a:t>ένα </a:t>
            </a:r>
            <a:r>
              <a:rPr lang="el-GR" sz="2400" b="1" i="0" dirty="0">
                <a:solidFill>
                  <a:srgbClr val="444444"/>
                </a:solidFill>
                <a:effectLst/>
                <a:latin typeface="Open Sans" panose="020B0606030504020204" pitchFamily="34" charset="0"/>
              </a:rPr>
              <a:t>πρόγραμμα φυσιοθεραπείας ή ασκήσεων ώστε να ενδυναμώσει η πέριξ του κατάγματος περιοχή και να αποκατασταθεί η κινητικότητα των γειτονικών αρθρώσεων. </a:t>
            </a:r>
          </a:p>
          <a:p>
            <a:pPr marL="342900" indent="-342900" algn="l">
              <a:buFont typeface="Wingdings" panose="05000000000000000000" pitchFamily="2" charset="2"/>
              <a:buChar char="Ø"/>
            </a:pPr>
            <a:endParaRPr lang="el-GR" sz="2400" b="1" i="0" dirty="0">
              <a:solidFill>
                <a:srgbClr val="444444"/>
              </a:solidFill>
              <a:effectLst/>
              <a:latin typeface="Open Sans" panose="020B0606030504020204" pitchFamily="34" charset="0"/>
            </a:endParaRPr>
          </a:p>
          <a:p>
            <a:pPr marL="342900" indent="-342900" algn="l">
              <a:buFont typeface="Wingdings" panose="05000000000000000000" pitchFamily="2" charset="2"/>
              <a:buChar char="Ø"/>
            </a:pPr>
            <a:r>
              <a:rPr lang="el-GR" sz="2400" b="0" i="0" dirty="0">
                <a:solidFill>
                  <a:srgbClr val="444444"/>
                </a:solidFill>
                <a:effectLst/>
                <a:latin typeface="Open Sans" panose="020B0606030504020204" pitchFamily="34" charset="0"/>
              </a:rPr>
              <a:t>Ο </a:t>
            </a:r>
            <a:r>
              <a:rPr lang="el-GR" sz="2400" b="0" i="0" dirty="0" err="1">
                <a:solidFill>
                  <a:srgbClr val="444444"/>
                </a:solidFill>
                <a:effectLst/>
                <a:latin typeface="Open Sans" panose="020B0606030504020204" pitchFamily="34" charset="0"/>
              </a:rPr>
              <a:t>ορθοπαιδικός</a:t>
            </a:r>
            <a:r>
              <a:rPr lang="el-GR" sz="2400" b="0" i="0" dirty="0">
                <a:solidFill>
                  <a:srgbClr val="444444"/>
                </a:solidFill>
                <a:effectLst/>
                <a:latin typeface="Open Sans" panose="020B0606030504020204" pitchFamily="34" charset="0"/>
              </a:rPr>
              <a:t> θα διευκρινίσει και θα προτρέψει για το πλέον κατάλληλο είδος θεραπείας καθώς και για το </a:t>
            </a:r>
            <a:r>
              <a:rPr lang="el-GR" sz="2400" b="1" i="0" dirty="0">
                <a:solidFill>
                  <a:srgbClr val="444444"/>
                </a:solidFill>
                <a:effectLst/>
                <a:latin typeface="Open Sans" panose="020B0606030504020204" pitchFamily="34" charset="0"/>
              </a:rPr>
              <a:t>καταλληλότερο πρόγραμμα αποκατάστασής.</a:t>
            </a:r>
            <a:endParaRPr lang="el-GR" sz="1600" b="1" i="0" dirty="0">
              <a:solidFill>
                <a:srgbClr val="444444"/>
              </a:solidFill>
              <a:effectLst/>
              <a:latin typeface="Open Sans" panose="020B0606030504020204" pitchFamily="34" charset="0"/>
            </a:endParaRPr>
          </a:p>
        </p:txBody>
      </p:sp>
    </p:spTree>
    <p:extLst>
      <p:ext uri="{BB962C8B-B14F-4D97-AF65-F5344CB8AC3E}">
        <p14:creationId xmlns:p14="http://schemas.microsoft.com/office/powerpoint/2010/main" val="1100877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935AE98-A0A7-7470-3942-99080AD406D2}"/>
              </a:ext>
            </a:extLst>
          </p:cNvPr>
          <p:cNvSpPr>
            <a:spLocks noGrp="1"/>
          </p:cNvSpPr>
          <p:nvPr>
            <p:ph type="title"/>
          </p:nvPr>
        </p:nvSpPr>
        <p:spPr>
          <a:xfrm>
            <a:off x="913774" y="309976"/>
            <a:ext cx="10364451" cy="594463"/>
          </a:xfrm>
        </p:spPr>
        <p:txBody>
          <a:bodyPr>
            <a:normAutofit/>
          </a:bodyPr>
          <a:lstStyle/>
          <a:p>
            <a:pPr algn="l"/>
            <a:r>
              <a:rPr lang="el-GR" sz="3600" b="1" i="0" cap="none" dirty="0">
                <a:solidFill>
                  <a:srgbClr val="C00000"/>
                </a:solidFill>
                <a:effectLst/>
                <a:latin typeface="Open Sans" panose="020B0606030504020204" pitchFamily="34" charset="0"/>
              </a:rPr>
              <a:t>ΠΡΟΛΗΨΗ</a:t>
            </a:r>
          </a:p>
        </p:txBody>
      </p:sp>
      <p:sp>
        <p:nvSpPr>
          <p:cNvPr id="9" name="TextBox 8">
            <a:extLst>
              <a:ext uri="{FF2B5EF4-FFF2-40B4-BE49-F238E27FC236}">
                <a16:creationId xmlns:a16="http://schemas.microsoft.com/office/drawing/2014/main" id="{C5D53828-E28B-56FC-C085-4436499E25FF}"/>
              </a:ext>
            </a:extLst>
          </p:cNvPr>
          <p:cNvSpPr txBox="1"/>
          <p:nvPr/>
        </p:nvSpPr>
        <p:spPr>
          <a:xfrm>
            <a:off x="44166" y="772656"/>
            <a:ext cx="11234059" cy="2246769"/>
          </a:xfrm>
          <a:prstGeom prst="rect">
            <a:avLst/>
          </a:prstGeom>
          <a:noFill/>
        </p:spPr>
        <p:txBody>
          <a:bodyPr wrap="square">
            <a:spAutoFit/>
          </a:bodyPr>
          <a:lstStyle/>
          <a:p>
            <a:pPr algn="just"/>
            <a:r>
              <a:rPr lang="el-GR" sz="2000" b="0" i="0" dirty="0">
                <a:solidFill>
                  <a:srgbClr val="444444"/>
                </a:solidFill>
                <a:effectLst/>
                <a:latin typeface="Open Sans" panose="020B0606030504020204" pitchFamily="34" charset="0"/>
              </a:rPr>
              <a:t>Ακόμη και υγιή οστά πού είναι πολύ ισχυρά, είναι δυνατόν να υποστούν κάταγμα αν η δύναμη που εφαρμοστεί πάνω τους είναι αρκετά μεγάλη. </a:t>
            </a:r>
          </a:p>
          <a:p>
            <a:pPr algn="just"/>
            <a:r>
              <a:rPr lang="el-GR" sz="2000" b="0" i="0" dirty="0">
                <a:solidFill>
                  <a:srgbClr val="444444"/>
                </a:solidFill>
                <a:effectLst/>
                <a:latin typeface="Open Sans" panose="020B0606030504020204" pitchFamily="34" charset="0"/>
              </a:rPr>
              <a:t>Οστά που είναι ασθενικά είτε λόγω νοσήματος είτε από αχρησία μπορεί να σπάσουν πιο εύκολα απ' ότι ένα υγιές </a:t>
            </a:r>
            <a:r>
              <a:rPr lang="el-GR" sz="2000" b="0" i="0" dirty="0" err="1">
                <a:solidFill>
                  <a:srgbClr val="444444"/>
                </a:solidFill>
                <a:effectLst/>
                <a:latin typeface="Open Sans" panose="020B0606030504020204" pitchFamily="34" charset="0"/>
              </a:rPr>
              <a:t>οστούν</a:t>
            </a:r>
            <a:r>
              <a:rPr lang="el-GR" sz="2000" b="0" i="0" dirty="0">
                <a:solidFill>
                  <a:srgbClr val="444444"/>
                </a:solidFill>
                <a:effectLst/>
                <a:latin typeface="Open Sans" panose="020B0606030504020204" pitchFamily="34" charset="0"/>
              </a:rPr>
              <a:t>. </a:t>
            </a:r>
          </a:p>
          <a:p>
            <a:pPr algn="just"/>
            <a:r>
              <a:rPr lang="el-GR" sz="2000" b="0" i="0" dirty="0">
                <a:solidFill>
                  <a:srgbClr val="444444"/>
                </a:solidFill>
                <a:effectLst/>
                <a:latin typeface="Open Sans" panose="020B0606030504020204" pitchFamily="34" charset="0"/>
              </a:rPr>
              <a:t>Αυτό συμβαίνει συχνότερα στις μεγαλύτερες ηλικίες στις οποίες συνυπάρχει και ο παράγοντας της </a:t>
            </a:r>
            <a:r>
              <a:rPr lang="el-GR" sz="2000" b="1" i="0" dirty="0">
                <a:solidFill>
                  <a:srgbClr val="C00000"/>
                </a:solidFill>
                <a:effectLst/>
                <a:latin typeface="Open Sans" panose="020B0606030504020204" pitchFamily="34" charset="0"/>
              </a:rPr>
              <a:t>οστεοπόρωσης.</a:t>
            </a:r>
            <a:r>
              <a:rPr lang="el-GR" sz="2000" b="0" i="0" dirty="0">
                <a:solidFill>
                  <a:srgbClr val="444444"/>
                </a:solidFill>
                <a:effectLst/>
                <a:latin typeface="Open Sans" panose="020B0606030504020204" pitchFamily="34" charset="0"/>
              </a:rPr>
              <a:t> Για να αναπτυχθούν και να διατηρηθούν υγιή τα οστά θα πρέπει να υπάρχει </a:t>
            </a:r>
            <a:r>
              <a:rPr lang="el-GR" sz="2000" b="1" i="0" dirty="0">
                <a:solidFill>
                  <a:srgbClr val="C00000"/>
                </a:solidFill>
                <a:effectLst/>
                <a:latin typeface="Open Sans" panose="020B0606030504020204" pitchFamily="34" charset="0"/>
              </a:rPr>
              <a:t>ικανοποιητική λήψη ασβεστίου και κατάλληλη άσκηση.</a:t>
            </a:r>
          </a:p>
        </p:txBody>
      </p:sp>
      <p:pic>
        <p:nvPicPr>
          <p:cNvPr id="8196" name="Picture 4">
            <a:extLst>
              <a:ext uri="{FF2B5EF4-FFF2-40B4-BE49-F238E27FC236}">
                <a16:creationId xmlns:a16="http://schemas.microsoft.com/office/drawing/2014/main" id="{6C03EA4D-277E-46FE-C374-19EB49EF65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1841" y="3019425"/>
            <a:ext cx="7406456" cy="3838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67071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935AE98-A0A7-7470-3942-99080AD406D2}"/>
              </a:ext>
            </a:extLst>
          </p:cNvPr>
          <p:cNvSpPr>
            <a:spLocks noGrp="1"/>
          </p:cNvSpPr>
          <p:nvPr>
            <p:ph type="title"/>
          </p:nvPr>
        </p:nvSpPr>
        <p:spPr>
          <a:xfrm>
            <a:off x="913774" y="309976"/>
            <a:ext cx="10364451" cy="594463"/>
          </a:xfrm>
        </p:spPr>
        <p:txBody>
          <a:bodyPr>
            <a:normAutofit fontScale="90000"/>
          </a:bodyPr>
          <a:lstStyle/>
          <a:p>
            <a:br>
              <a:rPr lang="el-GR" sz="3600" b="1" i="0" u="none" strike="noStrike" baseline="0" dirty="0">
                <a:solidFill>
                  <a:srgbClr val="0032CC"/>
                </a:solidFill>
                <a:latin typeface="Calibri" panose="020F0502020204030204" pitchFamily="34" charset="0"/>
              </a:rPr>
            </a:br>
            <a:r>
              <a:rPr lang="el-GR" sz="3600" b="1" i="0" u="none" strike="noStrike" baseline="0" dirty="0">
                <a:solidFill>
                  <a:srgbClr val="FF0000"/>
                </a:solidFill>
                <a:latin typeface="Calibri" panose="020F0502020204030204" pitchFamily="34" charset="0"/>
              </a:rPr>
              <a:t>ΚΑΤΑΓΜΑ</a:t>
            </a:r>
            <a:r>
              <a:rPr lang="el-GR" sz="3600" b="1" i="0" u="none" strike="noStrike" baseline="0" dirty="0">
                <a:solidFill>
                  <a:srgbClr val="0032CC"/>
                </a:solidFill>
                <a:latin typeface="Calibri" panose="020F0502020204030204" pitchFamily="34" charset="0"/>
              </a:rPr>
              <a:t> </a:t>
            </a:r>
            <a:br>
              <a:rPr lang="el-GR" sz="3600" b="0" i="0" u="none" strike="noStrike" baseline="0" dirty="0">
                <a:solidFill>
                  <a:srgbClr val="000000"/>
                </a:solidFill>
                <a:latin typeface="Calibri" panose="020F0502020204030204" pitchFamily="34" charset="0"/>
              </a:rPr>
            </a:br>
            <a:endParaRPr lang="el-GR" dirty="0"/>
          </a:p>
        </p:txBody>
      </p:sp>
      <p:sp>
        <p:nvSpPr>
          <p:cNvPr id="6" name="TextBox 5">
            <a:extLst>
              <a:ext uri="{FF2B5EF4-FFF2-40B4-BE49-F238E27FC236}">
                <a16:creationId xmlns:a16="http://schemas.microsoft.com/office/drawing/2014/main" id="{A9E45B4A-8A89-F65B-D353-3957E411B8A0}"/>
              </a:ext>
            </a:extLst>
          </p:cNvPr>
          <p:cNvSpPr txBox="1"/>
          <p:nvPr/>
        </p:nvSpPr>
        <p:spPr>
          <a:xfrm>
            <a:off x="139957" y="904439"/>
            <a:ext cx="11467325" cy="5509200"/>
          </a:xfrm>
          <a:prstGeom prst="rect">
            <a:avLst/>
          </a:prstGeom>
          <a:noFill/>
        </p:spPr>
        <p:txBody>
          <a:bodyPr wrap="square" rtlCol="0">
            <a:spAutoFit/>
          </a:bodyPr>
          <a:lstStyle/>
          <a:p>
            <a:r>
              <a:rPr lang="el-GR" sz="3200" b="1" i="0" u="none" strike="noStrike" baseline="0" dirty="0">
                <a:solidFill>
                  <a:srgbClr val="000000"/>
                </a:solidFill>
                <a:latin typeface="Calibri" panose="020F0502020204030204" pitchFamily="34" charset="0"/>
              </a:rPr>
              <a:t>Κάταγμα ονομάζεται η πλήρης ή μερική λύση της δομικής συνέχειας ενός οστού. </a:t>
            </a:r>
          </a:p>
          <a:p>
            <a:r>
              <a:rPr lang="el-GR" sz="2400" b="1" dirty="0">
                <a:solidFill>
                  <a:srgbClr val="C00000"/>
                </a:solidFill>
                <a:latin typeface="Calibri" panose="020F0502020204030204" pitchFamily="34" charset="0"/>
              </a:rPr>
              <a:t>Αιτία</a:t>
            </a:r>
            <a:endParaRPr lang="el-GR" sz="2400" b="1" i="0" u="none" strike="noStrike" baseline="0" dirty="0">
              <a:solidFill>
                <a:srgbClr val="C00000"/>
              </a:solidFill>
              <a:latin typeface="Calibri" panose="020F0502020204030204" pitchFamily="34" charset="0"/>
            </a:endParaRPr>
          </a:p>
          <a:p>
            <a:pPr marL="342900" indent="-342900">
              <a:buFont typeface="Wingdings" panose="05000000000000000000" pitchFamily="2" charset="2"/>
              <a:buChar char="Ø"/>
            </a:pPr>
            <a:r>
              <a:rPr lang="el-GR" sz="2400" b="0" i="0" u="none" strike="noStrike" baseline="0" dirty="0">
                <a:solidFill>
                  <a:srgbClr val="000000"/>
                </a:solidFill>
                <a:latin typeface="Calibri" panose="020F0502020204030204" pitchFamily="34" charset="0"/>
              </a:rPr>
              <a:t>Για να προκληθεί κάταγμα, πρέπει να δράσει πάνω στο οστό </a:t>
            </a:r>
            <a:r>
              <a:rPr lang="el-GR" sz="2400" b="1" i="0" u="none" strike="noStrike" baseline="0" dirty="0">
                <a:solidFill>
                  <a:srgbClr val="000000"/>
                </a:solidFill>
                <a:latin typeface="Calibri" panose="020F0502020204030204" pitchFamily="34" charset="0"/>
              </a:rPr>
              <a:t>σημαντική βία. </a:t>
            </a:r>
          </a:p>
          <a:p>
            <a:pPr marL="342900" indent="-342900">
              <a:buFont typeface="Wingdings" panose="05000000000000000000" pitchFamily="2" charset="2"/>
              <a:buChar char="Ø"/>
            </a:pPr>
            <a:r>
              <a:rPr lang="el-GR" sz="2400" b="1" dirty="0">
                <a:solidFill>
                  <a:srgbClr val="000000"/>
                </a:solidFill>
                <a:latin typeface="Calibri" panose="020F0502020204030204" pitchFamily="34" charset="0"/>
              </a:rPr>
              <a:t>Η σοβαρότητα και το μέγεθος του κατάγματος εξαρτάται από τη δύναμη που το προκαλεί. </a:t>
            </a:r>
          </a:p>
          <a:p>
            <a:pPr marL="342900" indent="-342900">
              <a:buFont typeface="Wingdings" panose="05000000000000000000" pitchFamily="2" charset="2"/>
              <a:buChar char="Ø"/>
            </a:pPr>
            <a:r>
              <a:rPr lang="el-GR" sz="2400" b="1" dirty="0">
                <a:solidFill>
                  <a:srgbClr val="000000"/>
                </a:solidFill>
                <a:latin typeface="Calibri" panose="020F0502020204030204" pitchFamily="34" charset="0"/>
              </a:rPr>
              <a:t>Αν το όριο θραύσης του οστού ξεπεραστεί ελαφρά </a:t>
            </a:r>
            <a:r>
              <a:rPr lang="el-GR" sz="2400" dirty="0">
                <a:solidFill>
                  <a:srgbClr val="000000"/>
                </a:solidFill>
                <a:latin typeface="Calibri" panose="020F0502020204030204" pitchFamily="34" charset="0"/>
              </a:rPr>
              <a:t>τότε το κάταγμα είναι του τύπου του ραγίσματος και η </a:t>
            </a:r>
            <a:r>
              <a:rPr lang="el-GR" sz="2400" dirty="0" err="1">
                <a:solidFill>
                  <a:srgbClr val="000000"/>
                </a:solidFill>
                <a:latin typeface="Calibri" panose="020F0502020204030204" pitchFamily="34" charset="0"/>
              </a:rPr>
              <a:t>καταγματική</a:t>
            </a:r>
            <a:r>
              <a:rPr lang="el-GR" sz="2400" dirty="0">
                <a:solidFill>
                  <a:srgbClr val="000000"/>
                </a:solidFill>
                <a:latin typeface="Calibri" panose="020F0502020204030204" pitchFamily="34" charset="0"/>
              </a:rPr>
              <a:t> γραμμή συνήθως δε διατρέχει όλη τη διάμετρο του οστού. </a:t>
            </a:r>
          </a:p>
          <a:p>
            <a:pPr marL="342900" indent="-342900">
              <a:buFont typeface="Wingdings" panose="05000000000000000000" pitchFamily="2" charset="2"/>
              <a:buChar char="Ø"/>
            </a:pPr>
            <a:r>
              <a:rPr lang="el-GR" sz="2400" b="1" dirty="0">
                <a:solidFill>
                  <a:srgbClr val="000000"/>
                </a:solidFill>
                <a:latin typeface="Calibri" panose="020F0502020204030204" pitchFamily="34" charset="0"/>
              </a:rPr>
              <a:t>Αν όμως η δύναμη που προκαλεί το κάταγμα ξεπερνάει κατά πολύ το όριο αντοχής </a:t>
            </a:r>
            <a:r>
              <a:rPr lang="el-GR" sz="2400" dirty="0">
                <a:solidFill>
                  <a:srgbClr val="000000"/>
                </a:solidFill>
                <a:latin typeface="Calibri" panose="020F0502020204030204" pitchFamily="34" charset="0"/>
              </a:rPr>
              <a:t>του οστού τότε το κάταγμα είναι συντριπτικού χαρακτήρα. </a:t>
            </a:r>
          </a:p>
          <a:p>
            <a:pPr marL="342900" indent="-342900">
              <a:buFont typeface="Wingdings" panose="05000000000000000000" pitchFamily="2" charset="2"/>
              <a:buChar char="Ø"/>
            </a:pPr>
            <a:r>
              <a:rPr lang="el-GR" sz="2400" b="1" dirty="0">
                <a:solidFill>
                  <a:srgbClr val="000000"/>
                </a:solidFill>
                <a:latin typeface="Calibri" panose="020F0502020204030204" pitchFamily="34" charset="0"/>
              </a:rPr>
              <a:t>Σε κατάγματα υψηλής ενέργειας </a:t>
            </a:r>
            <a:r>
              <a:rPr lang="el-GR" sz="2400" dirty="0">
                <a:solidFill>
                  <a:srgbClr val="000000"/>
                </a:solidFill>
                <a:latin typeface="Calibri" panose="020F0502020204030204" pitchFamily="34" charset="0"/>
              </a:rPr>
              <a:t>είναι δυνατόν τα σπασμένα οστά να τρυπήσουν το δέρμα και να υπάρξει επικοινωνία του εξωτερικού περιβάλλοντος με την </a:t>
            </a:r>
            <a:r>
              <a:rPr lang="el-GR" sz="2400" dirty="0" err="1">
                <a:solidFill>
                  <a:srgbClr val="000000"/>
                </a:solidFill>
                <a:latin typeface="Calibri" panose="020F0502020204030204" pitchFamily="34" charset="0"/>
              </a:rPr>
              <a:t>καταγματική</a:t>
            </a:r>
            <a:r>
              <a:rPr lang="el-GR" sz="2400" dirty="0">
                <a:solidFill>
                  <a:srgbClr val="000000"/>
                </a:solidFill>
                <a:latin typeface="Calibri" panose="020F0502020204030204" pitchFamily="34" charset="0"/>
              </a:rPr>
              <a:t> περιοχή.</a:t>
            </a:r>
          </a:p>
        </p:txBody>
      </p:sp>
    </p:spTree>
    <p:extLst>
      <p:ext uri="{BB962C8B-B14F-4D97-AF65-F5344CB8AC3E}">
        <p14:creationId xmlns:p14="http://schemas.microsoft.com/office/powerpoint/2010/main" val="18616858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935AE98-A0A7-7470-3942-99080AD406D2}"/>
              </a:ext>
            </a:extLst>
          </p:cNvPr>
          <p:cNvSpPr>
            <a:spLocks noGrp="1"/>
          </p:cNvSpPr>
          <p:nvPr>
            <p:ph type="title"/>
          </p:nvPr>
        </p:nvSpPr>
        <p:spPr>
          <a:xfrm>
            <a:off x="913774" y="309976"/>
            <a:ext cx="10364451" cy="594463"/>
          </a:xfrm>
        </p:spPr>
        <p:txBody>
          <a:bodyPr>
            <a:normAutofit/>
          </a:bodyPr>
          <a:lstStyle/>
          <a:p>
            <a:pPr algn="l"/>
            <a:r>
              <a:rPr lang="el-GR" sz="3600" b="1" i="0" cap="none" dirty="0">
                <a:solidFill>
                  <a:srgbClr val="C00000"/>
                </a:solidFill>
                <a:effectLst/>
                <a:latin typeface="Open Sans" panose="020B0606030504020204" pitchFamily="34" charset="0"/>
              </a:rPr>
              <a:t>ΠΡΟΛΗΨΗ</a:t>
            </a:r>
          </a:p>
        </p:txBody>
      </p:sp>
      <p:sp>
        <p:nvSpPr>
          <p:cNvPr id="9" name="TextBox 8">
            <a:extLst>
              <a:ext uri="{FF2B5EF4-FFF2-40B4-BE49-F238E27FC236}">
                <a16:creationId xmlns:a16="http://schemas.microsoft.com/office/drawing/2014/main" id="{C5D53828-E28B-56FC-C085-4436499E25FF}"/>
              </a:ext>
            </a:extLst>
          </p:cNvPr>
          <p:cNvSpPr txBox="1"/>
          <p:nvPr/>
        </p:nvSpPr>
        <p:spPr>
          <a:xfrm>
            <a:off x="44166" y="772656"/>
            <a:ext cx="11234059" cy="5016758"/>
          </a:xfrm>
          <a:prstGeom prst="rect">
            <a:avLst/>
          </a:prstGeom>
          <a:noFill/>
        </p:spPr>
        <p:txBody>
          <a:bodyPr wrap="square">
            <a:spAutoFit/>
          </a:bodyPr>
          <a:lstStyle/>
          <a:p>
            <a:pPr marL="342900" indent="-342900" algn="just">
              <a:buFont typeface="Wingdings" panose="05000000000000000000" pitchFamily="2" charset="2"/>
              <a:buChar char="Ø"/>
            </a:pPr>
            <a:r>
              <a:rPr lang="el-GR" sz="2000" b="1" i="0" dirty="0">
                <a:solidFill>
                  <a:srgbClr val="C00000"/>
                </a:solidFill>
                <a:effectLst/>
                <a:latin typeface="Open Sans" panose="020B0606030504020204" pitchFamily="34" charset="0"/>
              </a:rPr>
              <a:t>Το ασβέστιο </a:t>
            </a:r>
            <a:r>
              <a:rPr lang="el-GR" sz="2000" b="0" i="0" dirty="0">
                <a:solidFill>
                  <a:srgbClr val="444444"/>
                </a:solidFill>
                <a:effectLst/>
                <a:latin typeface="Open Sans" panose="020B0606030504020204" pitchFamily="34" charset="0"/>
              </a:rPr>
              <a:t>είναι πολύ σημαντικός παράγοντας για την αύξηση, ανάπτυξη και διατήρηση ισχυρών οστών. Επαρκείς ποσότητες ασβεστίου είναι απαραίτητες κατά την ανάπτυξη του παιδιού αλλά και στους ενήλικες. </a:t>
            </a:r>
          </a:p>
          <a:p>
            <a:pPr marL="342900" indent="-342900" algn="just">
              <a:buFont typeface="Wingdings" panose="05000000000000000000" pitchFamily="2" charset="2"/>
              <a:buChar char="Ø"/>
            </a:pPr>
            <a:r>
              <a:rPr lang="el-GR" sz="2000" b="1" i="0" dirty="0">
                <a:solidFill>
                  <a:srgbClr val="444444"/>
                </a:solidFill>
                <a:effectLst/>
                <a:latin typeface="Open Sans" panose="020B0606030504020204" pitchFamily="34" charset="0"/>
              </a:rPr>
              <a:t>Οι γυναίκες </a:t>
            </a:r>
            <a:r>
              <a:rPr lang="el-GR" sz="2000" b="0" i="0" dirty="0">
                <a:solidFill>
                  <a:srgbClr val="444444"/>
                </a:solidFill>
                <a:effectLst/>
                <a:latin typeface="Open Sans" panose="020B0606030504020204" pitchFamily="34" charset="0"/>
              </a:rPr>
              <a:t>ειδικότερα θα πρέπει να έχουν αρκετό ασβέστιο στη διατροφή τους. </a:t>
            </a:r>
            <a:r>
              <a:rPr lang="el-GR" sz="2000" b="1" i="0" dirty="0">
                <a:solidFill>
                  <a:srgbClr val="C00000"/>
                </a:solidFill>
                <a:effectLst/>
                <a:latin typeface="Open Sans" panose="020B0606030504020204" pitchFamily="34" charset="0"/>
              </a:rPr>
              <a:t>Οι γυναικείες ορμόνες, τα οιστρογόνα ρυθμίζουν τη χρήση του ασβεστίου στο γυναικείο σώμα</a:t>
            </a:r>
            <a:r>
              <a:rPr lang="el-GR" sz="2000" b="0" i="0" dirty="0">
                <a:solidFill>
                  <a:srgbClr val="444444"/>
                </a:solidFill>
                <a:effectLst/>
                <a:latin typeface="Open Sans" panose="020B0606030504020204" pitchFamily="34" charset="0"/>
              </a:rPr>
              <a:t>. </a:t>
            </a:r>
          </a:p>
          <a:p>
            <a:pPr marL="342900" indent="-342900" algn="just">
              <a:buFont typeface="Wingdings" panose="05000000000000000000" pitchFamily="2" charset="2"/>
              <a:buChar char="Ø"/>
            </a:pPr>
            <a:r>
              <a:rPr lang="el-GR" sz="2000" b="1" i="0" dirty="0">
                <a:solidFill>
                  <a:srgbClr val="C00000"/>
                </a:solidFill>
                <a:effectLst/>
                <a:latin typeface="Open Sans" panose="020B0606030504020204" pitchFamily="34" charset="0"/>
              </a:rPr>
              <a:t>Μετά την εμμηνόπαυση οπότε και παράγονται λιγότερα οιστρογόνα, χάνεται ασβέστιο </a:t>
            </a:r>
            <a:r>
              <a:rPr lang="el-GR" sz="2000" b="0" i="0" dirty="0">
                <a:solidFill>
                  <a:srgbClr val="444444"/>
                </a:solidFill>
                <a:effectLst/>
                <a:latin typeface="Open Sans" panose="020B0606030504020204" pitchFamily="34" charset="0"/>
              </a:rPr>
              <a:t>από τα οστά και γι' αυτό είναι εξαιρετικά σημαντικό να φροντίζουν οι γυναίκες να διατηρούν ισχυρό το σκελετικό τους σύστημα με </a:t>
            </a:r>
            <a:r>
              <a:rPr lang="el-GR" sz="2000" b="1" i="0" dirty="0">
                <a:solidFill>
                  <a:srgbClr val="C00000"/>
                </a:solidFill>
                <a:effectLst/>
                <a:latin typeface="Open Sans" panose="020B0606030504020204" pitchFamily="34" charset="0"/>
              </a:rPr>
              <a:t>άσκηση και επαρκή λήψη ασβεστίου και μέτρηση οστικής πυκνότητας</a:t>
            </a:r>
          </a:p>
          <a:p>
            <a:pPr marL="342900" indent="-342900" algn="just">
              <a:buFont typeface="Wingdings" panose="05000000000000000000" pitchFamily="2" charset="2"/>
              <a:buChar char="Ø"/>
            </a:pPr>
            <a:r>
              <a:rPr lang="el-GR" sz="2000" b="1" i="0" dirty="0">
                <a:solidFill>
                  <a:srgbClr val="444444"/>
                </a:solidFill>
                <a:effectLst/>
                <a:latin typeface="Open Sans" panose="020B0606030504020204" pitchFamily="34" charset="0"/>
              </a:rPr>
              <a:t>Αν ένας άνθρωπος είναι αρκετά ενεργής και δραστήριος, τότε δημιουργεί ισχυρά και πυκνά οστά</a:t>
            </a:r>
            <a:r>
              <a:rPr lang="el-GR" sz="2000" b="0" i="0" dirty="0">
                <a:solidFill>
                  <a:srgbClr val="444444"/>
                </a:solidFill>
                <a:effectLst/>
                <a:latin typeface="Open Sans" panose="020B0606030504020204" pitchFamily="34" charset="0"/>
              </a:rPr>
              <a:t>. Αντίθετα τα οστά ενός ανενεργούς ατόμου είναι ασθενή και μπορεί να σπάσουν πολύ πιο εύκολα από τα οστά ενός δραστήριου ατόμου. Για το λόγο αυτό τα ηλικιωμένα άτομα θα πρέπει να διατηρούν τη φυσική τους κατάσταση κατά το δυνατόν.</a:t>
            </a:r>
          </a:p>
          <a:p>
            <a:pPr marL="342900" indent="-342900" algn="just">
              <a:buFont typeface="Wingdings" panose="05000000000000000000" pitchFamily="2" charset="2"/>
              <a:buChar char="Ø"/>
            </a:pPr>
            <a:r>
              <a:rPr lang="el-GR" sz="2000" b="1" i="0" dirty="0">
                <a:solidFill>
                  <a:srgbClr val="444444"/>
                </a:solidFill>
                <a:effectLst/>
                <a:latin typeface="Open Sans" panose="020B0606030504020204" pitchFamily="34" charset="0"/>
              </a:rPr>
              <a:t>Απαραίτητη δίαιτα και άσκηση μαζί με τη γνώση περί του τι είναι τα οστά και πως σπάνε, μπορεί να βοηθήσει στην πρόληψη του κατάγματος. </a:t>
            </a:r>
            <a:endParaRPr lang="el-GR" sz="2000" b="0" i="0" dirty="0">
              <a:solidFill>
                <a:srgbClr val="444444"/>
              </a:solidFill>
              <a:effectLst/>
              <a:latin typeface="Open Sans" panose="020B0606030504020204" pitchFamily="34" charset="0"/>
            </a:endParaRPr>
          </a:p>
        </p:txBody>
      </p:sp>
    </p:spTree>
    <p:extLst>
      <p:ext uri="{BB962C8B-B14F-4D97-AF65-F5344CB8AC3E}">
        <p14:creationId xmlns:p14="http://schemas.microsoft.com/office/powerpoint/2010/main" val="33206085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935AE98-A0A7-7470-3942-99080AD406D2}"/>
              </a:ext>
            </a:extLst>
          </p:cNvPr>
          <p:cNvSpPr>
            <a:spLocks noGrp="1"/>
          </p:cNvSpPr>
          <p:nvPr>
            <p:ph type="title"/>
          </p:nvPr>
        </p:nvSpPr>
        <p:spPr>
          <a:xfrm>
            <a:off x="913774" y="309976"/>
            <a:ext cx="10364451" cy="594463"/>
          </a:xfrm>
        </p:spPr>
        <p:txBody>
          <a:bodyPr>
            <a:normAutofit fontScale="90000"/>
          </a:bodyPr>
          <a:lstStyle/>
          <a:p>
            <a:br>
              <a:rPr lang="el-GR" sz="3600" b="1" i="0" u="none" strike="noStrike" baseline="0" dirty="0">
                <a:solidFill>
                  <a:srgbClr val="0032CC"/>
                </a:solidFill>
                <a:latin typeface="Calibri" panose="020F0502020204030204" pitchFamily="34" charset="0"/>
              </a:rPr>
            </a:br>
            <a:r>
              <a:rPr lang="el-GR" sz="3600" b="1" i="0" u="none" strike="noStrike" baseline="0" dirty="0">
                <a:solidFill>
                  <a:srgbClr val="FF0000"/>
                </a:solidFill>
                <a:latin typeface="Calibri" panose="020F0502020204030204" pitchFamily="34" charset="0"/>
              </a:rPr>
              <a:t>ΚΑΤΑΓΜΑ</a:t>
            </a:r>
            <a:r>
              <a:rPr lang="el-GR" sz="3600" b="1" i="0" u="none" strike="noStrike" baseline="0" dirty="0">
                <a:solidFill>
                  <a:srgbClr val="0032CC"/>
                </a:solidFill>
                <a:latin typeface="Calibri" panose="020F0502020204030204" pitchFamily="34" charset="0"/>
              </a:rPr>
              <a:t> </a:t>
            </a:r>
            <a:br>
              <a:rPr lang="el-GR" sz="3600" b="0" i="0" u="none" strike="noStrike" baseline="0" dirty="0">
                <a:solidFill>
                  <a:srgbClr val="000000"/>
                </a:solidFill>
                <a:latin typeface="Calibri" panose="020F0502020204030204" pitchFamily="34" charset="0"/>
              </a:rPr>
            </a:br>
            <a:endParaRPr lang="el-GR" dirty="0"/>
          </a:p>
        </p:txBody>
      </p:sp>
      <p:pic>
        <p:nvPicPr>
          <p:cNvPr id="4" name="Εικόνα 3">
            <a:extLst>
              <a:ext uri="{FF2B5EF4-FFF2-40B4-BE49-F238E27FC236}">
                <a16:creationId xmlns:a16="http://schemas.microsoft.com/office/drawing/2014/main" id="{4ADE0E0E-1A1A-1287-6B0C-89E10E02EC44}"/>
              </a:ext>
            </a:extLst>
          </p:cNvPr>
          <p:cNvPicPr>
            <a:picLocks noChangeAspect="1"/>
          </p:cNvPicPr>
          <p:nvPr/>
        </p:nvPicPr>
        <p:blipFill>
          <a:blip r:embed="rId2"/>
          <a:stretch>
            <a:fillRect/>
          </a:stretch>
        </p:blipFill>
        <p:spPr>
          <a:xfrm>
            <a:off x="304499" y="1140918"/>
            <a:ext cx="11980954" cy="5643079"/>
          </a:xfrm>
          <a:prstGeom prst="rect">
            <a:avLst/>
          </a:prstGeom>
        </p:spPr>
      </p:pic>
    </p:spTree>
    <p:extLst>
      <p:ext uri="{BB962C8B-B14F-4D97-AF65-F5344CB8AC3E}">
        <p14:creationId xmlns:p14="http://schemas.microsoft.com/office/powerpoint/2010/main" val="17334375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935AE98-A0A7-7470-3942-99080AD406D2}"/>
              </a:ext>
            </a:extLst>
          </p:cNvPr>
          <p:cNvSpPr>
            <a:spLocks noGrp="1"/>
          </p:cNvSpPr>
          <p:nvPr>
            <p:ph type="title"/>
          </p:nvPr>
        </p:nvSpPr>
        <p:spPr>
          <a:xfrm>
            <a:off x="913774" y="309976"/>
            <a:ext cx="10364451" cy="594463"/>
          </a:xfrm>
        </p:spPr>
        <p:txBody>
          <a:bodyPr>
            <a:normAutofit fontScale="90000"/>
          </a:bodyPr>
          <a:lstStyle/>
          <a:p>
            <a:br>
              <a:rPr lang="el-GR" sz="3600" b="1" i="0" u="none" strike="noStrike" baseline="0" dirty="0">
                <a:solidFill>
                  <a:srgbClr val="0032CC"/>
                </a:solidFill>
                <a:latin typeface="Calibri" panose="020F0502020204030204" pitchFamily="34" charset="0"/>
              </a:rPr>
            </a:br>
            <a:r>
              <a:rPr lang="el-GR" sz="3600" b="1" i="0" u="none" strike="noStrike" baseline="0" dirty="0">
                <a:solidFill>
                  <a:srgbClr val="FF0000"/>
                </a:solidFill>
                <a:latin typeface="Calibri" panose="020F0502020204030204" pitchFamily="34" charset="0"/>
              </a:rPr>
              <a:t>ΚΑΤΑΓΜΑ</a:t>
            </a:r>
            <a:r>
              <a:rPr lang="el-GR" sz="3600" b="1" i="0" u="none" strike="noStrike" baseline="0" dirty="0">
                <a:solidFill>
                  <a:srgbClr val="0032CC"/>
                </a:solidFill>
                <a:latin typeface="Calibri" panose="020F0502020204030204" pitchFamily="34" charset="0"/>
              </a:rPr>
              <a:t> </a:t>
            </a:r>
            <a:br>
              <a:rPr lang="el-GR" sz="3600" b="0" i="0" u="none" strike="noStrike" baseline="0" dirty="0">
                <a:solidFill>
                  <a:srgbClr val="000000"/>
                </a:solidFill>
                <a:latin typeface="Calibri" panose="020F0502020204030204" pitchFamily="34" charset="0"/>
              </a:rPr>
            </a:br>
            <a:endParaRPr lang="el-GR" dirty="0"/>
          </a:p>
        </p:txBody>
      </p:sp>
      <p:sp>
        <p:nvSpPr>
          <p:cNvPr id="6" name="TextBox 5">
            <a:extLst>
              <a:ext uri="{FF2B5EF4-FFF2-40B4-BE49-F238E27FC236}">
                <a16:creationId xmlns:a16="http://schemas.microsoft.com/office/drawing/2014/main" id="{A9E45B4A-8A89-F65B-D353-3957E411B8A0}"/>
              </a:ext>
            </a:extLst>
          </p:cNvPr>
          <p:cNvSpPr txBox="1"/>
          <p:nvPr/>
        </p:nvSpPr>
        <p:spPr>
          <a:xfrm>
            <a:off x="139958" y="904439"/>
            <a:ext cx="7921691" cy="4524315"/>
          </a:xfrm>
          <a:prstGeom prst="rect">
            <a:avLst/>
          </a:prstGeom>
          <a:noFill/>
        </p:spPr>
        <p:txBody>
          <a:bodyPr wrap="square" rtlCol="0">
            <a:spAutoFit/>
          </a:bodyPr>
          <a:lstStyle/>
          <a:p>
            <a:r>
              <a:rPr lang="el-GR" sz="2400" b="0" i="0" u="none" strike="noStrike" baseline="0" dirty="0">
                <a:solidFill>
                  <a:srgbClr val="000000"/>
                </a:solidFill>
                <a:latin typeface="Calibri" panose="020F0502020204030204" pitchFamily="34" charset="0"/>
              </a:rPr>
              <a:t>Διακρίνονται σε: </a:t>
            </a:r>
          </a:p>
          <a:p>
            <a:r>
              <a:rPr lang="el-GR" sz="2400" b="1" i="0" u="none" strike="noStrike" baseline="0" dirty="0">
                <a:solidFill>
                  <a:srgbClr val="000000"/>
                </a:solidFill>
                <a:latin typeface="Calibri" panose="020F0502020204030204" pitchFamily="34" charset="0"/>
              </a:rPr>
              <a:t>Κλειστά κατάγματα</a:t>
            </a:r>
            <a:r>
              <a:rPr lang="el-GR" sz="2400" b="0" i="0" u="none" strike="noStrike" baseline="0" dirty="0">
                <a:solidFill>
                  <a:srgbClr val="000000"/>
                </a:solidFill>
                <a:latin typeface="Calibri" panose="020F0502020204030204" pitchFamily="34" charset="0"/>
              </a:rPr>
              <a:t>. Είναι κατάγματα, χωρίς λύση της συνέχειας του δέρματος, από τα οποία όμως μπορεί να προκληθεί σημαντική αιμορραγία από τρώση αγγείων πλησίον του κατάγματος. </a:t>
            </a:r>
          </a:p>
          <a:p>
            <a:r>
              <a:rPr lang="el-GR" sz="2400" b="1" i="0" u="none" strike="noStrike" baseline="0" dirty="0">
                <a:solidFill>
                  <a:srgbClr val="000000"/>
                </a:solidFill>
                <a:latin typeface="Calibri" panose="020F0502020204030204" pitchFamily="34" charset="0"/>
              </a:rPr>
              <a:t>Ανοικτά κατάγματα</a:t>
            </a:r>
            <a:r>
              <a:rPr lang="el-GR" sz="2400" b="0" i="0" u="none" strike="noStrike" baseline="0" dirty="0">
                <a:solidFill>
                  <a:srgbClr val="000000"/>
                </a:solidFill>
                <a:latin typeface="Calibri" panose="020F0502020204030204" pitchFamily="34" charset="0"/>
              </a:rPr>
              <a:t>. Υπάρχει απώλεια της συνέχειας του δέρματος που οφείλεται σε διατομή του δέρματος είτε εκ των έσω από τα άκρα των οστών, είτε από τη σύγκρουση με αντικείμενο κατά τη στιγμή της κάκωσης. Είναι σοβαρά γιατί υπάρχει ο κίνδυνος της αιμορραγίας και της μόλυνσης εφόσον </a:t>
            </a:r>
            <a:r>
              <a:rPr lang="el-GR" sz="2400" b="1" i="0" u="none" strike="noStrike" baseline="0" dirty="0">
                <a:solidFill>
                  <a:srgbClr val="000000"/>
                </a:solidFill>
                <a:latin typeface="Calibri" panose="020F0502020204030204" pitchFamily="34" charset="0"/>
              </a:rPr>
              <a:t>επιτρέπεται η επικοινωνία των οστών με το περιβάλλον. </a:t>
            </a:r>
            <a:endParaRPr lang="el-GR" sz="2400" b="0" i="0" u="none" strike="noStrike" baseline="0" dirty="0">
              <a:solidFill>
                <a:srgbClr val="000000"/>
              </a:solidFill>
              <a:latin typeface="Calibri" panose="020F0502020204030204" pitchFamily="34" charset="0"/>
            </a:endParaRPr>
          </a:p>
        </p:txBody>
      </p:sp>
      <p:pic>
        <p:nvPicPr>
          <p:cNvPr id="8" name="Εικόνα 7">
            <a:extLst>
              <a:ext uri="{FF2B5EF4-FFF2-40B4-BE49-F238E27FC236}">
                <a16:creationId xmlns:a16="http://schemas.microsoft.com/office/drawing/2014/main" id="{E7051EED-7A90-62CA-F416-0138CE5BEBF9}"/>
              </a:ext>
            </a:extLst>
          </p:cNvPr>
          <p:cNvPicPr>
            <a:picLocks noChangeAspect="1"/>
          </p:cNvPicPr>
          <p:nvPr/>
        </p:nvPicPr>
        <p:blipFill>
          <a:blip r:embed="rId2"/>
          <a:stretch>
            <a:fillRect/>
          </a:stretch>
        </p:blipFill>
        <p:spPr>
          <a:xfrm>
            <a:off x="8171132" y="1305514"/>
            <a:ext cx="4020868" cy="3690397"/>
          </a:xfrm>
          <a:prstGeom prst="rect">
            <a:avLst/>
          </a:prstGeom>
        </p:spPr>
      </p:pic>
      <p:sp>
        <p:nvSpPr>
          <p:cNvPr id="10" name="TextBox 9">
            <a:extLst>
              <a:ext uri="{FF2B5EF4-FFF2-40B4-BE49-F238E27FC236}">
                <a16:creationId xmlns:a16="http://schemas.microsoft.com/office/drawing/2014/main" id="{1FE74D64-97C2-E0F5-4614-C22E04F5C600}"/>
              </a:ext>
            </a:extLst>
          </p:cNvPr>
          <p:cNvSpPr txBox="1"/>
          <p:nvPr/>
        </p:nvSpPr>
        <p:spPr>
          <a:xfrm>
            <a:off x="8007791" y="4995911"/>
            <a:ext cx="4355269" cy="369332"/>
          </a:xfrm>
          <a:prstGeom prst="rect">
            <a:avLst/>
          </a:prstGeom>
          <a:noFill/>
        </p:spPr>
        <p:txBody>
          <a:bodyPr wrap="square">
            <a:spAutoFit/>
          </a:bodyPr>
          <a:lstStyle/>
          <a:p>
            <a:r>
              <a:rPr lang="el-GR" sz="1800" b="0" i="0" u="none" strike="noStrike" baseline="0" dirty="0" err="1">
                <a:solidFill>
                  <a:srgbClr val="000000"/>
                </a:solidFill>
              </a:rPr>
              <a:t>εικ</a:t>
            </a:r>
            <a:r>
              <a:rPr lang="el-GR" sz="1800" b="0" i="0" u="none" strike="noStrike" baseline="0" dirty="0">
                <a:solidFill>
                  <a:srgbClr val="000000"/>
                </a:solidFill>
              </a:rPr>
              <a:t>. Α ανοιχτό κάταγμα, Β κλειστό κάταγμα </a:t>
            </a:r>
            <a:endParaRPr lang="el-GR" dirty="0"/>
          </a:p>
        </p:txBody>
      </p:sp>
    </p:spTree>
    <p:extLst>
      <p:ext uri="{BB962C8B-B14F-4D97-AF65-F5344CB8AC3E}">
        <p14:creationId xmlns:p14="http://schemas.microsoft.com/office/powerpoint/2010/main" val="24513689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935AE98-A0A7-7470-3942-99080AD406D2}"/>
              </a:ext>
            </a:extLst>
          </p:cNvPr>
          <p:cNvSpPr>
            <a:spLocks noGrp="1"/>
          </p:cNvSpPr>
          <p:nvPr>
            <p:ph type="title"/>
          </p:nvPr>
        </p:nvSpPr>
        <p:spPr>
          <a:xfrm>
            <a:off x="339072" y="108295"/>
            <a:ext cx="10364451" cy="594463"/>
          </a:xfrm>
        </p:spPr>
        <p:txBody>
          <a:bodyPr>
            <a:normAutofit fontScale="90000"/>
          </a:bodyPr>
          <a:lstStyle/>
          <a:p>
            <a:br>
              <a:rPr lang="el-GR" sz="3600" b="1" i="0" u="none" strike="noStrike" baseline="0" dirty="0">
                <a:solidFill>
                  <a:srgbClr val="0032CC"/>
                </a:solidFill>
                <a:latin typeface="Calibri" panose="020F0502020204030204" pitchFamily="34" charset="0"/>
              </a:rPr>
            </a:br>
            <a:r>
              <a:rPr lang="el-GR" sz="3600" b="1" i="0" u="none" strike="noStrike" baseline="0" dirty="0">
                <a:solidFill>
                  <a:srgbClr val="C00000"/>
                </a:solidFill>
                <a:latin typeface="Calibri" panose="020F0502020204030204" pitchFamily="34" charset="0"/>
              </a:rPr>
              <a:t>ΕΙΔΗ ΚΑΤΑΓΜΑΤΩΝ  </a:t>
            </a:r>
            <a:br>
              <a:rPr lang="el-GR" sz="3600" b="0" i="0" u="none" strike="noStrike" baseline="0" dirty="0">
                <a:solidFill>
                  <a:srgbClr val="000000"/>
                </a:solidFill>
                <a:latin typeface="Calibri" panose="020F0502020204030204" pitchFamily="34" charset="0"/>
              </a:rPr>
            </a:br>
            <a:endParaRPr lang="el-GR" dirty="0"/>
          </a:p>
        </p:txBody>
      </p:sp>
      <p:sp>
        <p:nvSpPr>
          <p:cNvPr id="6" name="TextBox 5">
            <a:extLst>
              <a:ext uri="{FF2B5EF4-FFF2-40B4-BE49-F238E27FC236}">
                <a16:creationId xmlns:a16="http://schemas.microsoft.com/office/drawing/2014/main" id="{A9E45B4A-8A89-F65B-D353-3957E411B8A0}"/>
              </a:ext>
            </a:extLst>
          </p:cNvPr>
          <p:cNvSpPr txBox="1"/>
          <p:nvPr/>
        </p:nvSpPr>
        <p:spPr>
          <a:xfrm>
            <a:off x="125042" y="702758"/>
            <a:ext cx="5641276" cy="6001643"/>
          </a:xfrm>
          <a:prstGeom prst="rect">
            <a:avLst/>
          </a:prstGeom>
          <a:noFill/>
        </p:spPr>
        <p:txBody>
          <a:bodyPr wrap="square" rtlCol="0">
            <a:spAutoFit/>
          </a:bodyPr>
          <a:lstStyle/>
          <a:p>
            <a:pPr algn="l">
              <a:buFont typeface="Arial" panose="020B0604020202020204" pitchFamily="34" charset="0"/>
              <a:buChar char="•"/>
            </a:pPr>
            <a:r>
              <a:rPr lang="el-GR" sz="2400" b="1" i="1" dirty="0" err="1">
                <a:solidFill>
                  <a:srgbClr val="C00000"/>
                </a:solidFill>
                <a:effectLst/>
                <a:latin typeface="Open Sans" panose="020B0606030504020204" pitchFamily="34" charset="0"/>
              </a:rPr>
              <a:t>Ρωγμώδες</a:t>
            </a:r>
            <a:r>
              <a:rPr lang="el-GR" sz="2400" b="1" i="1" dirty="0">
                <a:solidFill>
                  <a:srgbClr val="C00000"/>
                </a:solidFill>
                <a:effectLst/>
                <a:latin typeface="Open Sans" panose="020B0606030504020204" pitchFamily="34" charset="0"/>
              </a:rPr>
              <a:t> κάταγμα:</a:t>
            </a:r>
            <a:r>
              <a:rPr lang="el-GR" sz="2400" b="1" i="0" dirty="0">
                <a:solidFill>
                  <a:srgbClr val="C00000"/>
                </a:solidFill>
                <a:effectLst/>
                <a:latin typeface="Open Sans" panose="020B0606030504020204" pitchFamily="34" charset="0"/>
              </a:rPr>
              <a:t> </a:t>
            </a:r>
            <a:r>
              <a:rPr lang="el-GR" sz="2400" b="0" i="0" dirty="0">
                <a:effectLst/>
                <a:latin typeface="Open Sans" panose="020B0606030504020204" pitchFamily="34" charset="0"/>
              </a:rPr>
              <a:t>Είναι όταν το οστό συνεχίζει και έχει την κανονική μορφή του και το κάταγμα φαίνεται σαν μία ρωγμή στην ακτινογραφία.</a:t>
            </a:r>
          </a:p>
          <a:p>
            <a:pPr algn="l">
              <a:buFont typeface="Arial" panose="020B0604020202020204" pitchFamily="34" charset="0"/>
              <a:buChar char="•"/>
            </a:pPr>
            <a:r>
              <a:rPr lang="el-GR" sz="2400" b="1" i="1" dirty="0">
                <a:solidFill>
                  <a:srgbClr val="C00000"/>
                </a:solidFill>
                <a:effectLst/>
                <a:latin typeface="Open Sans" panose="020B0606030504020204" pitchFamily="34" charset="0"/>
              </a:rPr>
              <a:t>Εγκάρσιο κάταγμα:</a:t>
            </a:r>
            <a:r>
              <a:rPr lang="el-GR" sz="2400" b="1" i="0" dirty="0">
                <a:solidFill>
                  <a:srgbClr val="C00000"/>
                </a:solidFill>
                <a:effectLst/>
                <a:latin typeface="Open Sans" panose="020B0606030504020204" pitchFamily="34" charset="0"/>
              </a:rPr>
              <a:t> </a:t>
            </a:r>
            <a:r>
              <a:rPr lang="el-GR" sz="2400" b="0" i="0" dirty="0">
                <a:effectLst/>
                <a:latin typeface="Open Sans" panose="020B0606030504020204" pitchFamily="34" charset="0"/>
              </a:rPr>
              <a:t>Είναι κάθετο στον επιμήκη άξονα του οστού.  Σε πολλές περιπτώσεις, αφού αναταχθεί, παραμένει σταθερά στη θέση του.</a:t>
            </a:r>
          </a:p>
          <a:p>
            <a:pPr algn="l">
              <a:buFont typeface="Arial" panose="020B0604020202020204" pitchFamily="34" charset="0"/>
              <a:buChar char="•"/>
            </a:pPr>
            <a:r>
              <a:rPr lang="el-GR" sz="2400" b="1" i="1" dirty="0">
                <a:solidFill>
                  <a:srgbClr val="C00000"/>
                </a:solidFill>
                <a:latin typeface="Open Sans" panose="020B0606030504020204" pitchFamily="34" charset="0"/>
              </a:rPr>
              <a:t>Λοξό κάταγμα: </a:t>
            </a:r>
            <a:r>
              <a:rPr lang="el-GR" sz="2400" b="0" i="0" dirty="0">
                <a:effectLst/>
                <a:latin typeface="Open Sans" panose="020B0606030504020204" pitchFamily="34" charset="0"/>
              </a:rPr>
              <a:t>Είναι λοξό ως προς το επιμήκη άξονα του οστού.   Είναι ασταθές και φεύγει από τη θέση της ανατάξεως.</a:t>
            </a:r>
          </a:p>
          <a:p>
            <a:pPr algn="l">
              <a:buFont typeface="Arial" panose="020B0604020202020204" pitchFamily="34" charset="0"/>
              <a:buChar char="•"/>
            </a:pPr>
            <a:r>
              <a:rPr lang="el-GR" sz="2400" b="1" i="1" dirty="0">
                <a:solidFill>
                  <a:srgbClr val="C00000"/>
                </a:solidFill>
                <a:effectLst/>
                <a:latin typeface="Open Sans" panose="020B0606030504020204" pitchFamily="34" charset="0"/>
              </a:rPr>
              <a:t>Συντριπτικό κάταγμα:</a:t>
            </a:r>
            <a:r>
              <a:rPr lang="el-GR" sz="2400" b="1" i="0" dirty="0">
                <a:solidFill>
                  <a:srgbClr val="C00000"/>
                </a:solidFill>
                <a:effectLst/>
                <a:latin typeface="Open Sans" panose="020B0606030504020204" pitchFamily="34" charset="0"/>
              </a:rPr>
              <a:t> </a:t>
            </a:r>
            <a:r>
              <a:rPr lang="el-GR" sz="2400" b="0" i="0" dirty="0">
                <a:effectLst/>
                <a:latin typeface="Open Sans" panose="020B0606030504020204" pitchFamily="34" charset="0"/>
              </a:rPr>
              <a:t>Είναι το κάταγμα όπου το οστό, λόγο εξασκήσεως μεγάλης βίας, έχει σπάσει σε πολλά κομμάτια</a:t>
            </a:r>
          </a:p>
        </p:txBody>
      </p:sp>
      <p:pic>
        <p:nvPicPr>
          <p:cNvPr id="1028" name="Picture 4">
            <a:extLst>
              <a:ext uri="{FF2B5EF4-FFF2-40B4-BE49-F238E27FC236}">
                <a16:creationId xmlns:a16="http://schemas.microsoft.com/office/drawing/2014/main" id="{7AF7DA38-BC34-190F-2EB6-96C22F6590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21298" y="1036312"/>
            <a:ext cx="6545660" cy="35433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28D6B59A-2A83-BF5E-9F74-6DB6D1386FE8}"/>
              </a:ext>
            </a:extLst>
          </p:cNvPr>
          <p:cNvSpPr txBox="1"/>
          <p:nvPr/>
        </p:nvSpPr>
        <p:spPr>
          <a:xfrm>
            <a:off x="5970958" y="4711485"/>
            <a:ext cx="6096000" cy="923330"/>
          </a:xfrm>
          <a:prstGeom prst="rect">
            <a:avLst/>
          </a:prstGeom>
          <a:noFill/>
        </p:spPr>
        <p:txBody>
          <a:bodyPr wrap="square">
            <a:spAutoFit/>
          </a:bodyPr>
          <a:lstStyle/>
          <a:p>
            <a:r>
              <a:rPr lang="el-GR" b="1" i="1" dirty="0">
                <a:solidFill>
                  <a:srgbClr val="444444"/>
                </a:solidFill>
                <a:effectLst/>
                <a:latin typeface="Open Sans" panose="020B0606030504020204" pitchFamily="34" charset="0"/>
              </a:rPr>
              <a:t>Είδη καταγμάτων: 1. Φυσιολογικό οστό, 2. </a:t>
            </a:r>
            <a:r>
              <a:rPr lang="el-GR" b="1" i="1" dirty="0" err="1">
                <a:solidFill>
                  <a:srgbClr val="444444"/>
                </a:solidFill>
                <a:effectLst/>
                <a:latin typeface="Open Sans" panose="020B0606030504020204" pitchFamily="34" charset="0"/>
              </a:rPr>
              <a:t>Ρωγμώδες</a:t>
            </a:r>
            <a:r>
              <a:rPr lang="el-GR" b="1" i="1" dirty="0">
                <a:solidFill>
                  <a:srgbClr val="444444"/>
                </a:solidFill>
                <a:effectLst/>
                <a:latin typeface="Open Sans" panose="020B0606030504020204" pitchFamily="34" charset="0"/>
              </a:rPr>
              <a:t> κάταγμα, 3. Εγκάρσιο κάταγμα, 4. Λοξό κάταγμα, 5. Συντριπτικό κάταγμα.</a:t>
            </a:r>
            <a:endParaRPr lang="el-GR" b="1" dirty="0"/>
          </a:p>
        </p:txBody>
      </p:sp>
    </p:spTree>
    <p:extLst>
      <p:ext uri="{BB962C8B-B14F-4D97-AF65-F5344CB8AC3E}">
        <p14:creationId xmlns:p14="http://schemas.microsoft.com/office/powerpoint/2010/main" val="10451386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935AE98-A0A7-7470-3942-99080AD406D2}"/>
              </a:ext>
            </a:extLst>
          </p:cNvPr>
          <p:cNvSpPr>
            <a:spLocks noGrp="1"/>
          </p:cNvSpPr>
          <p:nvPr>
            <p:ph type="title"/>
          </p:nvPr>
        </p:nvSpPr>
        <p:spPr>
          <a:xfrm>
            <a:off x="913774" y="309976"/>
            <a:ext cx="10364451" cy="594463"/>
          </a:xfrm>
        </p:spPr>
        <p:txBody>
          <a:bodyPr>
            <a:normAutofit fontScale="90000"/>
          </a:bodyPr>
          <a:lstStyle/>
          <a:p>
            <a:br>
              <a:rPr lang="el-GR" sz="3600" b="1" i="0" u="none" strike="noStrike" baseline="0" dirty="0">
                <a:solidFill>
                  <a:srgbClr val="0032CC"/>
                </a:solidFill>
                <a:latin typeface="Calibri" panose="020F0502020204030204" pitchFamily="34" charset="0"/>
              </a:rPr>
            </a:br>
            <a:r>
              <a:rPr lang="el-GR" sz="3600" b="1" i="0" u="none" strike="noStrike" baseline="0" dirty="0">
                <a:solidFill>
                  <a:srgbClr val="FF0000"/>
                </a:solidFill>
                <a:latin typeface="Calibri" panose="020F0502020204030204" pitchFamily="34" charset="0"/>
              </a:rPr>
              <a:t>ΚΑΤΑΓΜΑ</a:t>
            </a:r>
            <a:r>
              <a:rPr lang="el-GR" sz="3600" b="1" i="0" u="none" strike="noStrike" baseline="0" dirty="0">
                <a:solidFill>
                  <a:srgbClr val="0032CC"/>
                </a:solidFill>
                <a:latin typeface="Calibri" panose="020F0502020204030204" pitchFamily="34" charset="0"/>
              </a:rPr>
              <a:t> </a:t>
            </a:r>
            <a:br>
              <a:rPr lang="el-GR" sz="3600" b="0" i="0" u="none" strike="noStrike" baseline="0" dirty="0">
                <a:solidFill>
                  <a:srgbClr val="000000"/>
                </a:solidFill>
                <a:latin typeface="Calibri" panose="020F0502020204030204" pitchFamily="34" charset="0"/>
              </a:rPr>
            </a:br>
            <a:endParaRPr lang="el-GR" dirty="0"/>
          </a:p>
        </p:txBody>
      </p:sp>
      <p:sp>
        <p:nvSpPr>
          <p:cNvPr id="6" name="TextBox 5">
            <a:extLst>
              <a:ext uri="{FF2B5EF4-FFF2-40B4-BE49-F238E27FC236}">
                <a16:creationId xmlns:a16="http://schemas.microsoft.com/office/drawing/2014/main" id="{A9E45B4A-8A89-F65B-D353-3957E411B8A0}"/>
              </a:ext>
            </a:extLst>
          </p:cNvPr>
          <p:cNvSpPr txBox="1"/>
          <p:nvPr/>
        </p:nvSpPr>
        <p:spPr>
          <a:xfrm>
            <a:off x="139958" y="904439"/>
            <a:ext cx="8593495" cy="5262979"/>
          </a:xfrm>
          <a:prstGeom prst="rect">
            <a:avLst/>
          </a:prstGeom>
          <a:noFill/>
        </p:spPr>
        <p:txBody>
          <a:bodyPr wrap="square" rtlCol="0">
            <a:spAutoFit/>
          </a:bodyPr>
          <a:lstStyle/>
          <a:p>
            <a:pPr algn="l"/>
            <a:endParaRPr lang="el-GR" sz="2400" b="0" i="0" dirty="0">
              <a:solidFill>
                <a:srgbClr val="5F727F"/>
              </a:solidFill>
              <a:effectLst/>
              <a:latin typeface="Open Sans" panose="020B0606030504020204" pitchFamily="34" charset="0"/>
            </a:endParaRPr>
          </a:p>
          <a:p>
            <a:pPr algn="l">
              <a:buFont typeface="Arial" panose="020B0604020202020204" pitchFamily="34" charset="0"/>
              <a:buChar char="•"/>
            </a:pPr>
            <a:r>
              <a:rPr lang="el-GR" sz="2400" b="1" i="1" dirty="0" err="1">
                <a:solidFill>
                  <a:srgbClr val="C00000"/>
                </a:solidFill>
                <a:effectLst/>
                <a:latin typeface="Open Sans" panose="020B0606030504020204" pitchFamily="34" charset="0"/>
              </a:rPr>
              <a:t>Ενδαρθρικό</a:t>
            </a:r>
            <a:r>
              <a:rPr lang="el-GR" sz="2400" b="1" i="1" dirty="0">
                <a:solidFill>
                  <a:srgbClr val="C00000"/>
                </a:solidFill>
                <a:effectLst/>
                <a:latin typeface="Open Sans" panose="020B0606030504020204" pitchFamily="34" charset="0"/>
              </a:rPr>
              <a:t> κάταγμα:</a:t>
            </a:r>
            <a:r>
              <a:rPr lang="el-GR" sz="2400" b="1" i="0" dirty="0">
                <a:effectLst/>
                <a:latin typeface="Open Sans" panose="020B0606030504020204" pitchFamily="34" charset="0"/>
              </a:rPr>
              <a:t> </a:t>
            </a:r>
            <a:r>
              <a:rPr lang="el-GR" sz="2400" b="0" i="0" dirty="0">
                <a:effectLst/>
                <a:latin typeface="Open Sans" panose="020B0606030504020204" pitchFamily="34" charset="0"/>
              </a:rPr>
              <a:t>Είναι το κάταγμα όπου υπάρχει βλάβη της αρθρικής επιφανείας.  Ενδέχεται μακροχρονίως να προκαλέσει </a:t>
            </a:r>
            <a:r>
              <a:rPr lang="el-GR" sz="2400" b="0" i="0" u="none" strike="noStrike" dirty="0">
                <a:effectLst/>
                <a:latin typeface="Open Sans" panose="020B0606030504020204" pitchFamily="34" charset="0"/>
                <a:hlinkClick r:id="rId2" tooltip="Μετατραυματική αρθρίτις">
                  <a:extLst>
                    <a:ext uri="{A12FA001-AC4F-418D-AE19-62706E023703}">
                      <ahyp:hlinkClr xmlns:ahyp="http://schemas.microsoft.com/office/drawing/2018/hyperlinkcolor" val="tx"/>
                    </a:ext>
                  </a:extLst>
                </a:hlinkClick>
              </a:rPr>
              <a:t>αρθρίτιδα</a:t>
            </a:r>
            <a:r>
              <a:rPr lang="el-GR" sz="2400" b="0" i="0" dirty="0">
                <a:effectLst/>
                <a:latin typeface="Open Sans" panose="020B0606030504020204" pitchFamily="34" charset="0"/>
              </a:rPr>
              <a:t> στην άρθρωση.</a:t>
            </a:r>
          </a:p>
          <a:p>
            <a:pPr algn="l">
              <a:buFont typeface="Arial" panose="020B0604020202020204" pitchFamily="34" charset="0"/>
              <a:buChar char="•"/>
            </a:pPr>
            <a:r>
              <a:rPr lang="el-GR" sz="2400" b="1" i="1" dirty="0" err="1">
                <a:solidFill>
                  <a:srgbClr val="C00000"/>
                </a:solidFill>
                <a:effectLst/>
                <a:latin typeface="Open Sans" panose="020B0606030504020204" pitchFamily="34" charset="0"/>
              </a:rPr>
              <a:t>Αποσπαστικό</a:t>
            </a:r>
            <a:r>
              <a:rPr lang="el-GR" sz="2400" b="1" i="1" dirty="0">
                <a:solidFill>
                  <a:srgbClr val="C00000"/>
                </a:solidFill>
                <a:effectLst/>
                <a:latin typeface="Open Sans" panose="020B0606030504020204" pitchFamily="34" charset="0"/>
              </a:rPr>
              <a:t> κάταγμα: </a:t>
            </a:r>
            <a:r>
              <a:rPr lang="el-GR" sz="2400" b="0" i="0" dirty="0">
                <a:effectLst/>
                <a:latin typeface="Open Sans" panose="020B0606030504020204" pitchFamily="34" charset="0"/>
              </a:rPr>
              <a:t>Είναι το κάταγμα όπου ένα μικρό τμήμα του οστού έχει αποσπαστεί από τη θέση του, δίχως όμως το οστό να χάσει τη στηρικτική του ικανότητα.</a:t>
            </a:r>
          </a:p>
          <a:p>
            <a:pPr algn="l">
              <a:buFont typeface="Arial" panose="020B0604020202020204" pitchFamily="34" charset="0"/>
              <a:buChar char="•"/>
            </a:pPr>
            <a:r>
              <a:rPr lang="el-GR" sz="2400" b="1" i="1" dirty="0">
                <a:solidFill>
                  <a:srgbClr val="C00000"/>
                </a:solidFill>
                <a:latin typeface="Open Sans" panose="020B0606030504020204" pitchFamily="34" charset="0"/>
              </a:rPr>
              <a:t>Επιλεγμένο κάταγμα: </a:t>
            </a:r>
            <a:r>
              <a:rPr lang="el-GR" sz="2400" b="0" i="0" dirty="0">
                <a:effectLst/>
                <a:latin typeface="Open Sans" panose="020B0606030504020204" pitchFamily="34" charset="0"/>
              </a:rPr>
              <a:t>Είναι τα κατάγματα όπου συνυπάρχει τραυματισμός δέρματος.  Αναλόγως του βαθμού εκθέσεως του οστού στο τραύμα, διακρίνονται σε τρεις κατηγορίες. Η Τρίτη κατηγορία είναι αυτή όπου το οστό έχει εκτεθεί έξω από το δέρμα. Στα </a:t>
            </a:r>
            <a:r>
              <a:rPr lang="el-GR" sz="2400" b="0" i="0" dirty="0" err="1">
                <a:effectLst/>
                <a:latin typeface="Open Sans" panose="020B0606030504020204" pitchFamily="34" charset="0"/>
              </a:rPr>
              <a:t>επιπλεγμένα</a:t>
            </a:r>
            <a:r>
              <a:rPr lang="el-GR" sz="2400" b="0" i="0" dirty="0">
                <a:effectLst/>
                <a:latin typeface="Open Sans" panose="020B0606030504020204" pitchFamily="34" charset="0"/>
              </a:rPr>
              <a:t> κατάγματα υπάρχει κίνδυνος της μικροβιακής φλεγμονής και </a:t>
            </a:r>
            <a:r>
              <a:rPr lang="el-GR" sz="2400" b="0" i="0" dirty="0" err="1">
                <a:effectLst/>
                <a:latin typeface="Open Sans" panose="020B0606030504020204" pitchFamily="34" charset="0"/>
              </a:rPr>
              <a:t>οστεομυελίτιδος</a:t>
            </a:r>
            <a:r>
              <a:rPr lang="el-GR" sz="2400" b="0" i="0" dirty="0">
                <a:effectLst/>
                <a:latin typeface="Open Sans" panose="020B0606030504020204" pitchFamily="34" charset="0"/>
              </a:rPr>
              <a:t>.</a:t>
            </a:r>
          </a:p>
        </p:txBody>
      </p:sp>
    </p:spTree>
    <p:extLst>
      <p:ext uri="{BB962C8B-B14F-4D97-AF65-F5344CB8AC3E}">
        <p14:creationId xmlns:p14="http://schemas.microsoft.com/office/powerpoint/2010/main" val="11203620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935AE98-A0A7-7470-3942-99080AD406D2}"/>
              </a:ext>
            </a:extLst>
          </p:cNvPr>
          <p:cNvSpPr>
            <a:spLocks noGrp="1"/>
          </p:cNvSpPr>
          <p:nvPr>
            <p:ph type="title"/>
          </p:nvPr>
        </p:nvSpPr>
        <p:spPr>
          <a:xfrm>
            <a:off x="913774" y="309976"/>
            <a:ext cx="10364451" cy="594463"/>
          </a:xfrm>
        </p:spPr>
        <p:txBody>
          <a:bodyPr>
            <a:normAutofit fontScale="90000"/>
          </a:bodyPr>
          <a:lstStyle/>
          <a:p>
            <a:br>
              <a:rPr lang="el-GR" sz="3600" b="1" i="0" u="none" strike="noStrike" baseline="0" dirty="0">
                <a:solidFill>
                  <a:srgbClr val="0032CC"/>
                </a:solidFill>
                <a:latin typeface="Calibri" panose="020F0502020204030204" pitchFamily="34" charset="0"/>
              </a:rPr>
            </a:br>
            <a:r>
              <a:rPr lang="el-GR" b="1" dirty="0">
                <a:solidFill>
                  <a:srgbClr val="FF0000"/>
                </a:solidFill>
                <a:latin typeface="Calibri" panose="020F0502020204030204" pitchFamily="34" charset="0"/>
              </a:rPr>
              <a:t>ΘΕΡΑΠΕΙΑ</a:t>
            </a:r>
            <a:r>
              <a:rPr lang="el-GR" sz="3600" b="1" i="0" u="none" strike="noStrike" baseline="0" dirty="0">
                <a:solidFill>
                  <a:srgbClr val="0032CC"/>
                </a:solidFill>
                <a:latin typeface="Calibri" panose="020F0502020204030204" pitchFamily="34" charset="0"/>
              </a:rPr>
              <a:t> </a:t>
            </a:r>
            <a:r>
              <a:rPr lang="el-GR" sz="3600" b="1" i="0" u="none" strike="noStrike" baseline="0" dirty="0">
                <a:solidFill>
                  <a:srgbClr val="FF0000"/>
                </a:solidFill>
                <a:latin typeface="Calibri" panose="020F0502020204030204" pitchFamily="34" charset="0"/>
              </a:rPr>
              <a:t>ΚΑΤΑΓΜΑΤΟΣ</a:t>
            </a:r>
            <a:r>
              <a:rPr lang="el-GR" sz="3600" b="1" i="0" u="none" strike="noStrike" baseline="0" dirty="0">
                <a:solidFill>
                  <a:srgbClr val="0032CC"/>
                </a:solidFill>
                <a:latin typeface="Calibri" panose="020F0502020204030204" pitchFamily="34" charset="0"/>
              </a:rPr>
              <a:t> </a:t>
            </a:r>
            <a:br>
              <a:rPr lang="el-GR" sz="3600" b="0" i="0" u="none" strike="noStrike" baseline="0" dirty="0">
                <a:solidFill>
                  <a:srgbClr val="000000"/>
                </a:solidFill>
                <a:latin typeface="Calibri" panose="020F0502020204030204" pitchFamily="34" charset="0"/>
              </a:rPr>
            </a:br>
            <a:endParaRPr lang="el-GR" dirty="0"/>
          </a:p>
        </p:txBody>
      </p:sp>
      <p:sp>
        <p:nvSpPr>
          <p:cNvPr id="6" name="TextBox 5">
            <a:extLst>
              <a:ext uri="{FF2B5EF4-FFF2-40B4-BE49-F238E27FC236}">
                <a16:creationId xmlns:a16="http://schemas.microsoft.com/office/drawing/2014/main" id="{A9E45B4A-8A89-F65B-D353-3957E411B8A0}"/>
              </a:ext>
            </a:extLst>
          </p:cNvPr>
          <p:cNvSpPr txBox="1"/>
          <p:nvPr/>
        </p:nvSpPr>
        <p:spPr>
          <a:xfrm>
            <a:off x="139958" y="904439"/>
            <a:ext cx="11616613" cy="4708981"/>
          </a:xfrm>
          <a:prstGeom prst="rect">
            <a:avLst/>
          </a:prstGeom>
          <a:noFill/>
        </p:spPr>
        <p:txBody>
          <a:bodyPr wrap="square" rtlCol="0">
            <a:spAutoFit/>
          </a:bodyPr>
          <a:lstStyle/>
          <a:p>
            <a:pPr algn="l"/>
            <a:r>
              <a:rPr lang="el-GR" sz="2400" b="1" i="0" u="sng" dirty="0">
                <a:solidFill>
                  <a:srgbClr val="C00000"/>
                </a:solidFill>
                <a:effectLst/>
                <a:latin typeface="Open Sans" panose="020B0606030504020204" pitchFamily="34" charset="0"/>
              </a:rPr>
              <a:t>ΣΤΟΝ ΤΟΠΟ ΤΟΥ ΣΥΜΒΑΝΤΟΣ</a:t>
            </a:r>
          </a:p>
          <a:p>
            <a:pPr algn="l"/>
            <a:endParaRPr lang="el-GR" sz="2400" b="1" i="0" u="sng" dirty="0">
              <a:solidFill>
                <a:srgbClr val="C00000"/>
              </a:solidFill>
              <a:effectLst/>
              <a:latin typeface="Open Sans" panose="020B0606030504020204" pitchFamily="34" charset="0"/>
            </a:endParaRPr>
          </a:p>
          <a:p>
            <a:pPr marL="342900" indent="-342900" algn="l">
              <a:buFont typeface="Wingdings" panose="05000000000000000000" pitchFamily="2" charset="2"/>
              <a:buChar char="Ø"/>
            </a:pPr>
            <a:r>
              <a:rPr lang="el-GR" sz="2800" b="0" i="0" dirty="0">
                <a:solidFill>
                  <a:srgbClr val="444444"/>
                </a:solidFill>
                <a:effectLst/>
                <a:latin typeface="Open Sans" panose="020B0606030504020204" pitchFamily="34" charset="0"/>
              </a:rPr>
              <a:t>Είναι πολύ σημαντικό να ακινητοποιηθεί, έστω προσωρινά, ένα κάταγμα καθώς η ανεξέλεγκτη μετακίνηση ενός σπασμένου ή εξαρθρωμένου οστού μπορεί να προκαλέσει επιπρόσθετη βλάβη στο οστό, τα αγγεία ή και τα νεύρα της περιοχής. </a:t>
            </a:r>
          </a:p>
          <a:p>
            <a:pPr marL="342900" indent="-342900" algn="l">
              <a:buFont typeface="Wingdings" panose="05000000000000000000" pitchFamily="2" charset="2"/>
              <a:buChar char="Ø"/>
            </a:pPr>
            <a:r>
              <a:rPr lang="el-GR" sz="2800" b="0" i="0" dirty="0">
                <a:solidFill>
                  <a:srgbClr val="444444"/>
                </a:solidFill>
                <a:effectLst/>
                <a:latin typeface="Open Sans" panose="020B0606030504020204" pitchFamily="34" charset="0"/>
              </a:rPr>
              <a:t>Η πρώτη βοήθεια συνίσταται σε ακινητοποίηση του κατάγματος με κάποιου είδους νάρθηκα πριν φτάσει κανείς στον ιατρό. </a:t>
            </a:r>
          </a:p>
          <a:p>
            <a:pPr marL="342900" indent="-342900" algn="l">
              <a:buFont typeface="Wingdings" panose="05000000000000000000" pitchFamily="2" charset="2"/>
              <a:buChar char="Ø"/>
            </a:pPr>
            <a:r>
              <a:rPr lang="el-GR" sz="2800" b="0" i="0" dirty="0">
                <a:solidFill>
                  <a:srgbClr val="444444"/>
                </a:solidFill>
                <a:effectLst/>
                <a:latin typeface="Open Sans" panose="020B0606030504020204" pitchFamily="34" charset="0"/>
              </a:rPr>
              <a:t>Στην  περίπτωση ανοικτού κατάγματος θα πρέπει η περιοχή να καλύπτεται με καθαρές γάζες κατά την μεταφορά του ασθενούς στον ιατρό. </a:t>
            </a:r>
            <a:endParaRPr lang="el-GR" sz="2800" b="0" i="0" dirty="0">
              <a:solidFill>
                <a:srgbClr val="5F727F"/>
              </a:solidFill>
              <a:effectLst/>
              <a:latin typeface="Open Sans" panose="020B0606030504020204" pitchFamily="34" charset="0"/>
            </a:endParaRPr>
          </a:p>
        </p:txBody>
      </p:sp>
    </p:spTree>
    <p:extLst>
      <p:ext uri="{BB962C8B-B14F-4D97-AF65-F5344CB8AC3E}">
        <p14:creationId xmlns:p14="http://schemas.microsoft.com/office/powerpoint/2010/main" val="33593566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935AE98-A0A7-7470-3942-99080AD406D2}"/>
              </a:ext>
            </a:extLst>
          </p:cNvPr>
          <p:cNvSpPr>
            <a:spLocks noGrp="1"/>
          </p:cNvSpPr>
          <p:nvPr>
            <p:ph type="title"/>
          </p:nvPr>
        </p:nvSpPr>
        <p:spPr>
          <a:xfrm>
            <a:off x="913774" y="309976"/>
            <a:ext cx="10364451" cy="594463"/>
          </a:xfrm>
        </p:spPr>
        <p:txBody>
          <a:bodyPr>
            <a:normAutofit fontScale="90000"/>
          </a:bodyPr>
          <a:lstStyle/>
          <a:p>
            <a:br>
              <a:rPr lang="el-GR" sz="3600" b="1" i="0" u="none" strike="noStrike" baseline="0" dirty="0">
                <a:solidFill>
                  <a:srgbClr val="0032CC"/>
                </a:solidFill>
                <a:latin typeface="Calibri" panose="020F0502020204030204" pitchFamily="34" charset="0"/>
              </a:rPr>
            </a:br>
            <a:r>
              <a:rPr lang="el-GR" b="1" dirty="0">
                <a:solidFill>
                  <a:srgbClr val="C00000"/>
                </a:solidFill>
                <a:latin typeface="Calibri" panose="020F0502020204030204" pitchFamily="34" charset="0"/>
              </a:rPr>
              <a:t>ΘΕΡΑΠΕΙΑ ΚΑΤΑΓΜΑΤΟΣ </a:t>
            </a:r>
            <a:br>
              <a:rPr lang="el-GR" sz="3600" b="0" i="0" u="none" strike="noStrike" baseline="0" dirty="0">
                <a:solidFill>
                  <a:srgbClr val="000000"/>
                </a:solidFill>
                <a:latin typeface="Calibri" panose="020F0502020204030204" pitchFamily="34" charset="0"/>
              </a:rPr>
            </a:br>
            <a:endParaRPr lang="el-GR" dirty="0"/>
          </a:p>
        </p:txBody>
      </p:sp>
      <p:sp>
        <p:nvSpPr>
          <p:cNvPr id="6" name="TextBox 5">
            <a:extLst>
              <a:ext uri="{FF2B5EF4-FFF2-40B4-BE49-F238E27FC236}">
                <a16:creationId xmlns:a16="http://schemas.microsoft.com/office/drawing/2014/main" id="{A9E45B4A-8A89-F65B-D353-3957E411B8A0}"/>
              </a:ext>
            </a:extLst>
          </p:cNvPr>
          <p:cNvSpPr txBox="1"/>
          <p:nvPr/>
        </p:nvSpPr>
        <p:spPr>
          <a:xfrm>
            <a:off x="139958" y="904439"/>
            <a:ext cx="11616613" cy="5632311"/>
          </a:xfrm>
          <a:prstGeom prst="rect">
            <a:avLst/>
          </a:prstGeom>
          <a:noFill/>
        </p:spPr>
        <p:txBody>
          <a:bodyPr wrap="square" rtlCol="0">
            <a:spAutoFit/>
          </a:bodyPr>
          <a:lstStyle/>
          <a:p>
            <a:pPr algn="l"/>
            <a:r>
              <a:rPr lang="el-GR" sz="2400" b="0" i="0" dirty="0">
                <a:solidFill>
                  <a:srgbClr val="444444"/>
                </a:solidFill>
                <a:effectLst/>
                <a:latin typeface="Open Sans" panose="020B0606030504020204" pitchFamily="34" charset="0"/>
              </a:rPr>
              <a:t>Στο τμήμα των επειγόντων:</a:t>
            </a:r>
          </a:p>
          <a:p>
            <a:r>
              <a:rPr lang="el-GR" sz="2400" b="0" i="0" dirty="0">
                <a:solidFill>
                  <a:srgbClr val="444444"/>
                </a:solidFill>
                <a:effectLst/>
                <a:latin typeface="Open Sans" panose="020B0606030504020204" pitchFamily="34" charset="0"/>
              </a:rPr>
              <a:t>Η </a:t>
            </a:r>
            <a:r>
              <a:rPr lang="el-GR" sz="2400" b="1" i="0" dirty="0">
                <a:solidFill>
                  <a:srgbClr val="C00000"/>
                </a:solidFill>
                <a:effectLst/>
                <a:latin typeface="Open Sans" panose="020B0606030504020204" pitchFamily="34" charset="0"/>
              </a:rPr>
              <a:t>κλινική εξέταση και ο ακτινολογικός έλεγχος </a:t>
            </a:r>
            <a:r>
              <a:rPr lang="el-GR" sz="2400" b="0" i="0" dirty="0">
                <a:solidFill>
                  <a:srgbClr val="444444"/>
                </a:solidFill>
                <a:effectLst/>
                <a:latin typeface="Open Sans" panose="020B0606030504020204" pitchFamily="34" charset="0"/>
              </a:rPr>
              <a:t>θα πιστοποιήσουν ή θα αποκλείσουν την ύπαρξη κατάγματος ώστε να προγραμματισθεί ανάλογη θεραπεία. </a:t>
            </a:r>
          </a:p>
          <a:p>
            <a:pPr algn="l"/>
            <a:r>
              <a:rPr lang="el-GR" sz="2400" b="1" i="0" dirty="0">
                <a:solidFill>
                  <a:srgbClr val="444444"/>
                </a:solidFill>
                <a:effectLst/>
                <a:latin typeface="Open Sans" panose="020B0606030504020204" pitchFamily="34" charset="0"/>
              </a:rPr>
              <a:t>Ο  ιατρός ακινητοποιεί</a:t>
            </a:r>
            <a:r>
              <a:rPr lang="el-GR" sz="2400" b="0" i="0" dirty="0">
                <a:solidFill>
                  <a:srgbClr val="444444"/>
                </a:solidFill>
                <a:effectLst/>
                <a:latin typeface="Open Sans" panose="020B0606030504020204" pitchFamily="34" charset="0"/>
              </a:rPr>
              <a:t> το κάταγμα σε κατάλληλο νάρθηκα ώστε να σταματήσει τυχούσα αιμορραγία και να ελαττώσει τον πόνο. </a:t>
            </a:r>
          </a:p>
          <a:p>
            <a:pPr algn="l"/>
            <a:r>
              <a:rPr lang="el-GR" sz="2400" b="0" i="0" dirty="0">
                <a:solidFill>
                  <a:srgbClr val="444444"/>
                </a:solidFill>
                <a:effectLst/>
                <a:latin typeface="Open Sans" panose="020B0606030504020204" pitchFamily="34" charset="0"/>
              </a:rPr>
              <a:t>Πραγματοποιείται </a:t>
            </a:r>
            <a:r>
              <a:rPr lang="el-GR" sz="2400" b="1" i="0" dirty="0">
                <a:solidFill>
                  <a:srgbClr val="444444"/>
                </a:solidFill>
                <a:effectLst/>
                <a:latin typeface="Open Sans" panose="020B0606030504020204" pitchFamily="34" charset="0"/>
              </a:rPr>
              <a:t>ανύψωση</a:t>
            </a:r>
            <a:r>
              <a:rPr lang="el-GR" sz="2400" b="0" i="0" dirty="0">
                <a:solidFill>
                  <a:srgbClr val="444444"/>
                </a:solidFill>
                <a:effectLst/>
                <a:latin typeface="Open Sans" panose="020B0606030504020204" pitchFamily="34" charset="0"/>
              </a:rPr>
              <a:t> του μέλους ώστε να ελαττωθεί το οίδημα. </a:t>
            </a:r>
          </a:p>
          <a:p>
            <a:pPr algn="l"/>
            <a:r>
              <a:rPr lang="el-GR" sz="2400" b="1" i="0" dirty="0">
                <a:solidFill>
                  <a:srgbClr val="444444"/>
                </a:solidFill>
                <a:effectLst/>
                <a:latin typeface="Open Sans" panose="020B0606030504020204" pitchFamily="34" charset="0"/>
              </a:rPr>
              <a:t>Οι ακτινογραφίες βοηθούν στη διάγνωση του κατάγματος καθώς και στην ταξινόμησή του. </a:t>
            </a:r>
          </a:p>
          <a:p>
            <a:pPr algn="l"/>
            <a:r>
              <a:rPr lang="el-GR" sz="2400" b="0" i="0" dirty="0">
                <a:solidFill>
                  <a:srgbClr val="444444"/>
                </a:solidFill>
                <a:effectLst/>
                <a:latin typeface="Open Sans" panose="020B0606030504020204" pitchFamily="34" charset="0"/>
              </a:rPr>
              <a:t>Αν το κάταγμα είναι </a:t>
            </a:r>
            <a:r>
              <a:rPr lang="el-GR" sz="2400" b="0" i="0" dirty="0" err="1">
                <a:solidFill>
                  <a:srgbClr val="444444"/>
                </a:solidFill>
                <a:effectLst/>
                <a:latin typeface="Open Sans" panose="020B0606030504020204" pitchFamily="34" charset="0"/>
              </a:rPr>
              <a:t>παρεκτοπισμένο</a:t>
            </a:r>
            <a:r>
              <a:rPr lang="el-GR" sz="2400" b="0" i="0" dirty="0">
                <a:solidFill>
                  <a:srgbClr val="444444"/>
                </a:solidFill>
                <a:effectLst/>
                <a:latin typeface="Open Sans" panose="020B0606030504020204" pitchFamily="34" charset="0"/>
              </a:rPr>
              <a:t> θα πρέπει να γίνεται ανάταξη του πριν την ακινητοποίηση</a:t>
            </a:r>
          </a:p>
          <a:p>
            <a:pPr algn="l"/>
            <a:r>
              <a:rPr lang="el-GR" sz="2400" b="1" i="0" dirty="0">
                <a:solidFill>
                  <a:srgbClr val="C00000"/>
                </a:solidFill>
                <a:effectLst/>
                <a:latin typeface="Open Sans" panose="020B0606030504020204" pitchFamily="34" charset="0"/>
              </a:rPr>
              <a:t>Όλα τα είδη θεραπείας των καταγμάτων ακολουθούν ένα βασικό κανόνα. </a:t>
            </a:r>
          </a:p>
          <a:p>
            <a:pPr algn="l"/>
            <a:r>
              <a:rPr lang="el-GR" sz="2400" b="1" i="0" dirty="0">
                <a:solidFill>
                  <a:srgbClr val="444444"/>
                </a:solidFill>
                <a:effectLst/>
                <a:latin typeface="Open Sans" panose="020B0606030504020204" pitchFamily="34" charset="0"/>
              </a:rPr>
              <a:t>Τα κατάγματα θα πρέπει να ανατάσσονται και να διατηρούν την ανάταξη τους μέχρι να επουλωθούν πλήρως</a:t>
            </a:r>
            <a:r>
              <a:rPr lang="el-GR" sz="2400" b="1" dirty="0">
                <a:solidFill>
                  <a:srgbClr val="444444"/>
                </a:solidFill>
                <a:latin typeface="Open Sans" panose="020B0606030504020204" pitchFamily="34" charset="0"/>
              </a:rPr>
              <a:t> </a:t>
            </a:r>
            <a:r>
              <a:rPr lang="el-GR" sz="2400" b="0" i="0" dirty="0">
                <a:solidFill>
                  <a:srgbClr val="444444"/>
                </a:solidFill>
                <a:effectLst/>
                <a:latin typeface="Open Sans" panose="020B0606030504020204" pitchFamily="34" charset="0"/>
              </a:rPr>
              <a:t>με το σχηματισμό πώρου που γεφυρώνει τα σπασμένα άκρα.</a:t>
            </a:r>
            <a:endParaRPr lang="el-GR" sz="2400" b="0" i="0" dirty="0">
              <a:solidFill>
                <a:srgbClr val="5F727F"/>
              </a:solidFill>
              <a:effectLst/>
              <a:latin typeface="Open Sans" panose="020B0606030504020204" pitchFamily="34" charset="0"/>
            </a:endParaRPr>
          </a:p>
        </p:txBody>
      </p:sp>
    </p:spTree>
    <p:extLst>
      <p:ext uri="{BB962C8B-B14F-4D97-AF65-F5344CB8AC3E}">
        <p14:creationId xmlns:p14="http://schemas.microsoft.com/office/powerpoint/2010/main" val="3087686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935AE98-A0A7-7470-3942-99080AD406D2}"/>
              </a:ext>
            </a:extLst>
          </p:cNvPr>
          <p:cNvSpPr>
            <a:spLocks noGrp="1"/>
          </p:cNvSpPr>
          <p:nvPr>
            <p:ph type="title"/>
          </p:nvPr>
        </p:nvSpPr>
        <p:spPr>
          <a:xfrm>
            <a:off x="913774" y="309976"/>
            <a:ext cx="10364451" cy="594463"/>
          </a:xfrm>
        </p:spPr>
        <p:txBody>
          <a:bodyPr>
            <a:normAutofit/>
          </a:bodyPr>
          <a:lstStyle/>
          <a:p>
            <a:r>
              <a:rPr lang="el-GR" b="1" dirty="0">
                <a:solidFill>
                  <a:srgbClr val="C00000"/>
                </a:solidFill>
                <a:latin typeface="Calibri" panose="020F0502020204030204" pitchFamily="34" charset="0"/>
              </a:rPr>
              <a:t>ΘΕΡΑΠΕΙΑ ΚΑΤΑΓΜΑΤΟΣ</a:t>
            </a:r>
            <a:endParaRPr lang="el-GR" dirty="0"/>
          </a:p>
        </p:txBody>
      </p:sp>
      <p:sp>
        <p:nvSpPr>
          <p:cNvPr id="5" name="TextBox 4">
            <a:extLst>
              <a:ext uri="{FF2B5EF4-FFF2-40B4-BE49-F238E27FC236}">
                <a16:creationId xmlns:a16="http://schemas.microsoft.com/office/drawing/2014/main" id="{D2477F29-8D05-4C57-3A52-763B78E4FA63}"/>
              </a:ext>
            </a:extLst>
          </p:cNvPr>
          <p:cNvSpPr txBox="1"/>
          <p:nvPr/>
        </p:nvSpPr>
        <p:spPr>
          <a:xfrm>
            <a:off x="662474" y="1165697"/>
            <a:ext cx="9759820" cy="4031873"/>
          </a:xfrm>
          <a:prstGeom prst="rect">
            <a:avLst/>
          </a:prstGeom>
          <a:noFill/>
        </p:spPr>
        <p:txBody>
          <a:bodyPr wrap="square">
            <a:spAutoFit/>
          </a:bodyPr>
          <a:lstStyle/>
          <a:p>
            <a:pPr algn="just"/>
            <a:r>
              <a:rPr lang="el-GR" sz="3200" b="0" i="0" dirty="0">
                <a:solidFill>
                  <a:srgbClr val="C00000"/>
                </a:solidFill>
                <a:effectLst/>
                <a:latin typeface="Open Sans" panose="020B0606030504020204" pitchFamily="34" charset="0"/>
              </a:rPr>
              <a:t>Η μέθοδος θεραπείας εξαρτάται από:</a:t>
            </a:r>
          </a:p>
          <a:p>
            <a:pPr marL="571500" indent="-571500" algn="l">
              <a:buFont typeface="Wingdings" panose="05000000000000000000" pitchFamily="2" charset="2"/>
              <a:buChar char="Ø"/>
            </a:pPr>
            <a:r>
              <a:rPr lang="el-GR" sz="3200" b="1" i="0" dirty="0">
                <a:solidFill>
                  <a:srgbClr val="444444"/>
                </a:solidFill>
                <a:effectLst/>
                <a:latin typeface="Open Sans" panose="020B0606030504020204" pitchFamily="34" charset="0"/>
              </a:rPr>
              <a:t>Την σοβαρότητα </a:t>
            </a:r>
            <a:r>
              <a:rPr lang="el-GR" sz="3200" b="0" i="0" dirty="0">
                <a:solidFill>
                  <a:srgbClr val="444444"/>
                </a:solidFill>
                <a:effectLst/>
                <a:latin typeface="Open Sans" panose="020B0606030504020204" pitchFamily="34" charset="0"/>
              </a:rPr>
              <a:t>του κατάγματος.</a:t>
            </a:r>
          </a:p>
          <a:p>
            <a:pPr marL="571500" indent="-571500" algn="l">
              <a:buFont typeface="Wingdings" panose="05000000000000000000" pitchFamily="2" charset="2"/>
              <a:buChar char="Ø"/>
            </a:pPr>
            <a:r>
              <a:rPr lang="el-GR" sz="3200" b="1" i="0" dirty="0">
                <a:solidFill>
                  <a:srgbClr val="444444"/>
                </a:solidFill>
                <a:effectLst/>
                <a:latin typeface="Open Sans" panose="020B0606030504020204" pitchFamily="34" charset="0"/>
              </a:rPr>
              <a:t>Αν πρόκειται περί ανοικτού ή κλειστού </a:t>
            </a:r>
            <a:r>
              <a:rPr lang="el-GR" sz="3200" b="0" i="0" dirty="0">
                <a:solidFill>
                  <a:srgbClr val="444444"/>
                </a:solidFill>
                <a:effectLst/>
                <a:latin typeface="Open Sans" panose="020B0606030504020204" pitchFamily="34" charset="0"/>
              </a:rPr>
              <a:t>κατάγματος.</a:t>
            </a:r>
          </a:p>
          <a:p>
            <a:pPr marL="571500" indent="-571500" algn="l">
              <a:buFont typeface="Wingdings" panose="05000000000000000000" pitchFamily="2" charset="2"/>
              <a:buChar char="Ø"/>
            </a:pPr>
            <a:r>
              <a:rPr lang="el-GR" sz="3200" b="1" i="0" dirty="0">
                <a:solidFill>
                  <a:srgbClr val="444444"/>
                </a:solidFill>
                <a:effectLst/>
                <a:latin typeface="Open Sans" panose="020B0606030504020204" pitchFamily="34" charset="0"/>
              </a:rPr>
              <a:t>Το οστό </a:t>
            </a:r>
            <a:r>
              <a:rPr lang="el-GR" sz="3200" b="0" i="0" dirty="0">
                <a:solidFill>
                  <a:srgbClr val="444444"/>
                </a:solidFill>
                <a:effectLst/>
                <a:latin typeface="Open Sans" panose="020B0606030504020204" pitchFamily="34" charset="0"/>
              </a:rPr>
              <a:t>το οποίο υπέστη το κάταγμα (π.χ. ένας σπασμένος σπόνδυλος αντιμετωπίζεται διαφορετικά από ένα σπασμένο μακρό οστό ή μια σπασμένη πλευρά)</a:t>
            </a:r>
          </a:p>
        </p:txBody>
      </p:sp>
    </p:spTree>
    <p:extLst>
      <p:ext uri="{BB962C8B-B14F-4D97-AF65-F5344CB8AC3E}">
        <p14:creationId xmlns:p14="http://schemas.microsoft.com/office/powerpoint/2010/main" val="1467842353"/>
      </p:ext>
    </p:extLst>
  </p:cSld>
  <p:clrMapOvr>
    <a:masterClrMapping/>
  </p:clrMapOvr>
</p:sld>
</file>

<file path=ppt/theme/theme1.xml><?xml version="1.0" encoding="utf-8"?>
<a:theme xmlns:a="http://schemas.openxmlformats.org/drawingml/2006/main" name="Σταγονίδιο">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docProps/app.xml><?xml version="1.0" encoding="utf-8"?>
<Properties xmlns="http://schemas.openxmlformats.org/officeDocument/2006/extended-properties" xmlns:vt="http://schemas.openxmlformats.org/officeDocument/2006/docPropsVTypes">
  <Template>Σταγονίδιο</Template>
  <TotalTime>105</TotalTime>
  <Words>1847</Words>
  <Application>Microsoft Office PowerPoint</Application>
  <PresentationFormat>Ευρεία οθόνη</PresentationFormat>
  <Paragraphs>100</Paragraphs>
  <Slides>20</Slides>
  <Notes>0</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1</vt:i4>
      </vt:variant>
      <vt:variant>
        <vt:lpstr>Τίτλοι διαφανειών</vt:lpstr>
      </vt:variant>
      <vt:variant>
        <vt:i4>20</vt:i4>
      </vt:variant>
    </vt:vector>
  </HeadingPairs>
  <TitlesOfParts>
    <vt:vector size="26" baseType="lpstr">
      <vt:lpstr>Arial</vt:lpstr>
      <vt:lpstr>Calibri</vt:lpstr>
      <vt:lpstr>Open Sans</vt:lpstr>
      <vt:lpstr>Tw Cen MT</vt:lpstr>
      <vt:lpstr>Wingdings</vt:lpstr>
      <vt:lpstr>Σταγονίδιο</vt:lpstr>
      <vt:lpstr>ΚΑΤΑΓΜΑΤΑ</vt:lpstr>
      <vt:lpstr> ΚΑΤΑΓΜΑ  </vt:lpstr>
      <vt:lpstr> ΚΑΤΑΓΜΑ  </vt:lpstr>
      <vt:lpstr> ΚΑΤΑΓΜΑ  </vt:lpstr>
      <vt:lpstr> ΕΙΔΗ ΚΑΤΑΓΜΑΤΩΝ   </vt:lpstr>
      <vt:lpstr> ΚΑΤΑΓΜΑ  </vt:lpstr>
      <vt:lpstr> ΘΕΡΑΠΕΙΑ ΚΑΤΑΓΜΑΤΟΣ  </vt:lpstr>
      <vt:lpstr> ΘΕΡΑΠΕΙΑ ΚΑΤΑΓΜΑΤΟΣ  </vt:lpstr>
      <vt:lpstr>ΘΕΡΑΠΕΙΑ ΚΑΤΑΓΜΑΤΟΣ</vt:lpstr>
      <vt:lpstr>ΘΕΡΑΠΕΙΑ ΚΑΤΑΓΜΑΤΟΣ</vt:lpstr>
      <vt:lpstr>ΘΕΡΑΠΕΙΑ ΚΑΤΑΓΜΑΤΟΣ</vt:lpstr>
      <vt:lpstr>ΕΙΔΗ ΘΕΡΑΠΕΙΑΣ</vt:lpstr>
      <vt:lpstr>ΕΙΔΗ ΘΕΡΑΠΕΙΑΣ</vt:lpstr>
      <vt:lpstr>ΕΙΔΗ ΘΕΡΑΠΕΙΑΣ</vt:lpstr>
      <vt:lpstr>ΕΙΔΗ ΘΕΡΑΠΕΙΑΣ</vt:lpstr>
      <vt:lpstr>ΕΙΔΗ ΘΕΡΑΠΕΙΑΣ</vt:lpstr>
      <vt:lpstr>ΕΙΔΗ ΘΕΡΑΠΕΙΑΣ</vt:lpstr>
      <vt:lpstr>ΑΠΟΚΑΤΑΣΤΑΣΗ ΦΥΣΙΟΘΕΡΑΠΕΙΑ</vt:lpstr>
      <vt:lpstr>ΠΡΟΛΗΨΗ</vt:lpstr>
      <vt:lpstr>ΠΡΟΛΗΨΗ</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ΚΑΤΑΓΜΑΤΑ</dc:title>
  <dc:creator>CHATZI MARIA</dc:creator>
  <cp:lastModifiedBy>CHATZI MARIA</cp:lastModifiedBy>
  <cp:revision>1</cp:revision>
  <dcterms:created xsi:type="dcterms:W3CDTF">2023-11-26T19:02:16Z</dcterms:created>
  <dcterms:modified xsi:type="dcterms:W3CDTF">2023-11-26T20:47:59Z</dcterms:modified>
</cp:coreProperties>
</file>