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58" r:id="rId4"/>
    <p:sldId id="289" r:id="rId5"/>
    <p:sldId id="260" r:id="rId6"/>
    <p:sldId id="257" r:id="rId7"/>
    <p:sldId id="262" r:id="rId8"/>
    <p:sldId id="263" r:id="rId9"/>
    <p:sldId id="264" r:id="rId10"/>
    <p:sldId id="265" r:id="rId11"/>
    <p:sldId id="266" r:id="rId12"/>
    <p:sldId id="271" r:id="rId13"/>
    <p:sldId id="267" r:id="rId14"/>
    <p:sldId id="268" r:id="rId15"/>
    <p:sldId id="270" r:id="rId16"/>
    <p:sldId id="269" r:id="rId17"/>
    <p:sldId id="282" r:id="rId18"/>
    <p:sldId id="283" r:id="rId19"/>
    <p:sldId id="284" r:id="rId20"/>
    <p:sldId id="285" r:id="rId21"/>
    <p:sldId id="286" r:id="rId22"/>
    <p:sldId id="281" r:id="rId23"/>
    <p:sldId id="278" r:id="rId24"/>
    <p:sldId id="280" r:id="rId25"/>
    <p:sldId id="279" r:id="rId26"/>
    <p:sldId id="274" r:id="rId27"/>
    <p:sldId id="277" r:id="rId28"/>
    <p:sldId id="272" r:id="rId29"/>
    <p:sldId id="273" r:id="rId30"/>
    <p:sldId id="287" r:id="rId31"/>
    <p:sldId id="276" r:id="rId32"/>
    <p:sldId id="288"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EFB042-6B86-4F22-9E51-1FFB1D6C42D0}" v="11" dt="2023-11-06T00:05:24.3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58" y="1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TZI MARIA" userId="0838ec80-2127-4daf-b2e1-64d92c7279a4" providerId="ADAL" clId="{0CEFB042-6B86-4F22-9E51-1FFB1D6C42D0}"/>
    <pc:docChg chg="custSel addSld delSld modSld sldOrd">
      <pc:chgData name="CHATZI MARIA" userId="0838ec80-2127-4daf-b2e1-64d92c7279a4" providerId="ADAL" clId="{0CEFB042-6B86-4F22-9E51-1FFB1D6C42D0}" dt="2023-11-06T00:05:32.569" v="734" actId="14100"/>
      <pc:docMkLst>
        <pc:docMk/>
      </pc:docMkLst>
      <pc:sldChg chg="modSp mod">
        <pc:chgData name="CHATZI MARIA" userId="0838ec80-2127-4daf-b2e1-64d92c7279a4" providerId="ADAL" clId="{0CEFB042-6B86-4F22-9E51-1FFB1D6C42D0}" dt="2023-11-05T23:17:18.654" v="201" actId="114"/>
        <pc:sldMkLst>
          <pc:docMk/>
          <pc:sldMk cId="2411111876" sldId="256"/>
        </pc:sldMkLst>
        <pc:spChg chg="mod">
          <ac:chgData name="CHATZI MARIA" userId="0838ec80-2127-4daf-b2e1-64d92c7279a4" providerId="ADAL" clId="{0CEFB042-6B86-4F22-9E51-1FFB1D6C42D0}" dt="2023-11-05T23:16:24.924" v="189" actId="113"/>
          <ac:spMkLst>
            <pc:docMk/>
            <pc:sldMk cId="2411111876" sldId="256"/>
            <ac:spMk id="2" creationId="{1F6EF63C-184F-4509-49B5-1D254476B7EF}"/>
          </ac:spMkLst>
        </pc:spChg>
        <pc:spChg chg="mod">
          <ac:chgData name="CHATZI MARIA" userId="0838ec80-2127-4daf-b2e1-64d92c7279a4" providerId="ADAL" clId="{0CEFB042-6B86-4F22-9E51-1FFB1D6C42D0}" dt="2023-11-05T23:17:18.654" v="201" actId="114"/>
          <ac:spMkLst>
            <pc:docMk/>
            <pc:sldMk cId="2411111876" sldId="256"/>
            <ac:spMk id="3" creationId="{FA2F58AE-15F9-36E3-AAE9-0EAD8C7EA953}"/>
          </ac:spMkLst>
        </pc:spChg>
      </pc:sldChg>
      <pc:sldChg chg="modSp mod">
        <pc:chgData name="CHATZI MARIA" userId="0838ec80-2127-4daf-b2e1-64d92c7279a4" providerId="ADAL" clId="{0CEFB042-6B86-4F22-9E51-1FFB1D6C42D0}" dt="2023-11-05T23:57:36.715" v="713" actId="113"/>
        <pc:sldMkLst>
          <pc:docMk/>
          <pc:sldMk cId="1727221970" sldId="266"/>
        </pc:sldMkLst>
        <pc:spChg chg="mod">
          <ac:chgData name="CHATZI MARIA" userId="0838ec80-2127-4daf-b2e1-64d92c7279a4" providerId="ADAL" clId="{0CEFB042-6B86-4F22-9E51-1FFB1D6C42D0}" dt="2023-11-05T23:57:36.715" v="713" actId="113"/>
          <ac:spMkLst>
            <pc:docMk/>
            <pc:sldMk cId="1727221970" sldId="266"/>
            <ac:spMk id="6" creationId="{4F4B1886-EFCC-958F-A752-088EAF55BEF8}"/>
          </ac:spMkLst>
        </pc:spChg>
      </pc:sldChg>
      <pc:sldChg chg="del">
        <pc:chgData name="CHATZI MARIA" userId="0838ec80-2127-4daf-b2e1-64d92c7279a4" providerId="ADAL" clId="{0CEFB042-6B86-4F22-9E51-1FFB1D6C42D0}" dt="2023-11-06T00:02:26.155" v="722" actId="2696"/>
        <pc:sldMkLst>
          <pc:docMk/>
          <pc:sldMk cId="1590237461" sldId="275"/>
        </pc:sldMkLst>
      </pc:sldChg>
      <pc:sldChg chg="ord">
        <pc:chgData name="CHATZI MARIA" userId="0838ec80-2127-4daf-b2e1-64d92c7279a4" providerId="ADAL" clId="{0CEFB042-6B86-4F22-9E51-1FFB1D6C42D0}" dt="2023-11-05T23:43:36.823" v="474"/>
        <pc:sldMkLst>
          <pc:docMk/>
          <pc:sldMk cId="1499570318" sldId="276"/>
        </pc:sldMkLst>
      </pc:sldChg>
      <pc:sldChg chg="addSp modSp add mod">
        <pc:chgData name="CHATZI MARIA" userId="0838ec80-2127-4daf-b2e1-64d92c7279a4" providerId="ADAL" clId="{0CEFB042-6B86-4F22-9E51-1FFB1D6C42D0}" dt="2023-11-05T23:10:46.792" v="148" actId="1076"/>
        <pc:sldMkLst>
          <pc:docMk/>
          <pc:sldMk cId="2750809733" sldId="278"/>
        </pc:sldMkLst>
        <pc:spChg chg="mod">
          <ac:chgData name="CHATZI MARIA" userId="0838ec80-2127-4daf-b2e1-64d92c7279a4" providerId="ADAL" clId="{0CEFB042-6B86-4F22-9E51-1FFB1D6C42D0}" dt="2023-11-05T23:02:03.727" v="51" actId="122"/>
          <ac:spMkLst>
            <pc:docMk/>
            <pc:sldMk cId="2750809733" sldId="278"/>
            <ac:spMk id="2" creationId="{3B1D3A2B-138D-DD05-2F83-07EE991AB778}"/>
          </ac:spMkLst>
        </pc:spChg>
        <pc:spChg chg="add mod">
          <ac:chgData name="CHATZI MARIA" userId="0838ec80-2127-4daf-b2e1-64d92c7279a4" providerId="ADAL" clId="{0CEFB042-6B86-4F22-9E51-1FFB1D6C42D0}" dt="2023-11-05T23:01:19.830" v="4" actId="571"/>
          <ac:spMkLst>
            <pc:docMk/>
            <pc:sldMk cId="2750809733" sldId="278"/>
            <ac:spMk id="3" creationId="{DEEB1F6C-85DD-7E36-B9C2-997ACB33B864}"/>
          </ac:spMkLst>
        </pc:spChg>
        <pc:spChg chg="add mod">
          <ac:chgData name="CHATZI MARIA" userId="0838ec80-2127-4daf-b2e1-64d92c7279a4" providerId="ADAL" clId="{0CEFB042-6B86-4F22-9E51-1FFB1D6C42D0}" dt="2023-11-05T23:01:28.674" v="6" actId="571"/>
          <ac:spMkLst>
            <pc:docMk/>
            <pc:sldMk cId="2750809733" sldId="278"/>
            <ac:spMk id="4" creationId="{316E5B44-FA2C-900F-444F-45AA97ECC680}"/>
          </ac:spMkLst>
        </pc:spChg>
        <pc:spChg chg="mod">
          <ac:chgData name="CHATZI MARIA" userId="0838ec80-2127-4daf-b2e1-64d92c7279a4" providerId="ADAL" clId="{0CEFB042-6B86-4F22-9E51-1FFB1D6C42D0}" dt="2023-11-05T23:10:46.792" v="148" actId="1076"/>
          <ac:spMkLst>
            <pc:docMk/>
            <pc:sldMk cId="2750809733" sldId="278"/>
            <ac:spMk id="6" creationId="{4F4B1886-EFCC-958F-A752-088EAF55BEF8}"/>
          </ac:spMkLst>
        </pc:spChg>
      </pc:sldChg>
      <pc:sldChg chg="modSp add mod">
        <pc:chgData name="CHATZI MARIA" userId="0838ec80-2127-4daf-b2e1-64d92c7279a4" providerId="ADAL" clId="{0CEFB042-6B86-4F22-9E51-1FFB1D6C42D0}" dt="2023-11-05T23:07:40.764" v="102" actId="1076"/>
        <pc:sldMkLst>
          <pc:docMk/>
          <pc:sldMk cId="1752859420" sldId="279"/>
        </pc:sldMkLst>
        <pc:spChg chg="mod">
          <ac:chgData name="CHATZI MARIA" userId="0838ec80-2127-4daf-b2e1-64d92c7279a4" providerId="ADAL" clId="{0CEFB042-6B86-4F22-9E51-1FFB1D6C42D0}" dt="2023-11-05T23:07:36.035" v="101" actId="1076"/>
          <ac:spMkLst>
            <pc:docMk/>
            <pc:sldMk cId="1752859420" sldId="279"/>
            <ac:spMk id="2" creationId="{3B1D3A2B-138D-DD05-2F83-07EE991AB778}"/>
          </ac:spMkLst>
        </pc:spChg>
        <pc:spChg chg="mod">
          <ac:chgData name="CHATZI MARIA" userId="0838ec80-2127-4daf-b2e1-64d92c7279a4" providerId="ADAL" clId="{0CEFB042-6B86-4F22-9E51-1FFB1D6C42D0}" dt="2023-11-05T23:07:40.764" v="102" actId="1076"/>
          <ac:spMkLst>
            <pc:docMk/>
            <pc:sldMk cId="1752859420" sldId="279"/>
            <ac:spMk id="6" creationId="{4F4B1886-EFCC-958F-A752-088EAF55BEF8}"/>
          </ac:spMkLst>
        </pc:spChg>
      </pc:sldChg>
      <pc:sldChg chg="modSp add mod">
        <pc:chgData name="CHATZI MARIA" userId="0838ec80-2127-4daf-b2e1-64d92c7279a4" providerId="ADAL" clId="{0CEFB042-6B86-4F22-9E51-1FFB1D6C42D0}" dt="2023-11-05T23:14:22.969" v="178" actId="1076"/>
        <pc:sldMkLst>
          <pc:docMk/>
          <pc:sldMk cId="174391504" sldId="280"/>
        </pc:sldMkLst>
        <pc:spChg chg="mod">
          <ac:chgData name="CHATZI MARIA" userId="0838ec80-2127-4daf-b2e1-64d92c7279a4" providerId="ADAL" clId="{0CEFB042-6B86-4F22-9E51-1FFB1D6C42D0}" dt="2023-11-05T23:14:19.733" v="177" actId="1076"/>
          <ac:spMkLst>
            <pc:docMk/>
            <pc:sldMk cId="174391504" sldId="280"/>
            <ac:spMk id="2" creationId="{3B1D3A2B-138D-DD05-2F83-07EE991AB778}"/>
          </ac:spMkLst>
        </pc:spChg>
        <pc:spChg chg="mod">
          <ac:chgData name="CHATZI MARIA" userId="0838ec80-2127-4daf-b2e1-64d92c7279a4" providerId="ADAL" clId="{0CEFB042-6B86-4F22-9E51-1FFB1D6C42D0}" dt="2023-11-05T23:14:22.969" v="178" actId="1076"/>
          <ac:spMkLst>
            <pc:docMk/>
            <pc:sldMk cId="174391504" sldId="280"/>
            <ac:spMk id="6" creationId="{4F4B1886-EFCC-958F-A752-088EAF55BEF8}"/>
          </ac:spMkLst>
        </pc:spChg>
      </pc:sldChg>
      <pc:sldChg chg="modSp add mod">
        <pc:chgData name="CHATZI MARIA" userId="0838ec80-2127-4daf-b2e1-64d92c7279a4" providerId="ADAL" clId="{0CEFB042-6B86-4F22-9E51-1FFB1D6C42D0}" dt="2023-11-05T23:22:36.748" v="218" actId="108"/>
        <pc:sldMkLst>
          <pc:docMk/>
          <pc:sldMk cId="3536834115" sldId="281"/>
        </pc:sldMkLst>
        <pc:spChg chg="mod">
          <ac:chgData name="CHATZI MARIA" userId="0838ec80-2127-4daf-b2e1-64d92c7279a4" providerId="ADAL" clId="{0CEFB042-6B86-4F22-9E51-1FFB1D6C42D0}" dt="2023-11-05T23:22:36.748" v="218" actId="108"/>
          <ac:spMkLst>
            <pc:docMk/>
            <pc:sldMk cId="3536834115" sldId="281"/>
            <ac:spMk id="2" creationId="{3B1D3A2B-138D-DD05-2F83-07EE991AB778}"/>
          </ac:spMkLst>
        </pc:spChg>
        <pc:spChg chg="mod">
          <ac:chgData name="CHATZI MARIA" userId="0838ec80-2127-4daf-b2e1-64d92c7279a4" providerId="ADAL" clId="{0CEFB042-6B86-4F22-9E51-1FFB1D6C42D0}" dt="2023-11-05T23:21:40.457" v="210" actId="113"/>
          <ac:spMkLst>
            <pc:docMk/>
            <pc:sldMk cId="3536834115" sldId="281"/>
            <ac:spMk id="6" creationId="{4F4B1886-EFCC-958F-A752-088EAF55BEF8}"/>
          </ac:spMkLst>
        </pc:spChg>
      </pc:sldChg>
      <pc:sldChg chg="modSp add mod">
        <pc:chgData name="CHATZI MARIA" userId="0838ec80-2127-4daf-b2e1-64d92c7279a4" providerId="ADAL" clId="{0CEFB042-6B86-4F22-9E51-1FFB1D6C42D0}" dt="2023-11-05T23:24:59.902" v="232" actId="20577"/>
        <pc:sldMkLst>
          <pc:docMk/>
          <pc:sldMk cId="1510591474" sldId="282"/>
        </pc:sldMkLst>
        <pc:spChg chg="mod">
          <ac:chgData name="CHATZI MARIA" userId="0838ec80-2127-4daf-b2e1-64d92c7279a4" providerId="ADAL" clId="{0CEFB042-6B86-4F22-9E51-1FFB1D6C42D0}" dt="2023-11-05T23:23:05.488" v="229" actId="20577"/>
          <ac:spMkLst>
            <pc:docMk/>
            <pc:sldMk cId="1510591474" sldId="282"/>
            <ac:spMk id="2" creationId="{3B1D3A2B-138D-DD05-2F83-07EE991AB778}"/>
          </ac:spMkLst>
        </pc:spChg>
        <pc:spChg chg="mod">
          <ac:chgData name="CHATZI MARIA" userId="0838ec80-2127-4daf-b2e1-64d92c7279a4" providerId="ADAL" clId="{0CEFB042-6B86-4F22-9E51-1FFB1D6C42D0}" dt="2023-11-05T23:24:59.902" v="232" actId="20577"/>
          <ac:spMkLst>
            <pc:docMk/>
            <pc:sldMk cId="1510591474" sldId="282"/>
            <ac:spMk id="6" creationId="{4F4B1886-EFCC-958F-A752-088EAF55BEF8}"/>
          </ac:spMkLst>
        </pc:spChg>
      </pc:sldChg>
      <pc:sldChg chg="modSp add mod">
        <pc:chgData name="CHATZI MARIA" userId="0838ec80-2127-4daf-b2e1-64d92c7279a4" providerId="ADAL" clId="{0CEFB042-6B86-4F22-9E51-1FFB1D6C42D0}" dt="2023-11-05T23:52:20.334" v="523" actId="5793"/>
        <pc:sldMkLst>
          <pc:docMk/>
          <pc:sldMk cId="2205895195" sldId="283"/>
        </pc:sldMkLst>
        <pc:spChg chg="mod">
          <ac:chgData name="CHATZI MARIA" userId="0838ec80-2127-4daf-b2e1-64d92c7279a4" providerId="ADAL" clId="{0CEFB042-6B86-4F22-9E51-1FFB1D6C42D0}" dt="2023-11-05T23:52:20.334" v="523" actId="5793"/>
          <ac:spMkLst>
            <pc:docMk/>
            <pc:sldMk cId="2205895195" sldId="283"/>
            <ac:spMk id="6" creationId="{4F4B1886-EFCC-958F-A752-088EAF55BEF8}"/>
          </ac:spMkLst>
        </pc:spChg>
      </pc:sldChg>
      <pc:sldChg chg="modSp add mod">
        <pc:chgData name="CHATZI MARIA" userId="0838ec80-2127-4daf-b2e1-64d92c7279a4" providerId="ADAL" clId="{0CEFB042-6B86-4F22-9E51-1FFB1D6C42D0}" dt="2023-11-05T23:34:19.044" v="391" actId="14100"/>
        <pc:sldMkLst>
          <pc:docMk/>
          <pc:sldMk cId="4018167019" sldId="284"/>
        </pc:sldMkLst>
        <pc:spChg chg="mod">
          <ac:chgData name="CHATZI MARIA" userId="0838ec80-2127-4daf-b2e1-64d92c7279a4" providerId="ADAL" clId="{0CEFB042-6B86-4F22-9E51-1FFB1D6C42D0}" dt="2023-11-05T23:34:19.044" v="391" actId="14100"/>
          <ac:spMkLst>
            <pc:docMk/>
            <pc:sldMk cId="4018167019" sldId="284"/>
            <ac:spMk id="6" creationId="{4F4B1886-EFCC-958F-A752-088EAF55BEF8}"/>
          </ac:spMkLst>
        </pc:spChg>
      </pc:sldChg>
      <pc:sldChg chg="modSp add mod">
        <pc:chgData name="CHATZI MARIA" userId="0838ec80-2127-4daf-b2e1-64d92c7279a4" providerId="ADAL" clId="{0CEFB042-6B86-4F22-9E51-1FFB1D6C42D0}" dt="2023-11-05T23:48:36.097" v="496" actId="20577"/>
        <pc:sldMkLst>
          <pc:docMk/>
          <pc:sldMk cId="34224839" sldId="285"/>
        </pc:sldMkLst>
        <pc:spChg chg="mod">
          <ac:chgData name="CHATZI MARIA" userId="0838ec80-2127-4daf-b2e1-64d92c7279a4" providerId="ADAL" clId="{0CEFB042-6B86-4F22-9E51-1FFB1D6C42D0}" dt="2023-11-05T23:48:36.097" v="496" actId="20577"/>
          <ac:spMkLst>
            <pc:docMk/>
            <pc:sldMk cId="34224839" sldId="285"/>
            <ac:spMk id="6" creationId="{4F4B1886-EFCC-958F-A752-088EAF55BEF8}"/>
          </ac:spMkLst>
        </pc:spChg>
      </pc:sldChg>
      <pc:sldChg chg="modSp add mod">
        <pc:chgData name="CHATZI MARIA" userId="0838ec80-2127-4daf-b2e1-64d92c7279a4" providerId="ADAL" clId="{0CEFB042-6B86-4F22-9E51-1FFB1D6C42D0}" dt="2023-11-05T23:58:41.624" v="721" actId="1076"/>
        <pc:sldMkLst>
          <pc:docMk/>
          <pc:sldMk cId="360989768" sldId="286"/>
        </pc:sldMkLst>
        <pc:spChg chg="mod">
          <ac:chgData name="CHATZI MARIA" userId="0838ec80-2127-4daf-b2e1-64d92c7279a4" providerId="ADAL" clId="{0CEFB042-6B86-4F22-9E51-1FFB1D6C42D0}" dt="2023-11-05T23:58:38.444" v="720" actId="1076"/>
          <ac:spMkLst>
            <pc:docMk/>
            <pc:sldMk cId="360989768" sldId="286"/>
            <ac:spMk id="2" creationId="{3B1D3A2B-138D-DD05-2F83-07EE991AB778}"/>
          </ac:spMkLst>
        </pc:spChg>
        <pc:spChg chg="mod">
          <ac:chgData name="CHATZI MARIA" userId="0838ec80-2127-4daf-b2e1-64d92c7279a4" providerId="ADAL" clId="{0CEFB042-6B86-4F22-9E51-1FFB1D6C42D0}" dt="2023-11-05T23:58:41.624" v="721" actId="1076"/>
          <ac:spMkLst>
            <pc:docMk/>
            <pc:sldMk cId="360989768" sldId="286"/>
            <ac:spMk id="6" creationId="{4F4B1886-EFCC-958F-A752-088EAF55BEF8}"/>
          </ac:spMkLst>
        </pc:spChg>
      </pc:sldChg>
      <pc:sldChg chg="modSp add mod">
        <pc:chgData name="CHATZI MARIA" userId="0838ec80-2127-4daf-b2e1-64d92c7279a4" providerId="ADAL" clId="{0CEFB042-6B86-4F22-9E51-1FFB1D6C42D0}" dt="2023-11-05T23:43:33.269" v="472" actId="20577"/>
        <pc:sldMkLst>
          <pc:docMk/>
          <pc:sldMk cId="302175488" sldId="287"/>
        </pc:sldMkLst>
        <pc:spChg chg="mod">
          <ac:chgData name="CHATZI MARIA" userId="0838ec80-2127-4daf-b2e1-64d92c7279a4" providerId="ADAL" clId="{0CEFB042-6B86-4F22-9E51-1FFB1D6C42D0}" dt="2023-11-05T23:43:13.699" v="467"/>
          <ac:spMkLst>
            <pc:docMk/>
            <pc:sldMk cId="302175488" sldId="287"/>
            <ac:spMk id="2" creationId="{3B1D3A2B-138D-DD05-2F83-07EE991AB778}"/>
          </ac:spMkLst>
        </pc:spChg>
        <pc:spChg chg="mod">
          <ac:chgData name="CHATZI MARIA" userId="0838ec80-2127-4daf-b2e1-64d92c7279a4" providerId="ADAL" clId="{0CEFB042-6B86-4F22-9E51-1FFB1D6C42D0}" dt="2023-11-05T23:43:33.269" v="472" actId="20577"/>
          <ac:spMkLst>
            <pc:docMk/>
            <pc:sldMk cId="302175488" sldId="287"/>
            <ac:spMk id="6" creationId="{4F4B1886-EFCC-958F-A752-088EAF55BEF8}"/>
          </ac:spMkLst>
        </pc:spChg>
      </pc:sldChg>
      <pc:sldChg chg="addSp delSp modSp new mod">
        <pc:chgData name="CHATZI MARIA" userId="0838ec80-2127-4daf-b2e1-64d92c7279a4" providerId="ADAL" clId="{0CEFB042-6B86-4F22-9E51-1FFB1D6C42D0}" dt="2023-11-06T00:03:49.918" v="728" actId="1076"/>
        <pc:sldMkLst>
          <pc:docMk/>
          <pc:sldMk cId="673064650" sldId="288"/>
        </pc:sldMkLst>
        <pc:spChg chg="del">
          <ac:chgData name="CHATZI MARIA" userId="0838ec80-2127-4daf-b2e1-64d92c7279a4" providerId="ADAL" clId="{0CEFB042-6B86-4F22-9E51-1FFB1D6C42D0}" dt="2023-11-06T00:03:37.110" v="725" actId="478"/>
          <ac:spMkLst>
            <pc:docMk/>
            <pc:sldMk cId="673064650" sldId="288"/>
            <ac:spMk id="2" creationId="{8D0142FF-108C-251B-58EC-A6E870BBB523}"/>
          </ac:spMkLst>
        </pc:spChg>
        <pc:spChg chg="del">
          <ac:chgData name="CHATZI MARIA" userId="0838ec80-2127-4daf-b2e1-64d92c7279a4" providerId="ADAL" clId="{0CEFB042-6B86-4F22-9E51-1FFB1D6C42D0}" dt="2023-11-06T00:03:32.997" v="724" actId="478"/>
          <ac:spMkLst>
            <pc:docMk/>
            <pc:sldMk cId="673064650" sldId="288"/>
            <ac:spMk id="3" creationId="{9114355B-DD74-7A45-7CDC-57DC4AF7D39D}"/>
          </ac:spMkLst>
        </pc:spChg>
        <pc:picChg chg="add mod">
          <ac:chgData name="CHATZI MARIA" userId="0838ec80-2127-4daf-b2e1-64d92c7279a4" providerId="ADAL" clId="{0CEFB042-6B86-4F22-9E51-1FFB1D6C42D0}" dt="2023-11-06T00:03:49.918" v="728" actId="1076"/>
          <ac:picMkLst>
            <pc:docMk/>
            <pc:sldMk cId="673064650" sldId="288"/>
            <ac:picMk id="4" creationId="{98629FAC-1B8E-3DB6-6935-67A51C9FA36B}"/>
          </ac:picMkLst>
        </pc:picChg>
      </pc:sldChg>
      <pc:sldChg chg="addSp delSp add del mod">
        <pc:chgData name="CHATZI MARIA" userId="0838ec80-2127-4daf-b2e1-64d92c7279a4" providerId="ADAL" clId="{0CEFB042-6B86-4F22-9E51-1FFB1D6C42D0}" dt="2023-11-05T23:51:49.363" v="501" actId="2696"/>
        <pc:sldMkLst>
          <pc:docMk/>
          <pc:sldMk cId="3448937351" sldId="288"/>
        </pc:sldMkLst>
        <pc:spChg chg="add del">
          <ac:chgData name="CHATZI MARIA" userId="0838ec80-2127-4daf-b2e1-64d92c7279a4" providerId="ADAL" clId="{0CEFB042-6B86-4F22-9E51-1FFB1D6C42D0}" dt="2023-11-05T23:51:43.731" v="500" actId="478"/>
          <ac:spMkLst>
            <pc:docMk/>
            <pc:sldMk cId="3448937351" sldId="288"/>
            <ac:spMk id="4" creationId="{AB2A3DB2-D7CE-C1C1-ADBF-300CA518F29D}"/>
          </ac:spMkLst>
        </pc:spChg>
        <pc:spChg chg="del">
          <ac:chgData name="CHATZI MARIA" userId="0838ec80-2127-4daf-b2e1-64d92c7279a4" providerId="ADAL" clId="{0CEFB042-6B86-4F22-9E51-1FFB1D6C42D0}" dt="2023-11-05T23:50:16.899" v="498" actId="478"/>
          <ac:spMkLst>
            <pc:docMk/>
            <pc:sldMk cId="3448937351" sldId="288"/>
            <ac:spMk id="6" creationId="{4F4B1886-EFCC-958F-A752-088EAF55BEF8}"/>
          </ac:spMkLst>
        </pc:spChg>
      </pc:sldChg>
      <pc:sldChg chg="addSp delSp modSp add mod">
        <pc:chgData name="CHATZI MARIA" userId="0838ec80-2127-4daf-b2e1-64d92c7279a4" providerId="ADAL" clId="{0CEFB042-6B86-4F22-9E51-1FFB1D6C42D0}" dt="2023-11-06T00:05:32.569" v="734" actId="14100"/>
        <pc:sldMkLst>
          <pc:docMk/>
          <pc:sldMk cId="7485220" sldId="289"/>
        </pc:sldMkLst>
        <pc:spChg chg="del">
          <ac:chgData name="CHATZI MARIA" userId="0838ec80-2127-4daf-b2e1-64d92c7279a4" providerId="ADAL" clId="{0CEFB042-6B86-4F22-9E51-1FFB1D6C42D0}" dt="2023-11-06T00:05:23.171" v="730" actId="478"/>
          <ac:spMkLst>
            <pc:docMk/>
            <pc:sldMk cId="7485220" sldId="289"/>
            <ac:spMk id="6" creationId="{4F4B1886-EFCC-958F-A752-088EAF55BEF8}"/>
          </ac:spMkLst>
        </pc:spChg>
        <pc:picChg chg="add mod">
          <ac:chgData name="CHATZI MARIA" userId="0838ec80-2127-4daf-b2e1-64d92c7279a4" providerId="ADAL" clId="{0CEFB042-6B86-4F22-9E51-1FFB1D6C42D0}" dt="2023-11-06T00:05:32.569" v="734" actId="14100"/>
          <ac:picMkLst>
            <pc:docMk/>
            <pc:sldMk cId="7485220" sldId="289"/>
            <ac:picMk id="3" creationId="{063E2371-8469-0C77-789E-FAD21AA230AA}"/>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11/6/2023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11/6/2023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8A87A34-81AB-432B-8DAE-1953F412C126}" type="datetimeFigureOut">
              <a:rPr lang="en-US" dirty="0"/>
              <a:t>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l-GR"/>
              <a:t>Κάντε κλικ για να επεξεργαστείτε τον τίτλο υποδείγματος</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Content Placeholder 3"/>
          <p:cNvSpPr>
            <a:spLocks noGrp="1"/>
          </p:cNvSpPr>
          <p:nvPr>
            <p:ph sz="quarter" idx="13"/>
          </p:nvPr>
        </p:nvSpPr>
        <p:spPr>
          <a:xfrm>
            <a:off x="913774" y="3051012"/>
            <a:ext cx="5106027" cy="274018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3" name="Content Placeholder 5"/>
          <p:cNvSpPr>
            <a:spLocks noGrp="1"/>
          </p:cNvSpPr>
          <p:nvPr>
            <p:ph sz="quarter" idx="14"/>
          </p:nvPr>
        </p:nvSpPr>
        <p:spPr>
          <a:xfrm>
            <a:off x="6172200" y="3051012"/>
            <a:ext cx="5105401" cy="274018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l-GR"/>
              <a:t>Κάντε κλικ για να επεξεργαστείτε τον τίτλο υποδείγματος</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11/6/2023</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6EF63C-184F-4509-49B5-1D254476B7EF}"/>
              </a:ext>
            </a:extLst>
          </p:cNvPr>
          <p:cNvSpPr>
            <a:spLocks noGrp="1"/>
          </p:cNvSpPr>
          <p:nvPr>
            <p:ph type="ctrTitle"/>
          </p:nvPr>
        </p:nvSpPr>
        <p:spPr/>
        <p:txBody>
          <a:bodyPr/>
          <a:lstStyle/>
          <a:p>
            <a:pPr eaLnBrk="1" hangingPunct="1">
              <a:lnSpc>
                <a:spcPct val="100000"/>
              </a:lnSpc>
              <a:spcBef>
                <a:spcPct val="0"/>
              </a:spcBef>
              <a:buClrTx/>
              <a:buFontTx/>
              <a:buNone/>
            </a:pPr>
            <a:r>
              <a:rPr lang="el-GR" altLang="el-GR" sz="4800" b="1" cap="none" dirty="0">
                <a:solidFill>
                  <a:srgbClr val="FF0000"/>
                </a:solidFill>
                <a:latin typeface="Calibri" panose="020F0502020204030204" pitchFamily="34" charset="0"/>
              </a:rPr>
              <a:t>ΑΝΤΙΜΕΤΩΠΙΣΗ ΤΡΑΥΜΑΤΟΣ ΣΤΟ ΝΟΣΟΚΟΜΕΙΟ </a:t>
            </a:r>
          </a:p>
        </p:txBody>
      </p:sp>
      <p:sp>
        <p:nvSpPr>
          <p:cNvPr id="3" name="Υπότιτλος 2">
            <a:extLst>
              <a:ext uri="{FF2B5EF4-FFF2-40B4-BE49-F238E27FC236}">
                <a16:creationId xmlns:a16="http://schemas.microsoft.com/office/drawing/2014/main" id="{FA2F58AE-15F9-36E3-AAE9-0EAD8C7EA953}"/>
              </a:ext>
            </a:extLst>
          </p:cNvPr>
          <p:cNvSpPr>
            <a:spLocks noGrp="1"/>
          </p:cNvSpPr>
          <p:nvPr>
            <p:ph type="subTitle" idx="1"/>
          </p:nvPr>
        </p:nvSpPr>
        <p:spPr>
          <a:xfrm>
            <a:off x="1571718" y="4621306"/>
            <a:ext cx="8689976" cy="1371599"/>
          </a:xfrm>
        </p:spPr>
        <p:txBody>
          <a:bodyPr>
            <a:normAutofit fontScale="92500" lnSpcReduction="20000"/>
          </a:bodyPr>
          <a:lstStyle/>
          <a:p>
            <a:pPr eaLnBrk="1" fontAlgn="auto" hangingPunct="1">
              <a:spcAft>
                <a:spcPts val="0"/>
              </a:spcAft>
              <a:defRPr/>
            </a:pPr>
            <a:r>
              <a:rPr lang="el-GR" sz="2400" b="1" i="1" dirty="0">
                <a:solidFill>
                  <a:srgbClr val="000000"/>
                </a:solidFill>
                <a:latin typeface="Calibri" panose="020F0502020204030204" pitchFamily="34" charset="0"/>
              </a:rPr>
              <a:t>ΧΑΤΖΗ ΜΑΡΙΑ </a:t>
            </a:r>
          </a:p>
          <a:p>
            <a:pPr eaLnBrk="1" fontAlgn="auto" hangingPunct="1">
              <a:spcAft>
                <a:spcPts val="0"/>
              </a:spcAft>
              <a:defRPr/>
            </a:pPr>
            <a:r>
              <a:rPr lang="el-GR" sz="2400" b="1" i="1" dirty="0">
                <a:solidFill>
                  <a:srgbClr val="000000"/>
                </a:solidFill>
                <a:latin typeface="Calibri" panose="020F0502020204030204" pitchFamily="34" charset="0"/>
              </a:rPr>
              <a:t>ΝΟΣΗΛΕΥΤΡΙΑ ΠΕ,</a:t>
            </a:r>
            <a:r>
              <a:rPr lang="en-US" sz="2400" b="1" i="1" dirty="0" err="1">
                <a:solidFill>
                  <a:srgbClr val="000000"/>
                </a:solidFill>
                <a:latin typeface="Calibri" panose="020F0502020204030204" pitchFamily="34" charset="0"/>
              </a:rPr>
              <a:t>MSc,Phd</a:t>
            </a:r>
            <a:r>
              <a:rPr lang="en-US" sz="2400" b="1" i="1" dirty="0">
                <a:solidFill>
                  <a:srgbClr val="000000"/>
                </a:solidFill>
                <a:latin typeface="Calibri" panose="020F0502020204030204" pitchFamily="34" charset="0"/>
              </a:rPr>
              <a:t>, </a:t>
            </a:r>
            <a:r>
              <a:rPr lang="el-GR" sz="2400" b="1" i="1" dirty="0">
                <a:solidFill>
                  <a:srgbClr val="000000"/>
                </a:solidFill>
                <a:latin typeface="Calibri" panose="020F0502020204030204" pitchFamily="34" charset="0"/>
              </a:rPr>
              <a:t>ΝΕΛ,</a:t>
            </a:r>
          </a:p>
          <a:p>
            <a:pPr eaLnBrk="1" fontAlgn="auto" hangingPunct="1">
              <a:spcAft>
                <a:spcPts val="0"/>
              </a:spcAft>
              <a:defRPr/>
            </a:pPr>
            <a:r>
              <a:rPr lang="el-GR" sz="2400" b="1" i="1" dirty="0" err="1">
                <a:solidFill>
                  <a:srgbClr val="000000"/>
                </a:solidFill>
                <a:latin typeface="Calibri" panose="020F0502020204030204" pitchFamily="34" charset="0"/>
              </a:rPr>
              <a:t>Προϊςταμενη</a:t>
            </a:r>
            <a:r>
              <a:rPr lang="el-GR" sz="2400" b="1" i="1" dirty="0">
                <a:solidFill>
                  <a:srgbClr val="000000"/>
                </a:solidFill>
                <a:latin typeface="Calibri" panose="020F0502020204030204" pitchFamily="34" charset="0"/>
              </a:rPr>
              <a:t> ΜΟΝΑΔΑΣ ΛΟΙΜΩΔΩΝ ΠΓΝΛ</a:t>
            </a:r>
            <a:endParaRPr lang="el-GR" sz="3200" b="1" i="1" dirty="0"/>
          </a:p>
          <a:p>
            <a:endParaRPr lang="el-GR" dirty="0"/>
          </a:p>
        </p:txBody>
      </p:sp>
    </p:spTree>
    <p:extLst>
      <p:ext uri="{BB962C8B-B14F-4D97-AF65-F5344CB8AC3E}">
        <p14:creationId xmlns:p14="http://schemas.microsoft.com/office/powerpoint/2010/main" val="2411111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1D3A2B-138D-DD05-2F83-07EE991AB778}"/>
              </a:ext>
            </a:extLst>
          </p:cNvPr>
          <p:cNvSpPr>
            <a:spLocks noGrp="1"/>
          </p:cNvSpPr>
          <p:nvPr>
            <p:ph type="title"/>
          </p:nvPr>
        </p:nvSpPr>
        <p:spPr>
          <a:xfrm>
            <a:off x="605864" y="571865"/>
            <a:ext cx="10364451" cy="958356"/>
          </a:xfrm>
        </p:spPr>
        <p:txBody>
          <a:bodyPr>
            <a:normAutofit fontScale="90000"/>
          </a:bodyPr>
          <a:lstStyle/>
          <a:p>
            <a:r>
              <a:rPr lang="el-GR" sz="4400" b="1" i="0" cap="none" dirty="0">
                <a:solidFill>
                  <a:srgbClr val="FF0000"/>
                </a:solidFill>
                <a:effectLst/>
                <a:latin typeface="Times New Roman" panose="02020603050405020304" pitchFamily="18" charset="0"/>
              </a:rPr>
              <a:t>ΑΕΡΑΓΩΓΟΣ</a:t>
            </a:r>
            <a:br>
              <a:rPr lang="el-GR" sz="3600" b="0" i="0" dirty="0">
                <a:solidFill>
                  <a:srgbClr val="000000"/>
                </a:solidFill>
                <a:effectLst/>
                <a:latin typeface="Times New Roman" panose="02020603050405020304" pitchFamily="18" charset="0"/>
              </a:rPr>
            </a:br>
            <a:br>
              <a:rPr lang="el-GR" b="1" i="0" dirty="0">
                <a:solidFill>
                  <a:srgbClr val="000000"/>
                </a:solidFill>
                <a:effectLst/>
                <a:latin typeface="arial" panose="020B0604020202020204" pitchFamily="34" charset="0"/>
              </a:rPr>
            </a:br>
            <a:endParaRPr lang="el-GR" dirty="0"/>
          </a:p>
        </p:txBody>
      </p:sp>
      <p:sp>
        <p:nvSpPr>
          <p:cNvPr id="6" name="TextBox 5">
            <a:extLst>
              <a:ext uri="{FF2B5EF4-FFF2-40B4-BE49-F238E27FC236}">
                <a16:creationId xmlns:a16="http://schemas.microsoft.com/office/drawing/2014/main" id="{4F4B1886-EFCC-958F-A752-088EAF55BEF8}"/>
              </a:ext>
            </a:extLst>
          </p:cNvPr>
          <p:cNvSpPr txBox="1"/>
          <p:nvPr/>
        </p:nvSpPr>
        <p:spPr>
          <a:xfrm>
            <a:off x="522514" y="920621"/>
            <a:ext cx="10364451" cy="4585871"/>
          </a:xfrm>
          <a:prstGeom prst="rect">
            <a:avLst/>
          </a:prstGeom>
          <a:noFill/>
        </p:spPr>
        <p:txBody>
          <a:bodyPr wrap="square" rtlCol="0">
            <a:spAutoFit/>
          </a:bodyPr>
          <a:lstStyle/>
          <a:p>
            <a:pPr algn="l"/>
            <a:endParaRPr lang="el-GR" sz="2800" b="0" i="0" dirty="0">
              <a:solidFill>
                <a:srgbClr val="000000"/>
              </a:solidFill>
              <a:effectLst/>
              <a:latin typeface="Times New Roman" panose="02020603050405020304" pitchFamily="18" charset="0"/>
            </a:endParaRPr>
          </a:p>
          <a:p>
            <a:pPr algn="l"/>
            <a:r>
              <a:rPr lang="el-GR" sz="2400" b="1" i="0" dirty="0">
                <a:solidFill>
                  <a:srgbClr val="000000"/>
                </a:solidFill>
                <a:effectLst/>
                <a:latin typeface="Times New Roman" panose="02020603050405020304" pitchFamily="18" charset="0"/>
              </a:rPr>
              <a:t>Εκτός από τη βατότητα των αεραγωγών, ο </a:t>
            </a:r>
            <a:r>
              <a:rPr lang="el-GR" sz="2400" b="1" i="0" dirty="0" err="1">
                <a:solidFill>
                  <a:srgbClr val="000000"/>
                </a:solidFill>
                <a:effectLst/>
                <a:latin typeface="Times New Roman" panose="02020603050405020304" pitchFamily="18" charset="0"/>
              </a:rPr>
              <a:t>πάροχος</a:t>
            </a:r>
            <a:r>
              <a:rPr lang="el-GR" sz="2400" b="1" i="0" dirty="0">
                <a:solidFill>
                  <a:srgbClr val="000000"/>
                </a:solidFill>
                <a:effectLst/>
                <a:latin typeface="Times New Roman" panose="02020603050405020304" pitchFamily="18" charset="0"/>
              </a:rPr>
              <a:t> στην κεφαλή του κρεβατιού είναι υπεύθυνος για την αξιολόγηση και τη διατήρηση της μέσης </a:t>
            </a:r>
            <a:r>
              <a:rPr lang="el-GR" sz="2400" b="1" i="0" dirty="0">
                <a:solidFill>
                  <a:srgbClr val="FF0000"/>
                </a:solidFill>
                <a:effectLst/>
                <a:latin typeface="Times New Roman" panose="02020603050405020304" pitchFamily="18" charset="0"/>
              </a:rPr>
              <a:t>ευθυγράμμισης αυχενικής μοίρας-σπονδυλικής στήλης.</a:t>
            </a:r>
          </a:p>
          <a:p>
            <a:pPr algn="l"/>
            <a:r>
              <a:rPr lang="el-GR" sz="2400" b="1" i="0" dirty="0">
                <a:solidFill>
                  <a:srgbClr val="000000"/>
                </a:solidFill>
                <a:effectLst/>
                <a:latin typeface="Times New Roman" panose="02020603050405020304" pitchFamily="18" charset="0"/>
              </a:rPr>
              <a:t> </a:t>
            </a:r>
          </a:p>
          <a:p>
            <a:pPr algn="l"/>
            <a:r>
              <a:rPr lang="el-GR" sz="2400" b="1" i="0" dirty="0">
                <a:solidFill>
                  <a:srgbClr val="000000"/>
                </a:solidFill>
                <a:effectLst/>
                <a:latin typeface="Times New Roman" panose="02020603050405020304" pitchFamily="18" charset="0"/>
              </a:rPr>
              <a:t>Εάν είναι απαραίτητο, μπορεί να τοποθετηθεί ένα αυχενικό κολάρο για να μειωθεί ο κίνδυνος οποιασδήποτε σπονδυλικής αστάθειας που προκαλεί βλάβη στο νωτιαίο μυελό.</a:t>
            </a:r>
          </a:p>
          <a:p>
            <a:pPr algn="l"/>
            <a:endParaRPr lang="el-GR" sz="2400" b="1" dirty="0">
              <a:solidFill>
                <a:srgbClr val="000000"/>
              </a:solidFill>
              <a:latin typeface="Times New Roman" panose="02020603050405020304" pitchFamily="18" charset="0"/>
            </a:endParaRPr>
          </a:p>
          <a:p>
            <a:pPr algn="l"/>
            <a:r>
              <a:rPr lang="el-GR" sz="2400" b="0" i="0" dirty="0">
                <a:solidFill>
                  <a:srgbClr val="000000"/>
                </a:solidFill>
                <a:effectLst/>
                <a:latin typeface="Times New Roman" panose="02020603050405020304" pitchFamily="18" charset="0"/>
              </a:rPr>
              <a:t>Καθ' όλη τη διάρκεια της θεραπείας, αυτός ο </a:t>
            </a:r>
            <a:r>
              <a:rPr lang="el-GR" sz="2400" b="0" i="0" dirty="0" err="1">
                <a:solidFill>
                  <a:srgbClr val="000000"/>
                </a:solidFill>
                <a:effectLst/>
                <a:latin typeface="Times New Roman" panose="02020603050405020304" pitchFamily="18" charset="0"/>
              </a:rPr>
              <a:t>πάροχος</a:t>
            </a:r>
            <a:r>
              <a:rPr lang="el-GR" sz="2400" b="0" i="0" dirty="0">
                <a:solidFill>
                  <a:srgbClr val="000000"/>
                </a:solidFill>
                <a:effectLst/>
                <a:latin typeface="Times New Roman" panose="02020603050405020304" pitchFamily="18" charset="0"/>
              </a:rPr>
              <a:t> θα πρέπει να διατηρεί σταθεροποίηση ΑΜΣΣ κατά τις μεταφορές από φορείο σε κρεβάτι και κάθε άλλο ελιγμό που μπορεί να προκαλέσει σπονδυλική κίνηση.</a:t>
            </a:r>
            <a:endParaRPr lang="el-GR" sz="2400" b="1"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51044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1D3A2B-138D-DD05-2F83-07EE991AB778}"/>
              </a:ext>
            </a:extLst>
          </p:cNvPr>
          <p:cNvSpPr>
            <a:spLocks noGrp="1"/>
          </p:cNvSpPr>
          <p:nvPr>
            <p:ph type="title"/>
          </p:nvPr>
        </p:nvSpPr>
        <p:spPr>
          <a:xfrm>
            <a:off x="605864" y="571865"/>
            <a:ext cx="10364451" cy="958356"/>
          </a:xfrm>
        </p:spPr>
        <p:txBody>
          <a:bodyPr>
            <a:normAutofit fontScale="90000"/>
          </a:bodyPr>
          <a:lstStyle/>
          <a:p>
            <a:r>
              <a:rPr lang="el-GR" sz="4400" b="1" i="0" cap="none" dirty="0">
                <a:solidFill>
                  <a:srgbClr val="FF0000"/>
                </a:solidFill>
                <a:effectLst/>
                <a:latin typeface="Times New Roman" panose="02020603050405020304" pitchFamily="18" charset="0"/>
              </a:rPr>
              <a:t>ΑΕΡΑΓΩΓΟΣ</a:t>
            </a:r>
            <a:br>
              <a:rPr lang="el-GR" sz="3600" b="0" i="0" dirty="0">
                <a:solidFill>
                  <a:srgbClr val="000000"/>
                </a:solidFill>
                <a:effectLst/>
                <a:latin typeface="Times New Roman" panose="02020603050405020304" pitchFamily="18" charset="0"/>
              </a:rPr>
            </a:br>
            <a:br>
              <a:rPr lang="el-GR" b="1" i="0" dirty="0">
                <a:solidFill>
                  <a:srgbClr val="000000"/>
                </a:solidFill>
                <a:effectLst/>
                <a:latin typeface="arial" panose="020B0604020202020204" pitchFamily="34" charset="0"/>
              </a:rPr>
            </a:br>
            <a:endParaRPr lang="el-GR" dirty="0"/>
          </a:p>
        </p:txBody>
      </p:sp>
      <p:sp>
        <p:nvSpPr>
          <p:cNvPr id="6" name="TextBox 5">
            <a:extLst>
              <a:ext uri="{FF2B5EF4-FFF2-40B4-BE49-F238E27FC236}">
                <a16:creationId xmlns:a16="http://schemas.microsoft.com/office/drawing/2014/main" id="{4F4B1886-EFCC-958F-A752-088EAF55BEF8}"/>
              </a:ext>
            </a:extLst>
          </p:cNvPr>
          <p:cNvSpPr txBox="1"/>
          <p:nvPr/>
        </p:nvSpPr>
        <p:spPr>
          <a:xfrm>
            <a:off x="522514" y="920621"/>
            <a:ext cx="10364451" cy="5693866"/>
          </a:xfrm>
          <a:prstGeom prst="rect">
            <a:avLst/>
          </a:prstGeom>
          <a:noFill/>
        </p:spPr>
        <p:txBody>
          <a:bodyPr wrap="square" rtlCol="0">
            <a:spAutoFit/>
          </a:bodyPr>
          <a:lstStyle/>
          <a:p>
            <a:pPr algn="l"/>
            <a:endParaRPr lang="el-GR" sz="2800" b="0" i="0" dirty="0">
              <a:solidFill>
                <a:srgbClr val="000000"/>
              </a:solidFill>
              <a:effectLst/>
              <a:latin typeface="Times New Roman" panose="02020603050405020304" pitchFamily="18" charset="0"/>
            </a:endParaRPr>
          </a:p>
          <a:p>
            <a:pPr algn="l"/>
            <a:r>
              <a:rPr lang="el-GR" sz="2400" b="0" i="0" dirty="0">
                <a:solidFill>
                  <a:srgbClr val="000000"/>
                </a:solidFill>
                <a:effectLst/>
                <a:latin typeface="Times New Roman" panose="02020603050405020304" pitchFamily="18" charset="0"/>
              </a:rPr>
              <a:t>Εάν ο </a:t>
            </a:r>
            <a:r>
              <a:rPr lang="el-GR" sz="2400" b="0" i="0" dirty="0" err="1">
                <a:solidFill>
                  <a:srgbClr val="000000"/>
                </a:solidFill>
                <a:effectLst/>
                <a:latin typeface="Times New Roman" panose="02020603050405020304" pitchFamily="18" charset="0"/>
              </a:rPr>
              <a:t>πάροχος</a:t>
            </a:r>
            <a:r>
              <a:rPr lang="el-GR" sz="2400" b="0" i="0" dirty="0">
                <a:solidFill>
                  <a:srgbClr val="000000"/>
                </a:solidFill>
                <a:effectLst/>
                <a:latin typeface="Times New Roman" panose="02020603050405020304" pitchFamily="18" charset="0"/>
              </a:rPr>
              <a:t> κρίνει ότι η αναπνευστική οδός του ασθενούς έχει υποστεί βλάβη, ενδείκνυται η άμεση παρέμβαση. </a:t>
            </a:r>
          </a:p>
          <a:p>
            <a:pPr marL="342900" indent="-342900" algn="l">
              <a:buFont typeface="Wingdings" panose="05000000000000000000" pitchFamily="2" charset="2"/>
              <a:buChar char="Ø"/>
            </a:pPr>
            <a:r>
              <a:rPr lang="el-GR" sz="2400" b="1" i="0" dirty="0">
                <a:solidFill>
                  <a:srgbClr val="000000"/>
                </a:solidFill>
                <a:effectLst/>
                <a:latin typeface="Times New Roman" panose="02020603050405020304" pitchFamily="18" charset="0"/>
              </a:rPr>
              <a:t>Να διενεργήσει έναν απλό ελιγμό</a:t>
            </a:r>
            <a:r>
              <a:rPr lang="el-GR" sz="2400" dirty="0">
                <a:solidFill>
                  <a:srgbClr val="000000"/>
                </a:solidFill>
                <a:latin typeface="Times New Roman" panose="02020603050405020304" pitchFamily="18" charset="0"/>
              </a:rPr>
              <a:t> όπως </a:t>
            </a:r>
            <a:r>
              <a:rPr lang="el-GR" sz="2400" b="1" dirty="0">
                <a:solidFill>
                  <a:srgbClr val="FF0000"/>
                </a:solidFill>
                <a:effectLst/>
                <a:latin typeface="Times New Roman" panose="02020603050405020304" pitchFamily="18" charset="0"/>
                <a:ea typeface="Calibri" panose="020F0502020204030204" pitchFamily="34" charset="0"/>
              </a:rPr>
              <a:t>ανύψωση γνάθου (</a:t>
            </a:r>
            <a:r>
              <a:rPr lang="el-GR" sz="2400" b="1" dirty="0" err="1">
                <a:solidFill>
                  <a:srgbClr val="FF0000"/>
                </a:solidFill>
                <a:effectLst/>
                <a:latin typeface="Times New Roman" panose="02020603050405020304" pitchFamily="18" charset="0"/>
                <a:ea typeface="Calibri" panose="020F0502020204030204" pitchFamily="34" charset="0"/>
              </a:rPr>
              <a:t>chin</a:t>
            </a:r>
            <a:r>
              <a:rPr lang="el-GR" sz="2400" b="1" dirty="0">
                <a:solidFill>
                  <a:srgbClr val="FF0000"/>
                </a:solidFill>
                <a:effectLst/>
                <a:latin typeface="Times New Roman" panose="02020603050405020304" pitchFamily="18" charset="0"/>
                <a:ea typeface="Calibri" panose="020F0502020204030204" pitchFamily="34" charset="0"/>
              </a:rPr>
              <a:t> </a:t>
            </a:r>
            <a:r>
              <a:rPr lang="el-GR" sz="2400" b="1" dirty="0" err="1">
                <a:solidFill>
                  <a:srgbClr val="FF0000"/>
                </a:solidFill>
                <a:effectLst/>
                <a:latin typeface="Times New Roman" panose="02020603050405020304" pitchFamily="18" charset="0"/>
                <a:ea typeface="Calibri" panose="020F0502020204030204" pitchFamily="34" charset="0"/>
              </a:rPr>
              <a:t>lift</a:t>
            </a:r>
            <a:r>
              <a:rPr lang="el-GR" sz="2400" b="1" dirty="0">
                <a:solidFill>
                  <a:srgbClr val="FF0000"/>
                </a:solidFill>
                <a:effectLst/>
                <a:latin typeface="Times New Roman" panose="02020603050405020304" pitchFamily="18" charset="0"/>
                <a:ea typeface="Calibri" panose="020F0502020204030204" pitchFamily="34" charset="0"/>
              </a:rPr>
              <a:t>), η έκταση κάτω γνάθου (</a:t>
            </a:r>
            <a:r>
              <a:rPr lang="el-GR" sz="2400" b="1" dirty="0" err="1">
                <a:solidFill>
                  <a:srgbClr val="FF0000"/>
                </a:solidFill>
                <a:effectLst/>
                <a:latin typeface="Times New Roman" panose="02020603050405020304" pitchFamily="18" charset="0"/>
                <a:ea typeface="Calibri" panose="020F0502020204030204" pitchFamily="34" charset="0"/>
              </a:rPr>
              <a:t>jaw</a:t>
            </a:r>
            <a:r>
              <a:rPr lang="el-GR" sz="2400" b="1" dirty="0">
                <a:solidFill>
                  <a:srgbClr val="FF0000"/>
                </a:solidFill>
                <a:effectLst/>
                <a:latin typeface="Times New Roman" panose="02020603050405020304" pitchFamily="18" charset="0"/>
                <a:ea typeface="Calibri" panose="020F0502020204030204" pitchFamily="34" charset="0"/>
              </a:rPr>
              <a:t> </a:t>
            </a:r>
            <a:r>
              <a:rPr lang="el-GR" sz="2400" b="1" dirty="0" err="1">
                <a:solidFill>
                  <a:srgbClr val="FF0000"/>
                </a:solidFill>
                <a:effectLst/>
                <a:latin typeface="Times New Roman" panose="02020603050405020304" pitchFamily="18" charset="0"/>
                <a:ea typeface="Calibri" panose="020F0502020204030204" pitchFamily="34" charset="0"/>
              </a:rPr>
              <a:t>thrust</a:t>
            </a:r>
            <a:r>
              <a:rPr lang="el-GR" sz="2400" b="1" dirty="0">
                <a:solidFill>
                  <a:srgbClr val="FF0000"/>
                </a:solidFill>
                <a:effectLst/>
                <a:latin typeface="Times New Roman" panose="02020603050405020304" pitchFamily="18" charset="0"/>
                <a:ea typeface="Calibri" panose="020F0502020204030204" pitchFamily="34" charset="0"/>
              </a:rPr>
              <a:t>)</a:t>
            </a:r>
            <a:r>
              <a:rPr lang="el-GR" sz="2000" dirty="0">
                <a:solidFill>
                  <a:srgbClr val="000000"/>
                </a:solidFill>
                <a:effectLst/>
                <a:latin typeface="Times New Roman" panose="02020603050405020304" pitchFamily="18" charset="0"/>
                <a:ea typeface="Calibri" panose="020F0502020204030204" pitchFamily="34" charset="0"/>
              </a:rPr>
              <a:t> </a:t>
            </a:r>
            <a:r>
              <a:rPr lang="el-GR" sz="2400" b="0" i="0" dirty="0">
                <a:solidFill>
                  <a:srgbClr val="000000"/>
                </a:solidFill>
                <a:effectLst/>
                <a:latin typeface="Times New Roman" panose="02020603050405020304" pitchFamily="18" charset="0"/>
              </a:rPr>
              <a:t>για να ευθυγραμμίσει εκ νέου τον αεραγωγό. </a:t>
            </a:r>
            <a:endParaRPr lang="en-US" sz="2400" b="0" i="0" dirty="0">
              <a:solidFill>
                <a:srgbClr val="000000"/>
              </a:solidFill>
              <a:effectLst/>
              <a:latin typeface="Times New Roman" panose="02020603050405020304" pitchFamily="18" charset="0"/>
            </a:endParaRPr>
          </a:p>
          <a:p>
            <a:pPr marL="342900" indent="-342900" algn="l">
              <a:buFont typeface="Wingdings" panose="05000000000000000000" pitchFamily="2" charset="2"/>
              <a:buChar char="Ø"/>
            </a:pPr>
            <a:r>
              <a:rPr lang="el-GR" sz="2400" b="1" i="0" dirty="0">
                <a:solidFill>
                  <a:srgbClr val="000000"/>
                </a:solidFill>
                <a:effectLst/>
                <a:latin typeface="Times New Roman" panose="02020603050405020304" pitchFamily="18" charset="0"/>
              </a:rPr>
              <a:t>Αναρρόφηση εκκρίσεων</a:t>
            </a:r>
          </a:p>
          <a:p>
            <a:pPr marL="342900" indent="-342900" algn="l">
              <a:buFont typeface="Wingdings" panose="05000000000000000000" pitchFamily="2" charset="2"/>
              <a:buChar char="Ø"/>
            </a:pPr>
            <a:r>
              <a:rPr lang="el-GR" sz="2400" b="0" i="0" dirty="0">
                <a:solidFill>
                  <a:srgbClr val="000000"/>
                </a:solidFill>
                <a:effectLst/>
                <a:latin typeface="Times New Roman" panose="02020603050405020304" pitchFamily="18" charset="0"/>
              </a:rPr>
              <a:t>Να  εισάγει έναν τεχνητό αεραγωγό που είναι κατάλληλος για την κατάσταση του ασθενούς όπως:</a:t>
            </a:r>
          </a:p>
          <a:p>
            <a:pPr marL="342900" indent="-342900" algn="l">
              <a:buFont typeface="Arial" panose="020B0604020202020204" pitchFamily="34" charset="0"/>
              <a:buChar char="•"/>
            </a:pPr>
            <a:r>
              <a:rPr lang="el-GR" sz="2400" b="1" i="0" dirty="0" err="1">
                <a:solidFill>
                  <a:srgbClr val="000000"/>
                </a:solidFill>
                <a:effectLst/>
                <a:latin typeface="Times New Roman" panose="02020603050405020304" pitchFamily="18" charset="0"/>
              </a:rPr>
              <a:t>στοματοφαρυγγικούς</a:t>
            </a:r>
            <a:r>
              <a:rPr lang="el-GR" sz="2400" b="1" i="0" dirty="0">
                <a:solidFill>
                  <a:srgbClr val="000000"/>
                </a:solidFill>
                <a:effectLst/>
                <a:latin typeface="Times New Roman" panose="02020603050405020304" pitchFamily="18" charset="0"/>
              </a:rPr>
              <a:t> αεραγωγούς (OPA)</a:t>
            </a:r>
          </a:p>
          <a:p>
            <a:pPr marL="342900" indent="-342900" algn="l">
              <a:buFont typeface="Arial" panose="020B0604020202020204" pitchFamily="34" charset="0"/>
              <a:buChar char="•"/>
            </a:pPr>
            <a:r>
              <a:rPr lang="el-GR" sz="2400" b="1" i="0" dirty="0">
                <a:solidFill>
                  <a:srgbClr val="000000"/>
                </a:solidFill>
                <a:effectLst/>
                <a:latin typeface="Times New Roman" panose="02020603050405020304" pitchFamily="18" charset="0"/>
              </a:rPr>
              <a:t>ρινοφαρυγγικούς αεραγωγούς (NPA), </a:t>
            </a:r>
          </a:p>
          <a:p>
            <a:pPr marL="342900" indent="-342900" algn="l">
              <a:buFont typeface="Arial" panose="020B0604020202020204" pitchFamily="34" charset="0"/>
              <a:buChar char="•"/>
            </a:pPr>
            <a:r>
              <a:rPr lang="el-GR" sz="2400" b="1" i="0" dirty="0" err="1">
                <a:solidFill>
                  <a:srgbClr val="000000"/>
                </a:solidFill>
                <a:effectLst/>
                <a:latin typeface="Times New Roman" panose="02020603050405020304" pitchFamily="18" charset="0"/>
              </a:rPr>
              <a:t>υπεργλωττιδικούς</a:t>
            </a:r>
            <a:r>
              <a:rPr lang="el-GR" sz="2400" b="1" i="0" dirty="0">
                <a:solidFill>
                  <a:srgbClr val="000000"/>
                </a:solidFill>
                <a:effectLst/>
                <a:latin typeface="Times New Roman" panose="02020603050405020304" pitchFamily="18" charset="0"/>
              </a:rPr>
              <a:t> αεραγωγούς όπως αεραγωγό λαρυγγικής μάσκας (LMA), διασωλήνωση με </a:t>
            </a:r>
            <a:r>
              <a:rPr lang="el-GR" sz="2400" b="1" i="0" dirty="0" err="1">
                <a:solidFill>
                  <a:srgbClr val="000000"/>
                </a:solidFill>
                <a:effectLst/>
                <a:latin typeface="Times New Roman" panose="02020603050405020304" pitchFamily="18" charset="0"/>
              </a:rPr>
              <a:t>ενδοτραχειακό</a:t>
            </a:r>
            <a:r>
              <a:rPr lang="el-GR" sz="2400" b="1" i="0" dirty="0">
                <a:solidFill>
                  <a:srgbClr val="000000"/>
                </a:solidFill>
                <a:effectLst/>
                <a:latin typeface="Times New Roman" panose="02020603050405020304" pitchFamily="18" charset="0"/>
              </a:rPr>
              <a:t> σωλήνα (ETT) </a:t>
            </a:r>
            <a:endParaRPr lang="el-GR" sz="2400" b="1" dirty="0">
              <a:solidFill>
                <a:srgbClr val="000000"/>
              </a:solidFill>
              <a:latin typeface="Times New Roman" panose="02020603050405020304" pitchFamily="18" charset="0"/>
            </a:endParaRPr>
          </a:p>
          <a:p>
            <a:pPr marL="342900" indent="-342900" algn="l">
              <a:buFont typeface="Arial" panose="020B0604020202020204" pitchFamily="34" charset="0"/>
              <a:buChar char="•"/>
            </a:pPr>
            <a:r>
              <a:rPr lang="el-GR" sz="2400" b="1" i="0" dirty="0">
                <a:solidFill>
                  <a:srgbClr val="000000"/>
                </a:solidFill>
                <a:effectLst/>
                <a:latin typeface="Times New Roman" panose="02020603050405020304" pitchFamily="18" charset="0"/>
              </a:rPr>
              <a:t>χειρουργικό αεραγωγό όπως μια </a:t>
            </a:r>
            <a:r>
              <a:rPr lang="el-GR" sz="2400" b="1" i="0" dirty="0" err="1">
                <a:solidFill>
                  <a:srgbClr val="000000"/>
                </a:solidFill>
                <a:effectLst/>
                <a:latin typeface="Times New Roman" panose="02020603050405020304" pitchFamily="18" charset="0"/>
              </a:rPr>
              <a:t>κρικοθυρεοειδοτομή</a:t>
            </a:r>
            <a:r>
              <a:rPr lang="el-GR" sz="2400" b="1" i="0" dirty="0">
                <a:solidFill>
                  <a:srgbClr val="000000"/>
                </a:solidFill>
                <a:effectLst/>
                <a:latin typeface="Times New Roman" panose="02020603050405020304" pitchFamily="18" charset="0"/>
              </a:rPr>
              <a:t> με βελόνα ή μια χειρουργική </a:t>
            </a:r>
            <a:r>
              <a:rPr lang="el-GR" sz="2400" b="1" i="0" dirty="0" err="1">
                <a:solidFill>
                  <a:srgbClr val="000000"/>
                </a:solidFill>
                <a:effectLst/>
                <a:latin typeface="Times New Roman" panose="02020603050405020304" pitchFamily="18" charset="0"/>
              </a:rPr>
              <a:t>κρικοθυρεοειδοτομή</a:t>
            </a:r>
            <a:r>
              <a:rPr lang="el-GR" sz="2400" b="1" dirty="0">
                <a:solidFill>
                  <a:srgbClr val="000000"/>
                </a:solidFill>
                <a:latin typeface="Times New Roman" panose="02020603050405020304" pitchFamily="18" charset="0"/>
              </a:rPr>
              <a:t> επείγουσα </a:t>
            </a:r>
            <a:r>
              <a:rPr lang="el-GR" sz="2400" b="1" dirty="0" err="1">
                <a:solidFill>
                  <a:srgbClr val="000000"/>
                </a:solidFill>
                <a:latin typeface="Times New Roman" panose="02020603050405020304" pitchFamily="18" charset="0"/>
              </a:rPr>
              <a:t>τραχειοστομία</a:t>
            </a:r>
            <a:endParaRPr lang="el-GR" sz="2400" b="1"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17272219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1D3A2B-138D-DD05-2F83-07EE991AB778}"/>
              </a:ext>
            </a:extLst>
          </p:cNvPr>
          <p:cNvSpPr>
            <a:spLocks noGrp="1"/>
          </p:cNvSpPr>
          <p:nvPr>
            <p:ph type="title"/>
          </p:nvPr>
        </p:nvSpPr>
        <p:spPr>
          <a:xfrm>
            <a:off x="605864" y="571865"/>
            <a:ext cx="10364451" cy="958356"/>
          </a:xfrm>
        </p:spPr>
        <p:txBody>
          <a:bodyPr>
            <a:normAutofit fontScale="90000"/>
          </a:bodyPr>
          <a:lstStyle/>
          <a:p>
            <a:r>
              <a:rPr lang="el-GR" sz="4400" b="1" i="0" cap="none" dirty="0">
                <a:solidFill>
                  <a:srgbClr val="FF0000"/>
                </a:solidFill>
                <a:effectLst/>
                <a:latin typeface="Times New Roman" panose="02020603050405020304" pitchFamily="18" charset="0"/>
              </a:rPr>
              <a:t>ΑΕΡΑΓΩΓΟΣ</a:t>
            </a:r>
            <a:br>
              <a:rPr lang="el-GR" sz="3600" b="0" i="0" dirty="0">
                <a:solidFill>
                  <a:srgbClr val="000000"/>
                </a:solidFill>
                <a:effectLst/>
                <a:latin typeface="Times New Roman" panose="02020603050405020304" pitchFamily="18" charset="0"/>
              </a:rPr>
            </a:br>
            <a:br>
              <a:rPr lang="el-GR" b="1" i="0" dirty="0">
                <a:solidFill>
                  <a:srgbClr val="000000"/>
                </a:solidFill>
                <a:effectLst/>
                <a:latin typeface="arial" panose="020B0604020202020204" pitchFamily="34" charset="0"/>
              </a:rPr>
            </a:br>
            <a:endParaRPr lang="el-GR" dirty="0"/>
          </a:p>
        </p:txBody>
      </p:sp>
      <p:sp>
        <p:nvSpPr>
          <p:cNvPr id="6" name="TextBox 5">
            <a:extLst>
              <a:ext uri="{FF2B5EF4-FFF2-40B4-BE49-F238E27FC236}">
                <a16:creationId xmlns:a16="http://schemas.microsoft.com/office/drawing/2014/main" id="{4F4B1886-EFCC-958F-A752-088EAF55BEF8}"/>
              </a:ext>
            </a:extLst>
          </p:cNvPr>
          <p:cNvSpPr txBox="1"/>
          <p:nvPr/>
        </p:nvSpPr>
        <p:spPr>
          <a:xfrm>
            <a:off x="401216" y="1918997"/>
            <a:ext cx="10364451" cy="2000548"/>
          </a:xfrm>
          <a:prstGeom prst="rect">
            <a:avLst/>
          </a:prstGeom>
          <a:noFill/>
        </p:spPr>
        <p:txBody>
          <a:bodyPr wrap="square" rtlCol="0">
            <a:spAutoFit/>
          </a:bodyPr>
          <a:lstStyle/>
          <a:p>
            <a:pPr algn="l"/>
            <a:endParaRPr lang="el-GR" sz="2800" b="0" i="0" dirty="0">
              <a:solidFill>
                <a:srgbClr val="000000"/>
              </a:solidFill>
              <a:effectLst/>
              <a:latin typeface="Times New Roman" panose="02020603050405020304" pitchFamily="18" charset="0"/>
            </a:endParaRPr>
          </a:p>
          <a:p>
            <a:pPr algn="l"/>
            <a:r>
              <a:rPr lang="el-GR" sz="24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Σε περίπτωση που διαπιστωθεί μειωμένος αερισμός, ιδιαίτερα σε τραυματίες με </a:t>
            </a:r>
            <a:r>
              <a:rPr lang="el-GR" sz="2400" b="1"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κρανιοεγκεφαλική</a:t>
            </a:r>
            <a:r>
              <a:rPr lang="el-GR" sz="24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κάκωση (ΚΕΚ), λήψη ναρκωτικών και απόπνοια αλκοόλ, επιβάλλεται η εξασφάλιση του αεραγωγού με </a:t>
            </a:r>
            <a:r>
              <a:rPr lang="el-GR" sz="2400" b="1"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ενδοτραχειακή</a:t>
            </a:r>
            <a:r>
              <a:rPr lang="el-GR" sz="24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διασωλήνωση</a:t>
            </a:r>
            <a:r>
              <a:rPr lang="el-GR" sz="24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t>
            </a:r>
            <a:endParaRPr lang="el-GR" sz="24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147481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1D3A2B-138D-DD05-2F83-07EE991AB778}"/>
              </a:ext>
            </a:extLst>
          </p:cNvPr>
          <p:cNvSpPr>
            <a:spLocks noGrp="1"/>
          </p:cNvSpPr>
          <p:nvPr>
            <p:ph type="title"/>
          </p:nvPr>
        </p:nvSpPr>
        <p:spPr>
          <a:xfrm>
            <a:off x="605864" y="571865"/>
            <a:ext cx="10364451" cy="958356"/>
          </a:xfrm>
        </p:spPr>
        <p:txBody>
          <a:bodyPr>
            <a:normAutofit fontScale="90000"/>
          </a:bodyPr>
          <a:lstStyle/>
          <a:p>
            <a:br>
              <a:rPr lang="el-GR" sz="4400" b="1" i="0" cap="none" dirty="0">
                <a:solidFill>
                  <a:srgbClr val="FF0000"/>
                </a:solidFill>
                <a:effectLst/>
                <a:latin typeface="Times New Roman" panose="02020603050405020304" pitchFamily="18" charset="0"/>
              </a:rPr>
            </a:br>
            <a:br>
              <a:rPr lang="el-GR" sz="4400" b="1" i="0" cap="none" dirty="0">
                <a:solidFill>
                  <a:srgbClr val="FF0000"/>
                </a:solidFill>
                <a:effectLst/>
                <a:latin typeface="Times New Roman" panose="02020603050405020304" pitchFamily="18" charset="0"/>
              </a:rPr>
            </a:br>
            <a:r>
              <a:rPr lang="el-GR" sz="4400" b="1" i="0" cap="none" dirty="0">
                <a:solidFill>
                  <a:srgbClr val="FF0000"/>
                </a:solidFill>
                <a:effectLst/>
                <a:latin typeface="Times New Roman" panose="02020603050405020304" pitchFamily="18" charset="0"/>
              </a:rPr>
              <a:t>Αναπνοή</a:t>
            </a:r>
            <a:br>
              <a:rPr lang="el-GR" sz="4400" b="0" i="0" dirty="0">
                <a:solidFill>
                  <a:srgbClr val="000000"/>
                </a:solidFill>
                <a:effectLst/>
                <a:latin typeface="Times New Roman" panose="02020603050405020304" pitchFamily="18" charset="0"/>
              </a:rPr>
            </a:br>
            <a:br>
              <a:rPr lang="el-GR" sz="3600" b="0" i="0" dirty="0">
                <a:solidFill>
                  <a:srgbClr val="000000"/>
                </a:solidFill>
                <a:effectLst/>
                <a:latin typeface="Times New Roman" panose="02020603050405020304" pitchFamily="18" charset="0"/>
              </a:rPr>
            </a:br>
            <a:br>
              <a:rPr lang="el-GR" b="1" i="0" dirty="0">
                <a:solidFill>
                  <a:srgbClr val="000000"/>
                </a:solidFill>
                <a:effectLst/>
                <a:latin typeface="arial" panose="020B0604020202020204" pitchFamily="34" charset="0"/>
              </a:rPr>
            </a:br>
            <a:endParaRPr lang="el-GR" dirty="0"/>
          </a:p>
        </p:txBody>
      </p:sp>
      <p:sp>
        <p:nvSpPr>
          <p:cNvPr id="6" name="TextBox 5">
            <a:extLst>
              <a:ext uri="{FF2B5EF4-FFF2-40B4-BE49-F238E27FC236}">
                <a16:creationId xmlns:a16="http://schemas.microsoft.com/office/drawing/2014/main" id="{4F4B1886-EFCC-958F-A752-088EAF55BEF8}"/>
              </a:ext>
            </a:extLst>
          </p:cNvPr>
          <p:cNvSpPr txBox="1"/>
          <p:nvPr/>
        </p:nvSpPr>
        <p:spPr>
          <a:xfrm>
            <a:off x="522514" y="920621"/>
            <a:ext cx="10364451" cy="5324535"/>
          </a:xfrm>
          <a:prstGeom prst="rect">
            <a:avLst/>
          </a:prstGeom>
          <a:noFill/>
        </p:spPr>
        <p:txBody>
          <a:bodyPr wrap="square" rtlCol="0">
            <a:spAutoFit/>
          </a:bodyPr>
          <a:lstStyle/>
          <a:p>
            <a:pPr algn="l"/>
            <a:endParaRPr lang="el-GR" sz="2800" b="0" i="0" dirty="0">
              <a:solidFill>
                <a:srgbClr val="000000"/>
              </a:solidFill>
              <a:effectLst/>
              <a:latin typeface="Times New Roman" panose="02020603050405020304" pitchFamily="18" charset="0"/>
            </a:endParaRPr>
          </a:p>
          <a:p>
            <a:pPr marL="342900" indent="-342900" algn="l">
              <a:buFont typeface="Wingdings" panose="05000000000000000000" pitchFamily="2" charset="2"/>
              <a:buChar char="Ø"/>
            </a:pPr>
            <a:r>
              <a:rPr lang="el-GR" sz="2400" b="0" i="0" dirty="0">
                <a:solidFill>
                  <a:srgbClr val="000000"/>
                </a:solidFill>
                <a:effectLst/>
                <a:latin typeface="Times New Roman" panose="02020603050405020304" pitchFamily="18" charset="0"/>
              </a:rPr>
              <a:t>Μόλις γίνει διαχείριση του αεραγωγού, ο </a:t>
            </a:r>
            <a:r>
              <a:rPr lang="el-GR" sz="2400" b="0" i="0" dirty="0" err="1">
                <a:solidFill>
                  <a:srgbClr val="000000"/>
                </a:solidFill>
                <a:effectLst/>
                <a:latin typeface="Times New Roman" panose="02020603050405020304" pitchFamily="18" charset="0"/>
              </a:rPr>
              <a:t>πάροχος</a:t>
            </a:r>
            <a:r>
              <a:rPr lang="el-GR" sz="2400" b="0" i="0" dirty="0">
                <a:solidFill>
                  <a:srgbClr val="000000"/>
                </a:solidFill>
                <a:effectLst/>
                <a:latin typeface="Times New Roman" panose="02020603050405020304" pitchFamily="18" charset="0"/>
              </a:rPr>
              <a:t> μπορεί να προχωρήσει στο επόμενο μέρος της κύριας έρευνας (ABCDE). αναπνοή. </a:t>
            </a:r>
          </a:p>
          <a:p>
            <a:pPr marL="342900" indent="-342900" algn="l">
              <a:buFont typeface="Wingdings" panose="05000000000000000000" pitchFamily="2" charset="2"/>
              <a:buChar char="Ø"/>
            </a:pPr>
            <a:r>
              <a:rPr lang="el-GR" sz="2400" b="0" i="0" dirty="0">
                <a:solidFill>
                  <a:srgbClr val="000000"/>
                </a:solidFill>
                <a:effectLst/>
                <a:latin typeface="Times New Roman" panose="02020603050405020304" pitchFamily="18" charset="0"/>
              </a:rPr>
              <a:t>Το </a:t>
            </a:r>
            <a:r>
              <a:rPr lang="el-GR" sz="2400" b="0" i="0" dirty="0" err="1">
                <a:solidFill>
                  <a:srgbClr val="000000"/>
                </a:solidFill>
                <a:effectLst/>
                <a:latin typeface="Times New Roman" panose="02020603050405020304" pitchFamily="18" charset="0"/>
              </a:rPr>
              <a:t>Airway</a:t>
            </a:r>
            <a:r>
              <a:rPr lang="el-GR" sz="2400" b="0" i="0" dirty="0">
                <a:solidFill>
                  <a:srgbClr val="000000"/>
                </a:solidFill>
                <a:effectLst/>
                <a:latin typeface="Times New Roman" panose="02020603050405020304" pitchFamily="18" charset="0"/>
              </a:rPr>
              <a:t> ασχολείται με τη διατήρηση μιας οδού για την είσοδο οξυγόνου και την έξοδο του διοξειδίου του άνθρακα από τους πνεύμονες. </a:t>
            </a:r>
          </a:p>
          <a:p>
            <a:pPr marL="342900" indent="-342900" algn="l">
              <a:buFont typeface="Wingdings" panose="05000000000000000000" pitchFamily="2" charset="2"/>
              <a:buChar char="Ø"/>
            </a:pPr>
            <a:r>
              <a:rPr lang="el-GR" sz="2400" b="0" i="0" dirty="0">
                <a:solidFill>
                  <a:srgbClr val="000000"/>
                </a:solidFill>
                <a:effectLst/>
                <a:latin typeface="Times New Roman" panose="02020603050405020304" pitchFamily="18" charset="0"/>
              </a:rPr>
              <a:t>Η αναπνοή, από την άλλη πλευρά, ασχολείται με τη μηχανική του αερισμού. </a:t>
            </a:r>
          </a:p>
          <a:p>
            <a:pPr marL="342900" indent="-342900" algn="l">
              <a:buFont typeface="Wingdings" panose="05000000000000000000" pitchFamily="2" charset="2"/>
              <a:buChar char="Ø"/>
            </a:pPr>
            <a:r>
              <a:rPr lang="el-GR" sz="2400" b="0" i="0" dirty="0">
                <a:solidFill>
                  <a:srgbClr val="000000"/>
                </a:solidFill>
                <a:effectLst/>
                <a:latin typeface="Times New Roman" panose="02020603050405020304" pitchFamily="18" charset="0"/>
              </a:rPr>
              <a:t>Αν και μπορεί να είναι προφανές ότι αυτό περιλαμβάνει αξιολόγηση και θεραπεία τραυματισμών στους πνεύμονες, ένας </a:t>
            </a:r>
            <a:r>
              <a:rPr lang="el-GR" sz="2400" b="0" i="0" dirty="0" err="1">
                <a:solidFill>
                  <a:srgbClr val="000000"/>
                </a:solidFill>
                <a:effectLst/>
                <a:latin typeface="Times New Roman" panose="02020603050405020304" pitchFamily="18" charset="0"/>
              </a:rPr>
              <a:t>πάροχος</a:t>
            </a:r>
            <a:r>
              <a:rPr lang="el-GR" sz="2400" b="0" i="0" dirty="0">
                <a:solidFill>
                  <a:srgbClr val="000000"/>
                </a:solidFill>
                <a:effectLst/>
                <a:latin typeface="Times New Roman" panose="02020603050405020304" pitchFamily="18" charset="0"/>
              </a:rPr>
              <a:t> πρέπει επίσης να αξιολογήσει το διάφραγμα και το θωρακικό τοίχωμα του ασθενούς, συμπεριλαμβανομένων των πλευρών, των μεσοπλεύριων μυών και του μεσοπλεύριου </a:t>
            </a:r>
            <a:r>
              <a:rPr lang="el-GR" sz="2400" b="0" i="0" dirty="0" err="1">
                <a:solidFill>
                  <a:srgbClr val="000000"/>
                </a:solidFill>
                <a:effectLst/>
                <a:latin typeface="Times New Roman" panose="02020603050405020304" pitchFamily="18" charset="0"/>
              </a:rPr>
              <a:t>νευροαγγειακού</a:t>
            </a:r>
            <a:r>
              <a:rPr lang="el-GR" sz="2400" b="0" i="0" dirty="0">
                <a:solidFill>
                  <a:srgbClr val="000000"/>
                </a:solidFill>
                <a:effectLst/>
                <a:latin typeface="Times New Roman" panose="02020603050405020304" pitchFamily="18" charset="0"/>
              </a:rPr>
              <a:t> συστήματος. </a:t>
            </a:r>
          </a:p>
          <a:p>
            <a:pPr marL="342900" indent="-342900" algn="l">
              <a:buFont typeface="Wingdings" panose="05000000000000000000" pitchFamily="2" charset="2"/>
              <a:buChar char="Ø"/>
            </a:pPr>
            <a:r>
              <a:rPr lang="el-GR" sz="2400" b="0" i="0" dirty="0">
                <a:solidFill>
                  <a:srgbClr val="000000"/>
                </a:solidFill>
                <a:effectLst/>
                <a:latin typeface="Times New Roman" panose="02020603050405020304" pitchFamily="18" charset="0"/>
              </a:rPr>
              <a:t>Μηχανικά, αυτά τα εξαρτήματα δημιουργούν τις κατάλληλες πιέσεις που απαιτούνται για την κίνηση του αέρα. Επομένως, η βλάβη σε οποιοδήποτε από αυτά μπορεί να επηρεάσει την ικανότητα αερισμού του ασθενούς. </a:t>
            </a:r>
          </a:p>
        </p:txBody>
      </p:sp>
    </p:spTree>
    <p:extLst>
      <p:ext uri="{BB962C8B-B14F-4D97-AF65-F5344CB8AC3E}">
        <p14:creationId xmlns:p14="http://schemas.microsoft.com/office/powerpoint/2010/main" val="1697872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1D3A2B-138D-DD05-2F83-07EE991AB778}"/>
              </a:ext>
            </a:extLst>
          </p:cNvPr>
          <p:cNvSpPr>
            <a:spLocks noGrp="1"/>
          </p:cNvSpPr>
          <p:nvPr>
            <p:ph type="title"/>
          </p:nvPr>
        </p:nvSpPr>
        <p:spPr>
          <a:xfrm>
            <a:off x="605864" y="571865"/>
            <a:ext cx="10364451" cy="958356"/>
          </a:xfrm>
        </p:spPr>
        <p:txBody>
          <a:bodyPr>
            <a:normAutofit fontScale="90000"/>
          </a:bodyPr>
          <a:lstStyle/>
          <a:p>
            <a:br>
              <a:rPr lang="el-GR" sz="4400" b="1" i="0" cap="none" dirty="0">
                <a:solidFill>
                  <a:srgbClr val="FF0000"/>
                </a:solidFill>
                <a:effectLst/>
                <a:latin typeface="Times New Roman" panose="02020603050405020304" pitchFamily="18" charset="0"/>
              </a:rPr>
            </a:br>
            <a:br>
              <a:rPr lang="el-GR" sz="4400" b="1" i="0" cap="none" dirty="0">
                <a:solidFill>
                  <a:srgbClr val="FF0000"/>
                </a:solidFill>
                <a:effectLst/>
                <a:latin typeface="Times New Roman" panose="02020603050405020304" pitchFamily="18" charset="0"/>
              </a:rPr>
            </a:br>
            <a:r>
              <a:rPr lang="el-GR" sz="4400" b="1" i="0" cap="none" dirty="0">
                <a:solidFill>
                  <a:srgbClr val="FF0000"/>
                </a:solidFill>
                <a:effectLst/>
                <a:latin typeface="Times New Roman" panose="02020603050405020304" pitchFamily="18" charset="0"/>
              </a:rPr>
              <a:t>Αναπνοή</a:t>
            </a:r>
            <a:br>
              <a:rPr lang="el-GR" sz="4400" b="0" i="0" dirty="0">
                <a:solidFill>
                  <a:srgbClr val="000000"/>
                </a:solidFill>
                <a:effectLst/>
                <a:latin typeface="Times New Roman" panose="02020603050405020304" pitchFamily="18" charset="0"/>
              </a:rPr>
            </a:br>
            <a:br>
              <a:rPr lang="el-GR" sz="3600" b="0" i="0" dirty="0">
                <a:solidFill>
                  <a:srgbClr val="000000"/>
                </a:solidFill>
                <a:effectLst/>
                <a:latin typeface="Times New Roman" panose="02020603050405020304" pitchFamily="18" charset="0"/>
              </a:rPr>
            </a:br>
            <a:br>
              <a:rPr lang="el-GR" b="1" i="0" dirty="0">
                <a:solidFill>
                  <a:srgbClr val="000000"/>
                </a:solidFill>
                <a:effectLst/>
                <a:latin typeface="arial" panose="020B0604020202020204" pitchFamily="34" charset="0"/>
              </a:rPr>
            </a:br>
            <a:endParaRPr lang="el-GR" dirty="0"/>
          </a:p>
        </p:txBody>
      </p:sp>
      <p:sp>
        <p:nvSpPr>
          <p:cNvPr id="6" name="TextBox 5">
            <a:extLst>
              <a:ext uri="{FF2B5EF4-FFF2-40B4-BE49-F238E27FC236}">
                <a16:creationId xmlns:a16="http://schemas.microsoft.com/office/drawing/2014/main" id="{4F4B1886-EFCC-958F-A752-088EAF55BEF8}"/>
              </a:ext>
            </a:extLst>
          </p:cNvPr>
          <p:cNvSpPr txBox="1"/>
          <p:nvPr/>
        </p:nvSpPr>
        <p:spPr>
          <a:xfrm>
            <a:off x="522514" y="920621"/>
            <a:ext cx="10364451" cy="4216539"/>
          </a:xfrm>
          <a:prstGeom prst="rect">
            <a:avLst/>
          </a:prstGeom>
          <a:noFill/>
        </p:spPr>
        <p:txBody>
          <a:bodyPr wrap="square" rtlCol="0">
            <a:spAutoFit/>
          </a:bodyPr>
          <a:lstStyle/>
          <a:p>
            <a:pPr algn="l"/>
            <a:endParaRPr lang="el-GR" sz="2800" b="0" i="0" dirty="0">
              <a:solidFill>
                <a:srgbClr val="000000"/>
              </a:solidFill>
              <a:effectLst/>
              <a:latin typeface="Times New Roman" panose="02020603050405020304" pitchFamily="18" charset="0"/>
            </a:endParaRPr>
          </a:p>
          <a:p>
            <a:pPr algn="l"/>
            <a:r>
              <a:rPr lang="el-GR" sz="2400" b="0" i="0" dirty="0">
                <a:solidFill>
                  <a:srgbClr val="000000"/>
                </a:solidFill>
                <a:effectLst/>
                <a:latin typeface="Times New Roman" panose="02020603050405020304" pitchFamily="18" charset="0"/>
              </a:rPr>
              <a:t>Το τραύμα μπορεί να οδηγήσει σε κατάγματα των πλευρών και στο στήθος, πνευμοθώρακα τάσης, ρήξη διαφράγματος, βρογχική ρήξη και κατεστραμμένο πνευμονικό παρέγχυμα που μπορεί να οδηγήσει σε πνευμονική θλάση ή </a:t>
            </a:r>
            <a:r>
              <a:rPr lang="el-GR" sz="2400" b="0" i="0" dirty="0" err="1">
                <a:solidFill>
                  <a:srgbClr val="000000"/>
                </a:solidFill>
                <a:effectLst/>
                <a:latin typeface="Times New Roman" panose="02020603050405020304" pitchFamily="18" charset="0"/>
              </a:rPr>
              <a:t>αιμοθώρακα</a:t>
            </a:r>
            <a:r>
              <a:rPr lang="el-GR" sz="2400" b="0" i="0" dirty="0">
                <a:solidFill>
                  <a:srgbClr val="000000"/>
                </a:solidFill>
                <a:effectLst/>
                <a:latin typeface="Times New Roman" panose="02020603050405020304" pitchFamily="18" charset="0"/>
              </a:rPr>
              <a:t>. </a:t>
            </a:r>
          </a:p>
          <a:p>
            <a:pPr algn="l"/>
            <a:r>
              <a:rPr lang="el-GR" sz="2400" b="0" i="0" dirty="0">
                <a:solidFill>
                  <a:srgbClr val="000000"/>
                </a:solidFill>
                <a:effectLst/>
                <a:latin typeface="Times New Roman" panose="02020603050405020304" pitchFamily="18" charset="0"/>
              </a:rPr>
              <a:t>Αν και η παθολογία που αναφέρεται παραπάνω μπορεί να προκαλέσει μηχανικά και φυσιολογικά εμπόδια στην οξυγόνωση, ο πόνος που βιώνουν οι ασθενείς μπορεί επίσης να τους εμποδίσει να πάρουν πλήρεις αναπνοές. </a:t>
            </a:r>
          </a:p>
          <a:p>
            <a:pPr algn="l"/>
            <a:r>
              <a:rPr lang="el-GR" sz="2400" b="0" i="0" dirty="0">
                <a:solidFill>
                  <a:srgbClr val="000000"/>
                </a:solidFill>
                <a:effectLst/>
                <a:latin typeface="Times New Roman" panose="02020603050405020304" pitchFamily="18" charset="0"/>
              </a:rPr>
              <a:t>Ο πόνος μπορεί να είναι τόσο έντονος που η </a:t>
            </a:r>
            <a:r>
              <a:rPr lang="el-GR" sz="2400" b="0" i="0" dirty="0" err="1">
                <a:solidFill>
                  <a:srgbClr val="000000"/>
                </a:solidFill>
                <a:effectLst/>
                <a:latin typeface="Times New Roman" panose="02020603050405020304" pitchFamily="18" charset="0"/>
              </a:rPr>
              <a:t>ατελεκτασία</a:t>
            </a:r>
            <a:r>
              <a:rPr lang="el-GR" sz="2400" b="0" i="0" dirty="0">
                <a:solidFill>
                  <a:srgbClr val="000000"/>
                </a:solidFill>
                <a:effectLst/>
                <a:latin typeface="Times New Roman" panose="02020603050405020304" pitchFamily="18" charset="0"/>
              </a:rPr>
              <a:t> μπορεί να εμφανιστεί απλώς από την έλλειψη σωστής αναπνοής.</a:t>
            </a:r>
          </a:p>
          <a:p>
            <a:pPr algn="l"/>
            <a:endParaRPr lang="el-GR" sz="24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9871015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1D3A2B-138D-DD05-2F83-07EE991AB778}"/>
              </a:ext>
            </a:extLst>
          </p:cNvPr>
          <p:cNvSpPr>
            <a:spLocks noGrp="1"/>
          </p:cNvSpPr>
          <p:nvPr>
            <p:ph type="title"/>
          </p:nvPr>
        </p:nvSpPr>
        <p:spPr>
          <a:xfrm>
            <a:off x="605864" y="571865"/>
            <a:ext cx="10364451" cy="958356"/>
          </a:xfrm>
        </p:spPr>
        <p:txBody>
          <a:bodyPr>
            <a:normAutofit fontScale="90000"/>
          </a:bodyPr>
          <a:lstStyle/>
          <a:p>
            <a:br>
              <a:rPr lang="el-GR" sz="4400" b="1" i="0" cap="none" dirty="0">
                <a:solidFill>
                  <a:srgbClr val="FF0000"/>
                </a:solidFill>
                <a:effectLst/>
                <a:latin typeface="Times New Roman" panose="02020603050405020304" pitchFamily="18" charset="0"/>
              </a:rPr>
            </a:br>
            <a:br>
              <a:rPr lang="el-GR" sz="4400" b="1" i="0" cap="none" dirty="0">
                <a:solidFill>
                  <a:srgbClr val="FF0000"/>
                </a:solidFill>
                <a:effectLst/>
                <a:latin typeface="Times New Roman" panose="02020603050405020304" pitchFamily="18" charset="0"/>
              </a:rPr>
            </a:br>
            <a:r>
              <a:rPr lang="el-GR" sz="4400" b="1" i="0" cap="none" dirty="0">
                <a:solidFill>
                  <a:srgbClr val="FF0000"/>
                </a:solidFill>
                <a:effectLst/>
                <a:latin typeface="Times New Roman" panose="02020603050405020304" pitchFamily="18" charset="0"/>
              </a:rPr>
              <a:t>Αναπνοή</a:t>
            </a:r>
            <a:br>
              <a:rPr lang="el-GR" sz="4400" b="0" i="0" dirty="0">
                <a:solidFill>
                  <a:srgbClr val="000000"/>
                </a:solidFill>
                <a:effectLst/>
                <a:latin typeface="Times New Roman" panose="02020603050405020304" pitchFamily="18" charset="0"/>
              </a:rPr>
            </a:br>
            <a:br>
              <a:rPr lang="el-GR" sz="3600" b="0" i="0" dirty="0">
                <a:solidFill>
                  <a:srgbClr val="000000"/>
                </a:solidFill>
                <a:effectLst/>
                <a:latin typeface="Times New Roman" panose="02020603050405020304" pitchFamily="18" charset="0"/>
              </a:rPr>
            </a:br>
            <a:br>
              <a:rPr lang="el-GR" b="1" i="0" dirty="0">
                <a:solidFill>
                  <a:srgbClr val="000000"/>
                </a:solidFill>
                <a:effectLst/>
                <a:latin typeface="arial" panose="020B0604020202020204" pitchFamily="34" charset="0"/>
              </a:rPr>
            </a:br>
            <a:endParaRPr lang="el-GR" dirty="0"/>
          </a:p>
        </p:txBody>
      </p:sp>
      <p:sp>
        <p:nvSpPr>
          <p:cNvPr id="6" name="TextBox 5">
            <a:extLst>
              <a:ext uri="{FF2B5EF4-FFF2-40B4-BE49-F238E27FC236}">
                <a16:creationId xmlns:a16="http://schemas.microsoft.com/office/drawing/2014/main" id="{4F4B1886-EFCC-958F-A752-088EAF55BEF8}"/>
              </a:ext>
            </a:extLst>
          </p:cNvPr>
          <p:cNvSpPr txBox="1"/>
          <p:nvPr/>
        </p:nvSpPr>
        <p:spPr>
          <a:xfrm>
            <a:off x="494522" y="1377822"/>
            <a:ext cx="10364451" cy="5003101"/>
          </a:xfrm>
          <a:prstGeom prst="rect">
            <a:avLst/>
          </a:prstGeom>
          <a:noFill/>
        </p:spPr>
        <p:txBody>
          <a:bodyPr wrap="square" rtlCol="0">
            <a:spAutoFit/>
          </a:bodyPr>
          <a:lstStyle/>
          <a:p>
            <a:pPr algn="just">
              <a:lnSpc>
                <a:spcPct val="150000"/>
              </a:lnSpc>
              <a:spcAft>
                <a:spcPts val="1000"/>
              </a:spcAft>
            </a:pPr>
            <a:r>
              <a:rPr lang="el-GR" sz="18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Θα πρέπει άμεσα να αποκαλυφθούν και να θεραπευτούν απειλητικές για τη ζωή βλάβες, όπως ο υπό τάση πνευμοθώρακας</a:t>
            </a: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p>
          <a:p>
            <a:pPr algn="just">
              <a:lnSpc>
                <a:spcPct val="150000"/>
              </a:lnSpc>
              <a:spcAft>
                <a:spcPts val="1000"/>
              </a:spcAft>
            </a:pP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Η διάγνωση του υπό τάση πνευμοθώρακα είναι κλινική με τα ακόλουθα τρία σημεία: </a:t>
            </a:r>
          </a:p>
          <a:p>
            <a:pPr algn="just">
              <a:lnSpc>
                <a:spcPct val="150000"/>
              </a:lnSpc>
              <a:spcAft>
                <a:spcPts val="1000"/>
              </a:spcAft>
            </a:pP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α) δύσπνοια, β) υπόταση και γ) σύστοιχη μείωση αναπνευστικού ψιθυρίσματος, και πρέπει να αντιμετωπιστεί άμεσα με τη μετατροπή του σε ανοιχτό πνευμοθώρακα με τη βοήθεια </a:t>
            </a:r>
            <a:r>
              <a:rPr lang="el-GR" sz="1800"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φλεβοκαθετήρων</a:t>
            </a: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14 G (</a:t>
            </a:r>
            <a:r>
              <a:rPr lang="el-GR" sz="1800"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gauge</a:t>
            </a: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τους οποίους τοποθετούμε στο 2ο μεσοπλεύριο διάστημα στη μέση </a:t>
            </a:r>
            <a:r>
              <a:rPr lang="el-GR" sz="1800"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κλει</a:t>
            </a: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-δική γραμμή, μέχρι την πλήρη θεραπεία του πνευμοθώρακα με τη </a:t>
            </a:r>
            <a:r>
              <a:rPr lang="el-GR" sz="1800"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θωρακοστομία</a:t>
            </a: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και την τοποθέτηση ενδοθωρακικού σωλήνα παροχέτευσης 32 F στο 5ο μεσοπλεύριο διάστημα στη μέση μασχαλιαία γραμμή. </a:t>
            </a: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el-GR" sz="1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Προσοχή! </a:t>
            </a: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Ο υπό τάση πνευμοθώρακας είναι άμεσα απειλητικός για τη ζωή του τραυματία και πρέπει να διαγιγνώσκεται και να θεραπεύεται αμέσως, χωρίς καθυστερήσεις για </a:t>
            </a:r>
            <a:r>
              <a:rPr lang="el-GR" sz="1800"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παρακλινικό</a:t>
            </a: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έλεγχο, όπως </a:t>
            </a:r>
            <a:r>
              <a:rPr lang="el-GR" sz="1800"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ακτινογρα-φίες</a:t>
            </a: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κ.λπ. </a:t>
            </a:r>
            <a:endParaRPr lang="el-GR"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174121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1D3A2B-138D-DD05-2F83-07EE991AB778}"/>
              </a:ext>
            </a:extLst>
          </p:cNvPr>
          <p:cNvSpPr>
            <a:spLocks noGrp="1"/>
          </p:cNvSpPr>
          <p:nvPr>
            <p:ph type="title"/>
          </p:nvPr>
        </p:nvSpPr>
        <p:spPr>
          <a:xfrm>
            <a:off x="605864" y="571865"/>
            <a:ext cx="10364451" cy="958356"/>
          </a:xfrm>
        </p:spPr>
        <p:txBody>
          <a:bodyPr>
            <a:normAutofit fontScale="90000"/>
          </a:bodyPr>
          <a:lstStyle/>
          <a:p>
            <a:br>
              <a:rPr lang="el-GR" sz="4400" b="1" i="0" cap="none" dirty="0">
                <a:solidFill>
                  <a:srgbClr val="FF0000"/>
                </a:solidFill>
                <a:effectLst/>
                <a:latin typeface="Times New Roman" panose="02020603050405020304" pitchFamily="18" charset="0"/>
              </a:rPr>
            </a:br>
            <a:br>
              <a:rPr lang="el-GR" sz="4400" b="1" i="0" cap="none" dirty="0">
                <a:solidFill>
                  <a:srgbClr val="FF0000"/>
                </a:solidFill>
                <a:effectLst/>
                <a:latin typeface="Times New Roman" panose="02020603050405020304" pitchFamily="18" charset="0"/>
              </a:rPr>
            </a:br>
            <a:r>
              <a:rPr lang="el-GR" sz="4400" b="1" i="0" cap="none" dirty="0">
                <a:solidFill>
                  <a:srgbClr val="FF0000"/>
                </a:solidFill>
                <a:effectLst/>
                <a:latin typeface="Times New Roman" panose="02020603050405020304" pitchFamily="18" charset="0"/>
              </a:rPr>
              <a:t>Αναπνοή</a:t>
            </a:r>
            <a:br>
              <a:rPr lang="el-GR" sz="4400" b="0" i="0" dirty="0">
                <a:solidFill>
                  <a:srgbClr val="000000"/>
                </a:solidFill>
                <a:effectLst/>
                <a:latin typeface="Times New Roman" panose="02020603050405020304" pitchFamily="18" charset="0"/>
              </a:rPr>
            </a:br>
            <a:br>
              <a:rPr lang="el-GR" sz="3600" b="0" i="0" dirty="0">
                <a:solidFill>
                  <a:srgbClr val="000000"/>
                </a:solidFill>
                <a:effectLst/>
                <a:latin typeface="Times New Roman" panose="02020603050405020304" pitchFamily="18" charset="0"/>
              </a:rPr>
            </a:br>
            <a:br>
              <a:rPr lang="el-GR" b="1" i="0" dirty="0">
                <a:solidFill>
                  <a:srgbClr val="000000"/>
                </a:solidFill>
                <a:effectLst/>
                <a:latin typeface="arial" panose="020B0604020202020204" pitchFamily="34" charset="0"/>
              </a:rPr>
            </a:br>
            <a:endParaRPr lang="el-GR" dirty="0"/>
          </a:p>
        </p:txBody>
      </p:sp>
      <p:sp>
        <p:nvSpPr>
          <p:cNvPr id="6" name="TextBox 5">
            <a:extLst>
              <a:ext uri="{FF2B5EF4-FFF2-40B4-BE49-F238E27FC236}">
                <a16:creationId xmlns:a16="http://schemas.microsoft.com/office/drawing/2014/main" id="{4F4B1886-EFCC-958F-A752-088EAF55BEF8}"/>
              </a:ext>
            </a:extLst>
          </p:cNvPr>
          <p:cNvSpPr txBox="1"/>
          <p:nvPr/>
        </p:nvSpPr>
        <p:spPr>
          <a:xfrm>
            <a:off x="522514" y="920621"/>
            <a:ext cx="10364451" cy="4585871"/>
          </a:xfrm>
          <a:prstGeom prst="rect">
            <a:avLst/>
          </a:prstGeom>
          <a:noFill/>
        </p:spPr>
        <p:txBody>
          <a:bodyPr wrap="square" rtlCol="0">
            <a:spAutoFit/>
          </a:bodyPr>
          <a:lstStyle/>
          <a:p>
            <a:pPr algn="l"/>
            <a:endParaRPr lang="el-GR" sz="2800" b="0" i="0" dirty="0">
              <a:solidFill>
                <a:srgbClr val="000000"/>
              </a:solidFill>
              <a:effectLst/>
              <a:latin typeface="Times New Roman" panose="02020603050405020304" pitchFamily="18" charset="0"/>
            </a:endParaRPr>
          </a:p>
          <a:p>
            <a:pPr marL="342900" indent="-342900" algn="l">
              <a:buFont typeface="Wingdings" panose="05000000000000000000" pitchFamily="2" charset="2"/>
              <a:buChar char="Ø"/>
            </a:pPr>
            <a:r>
              <a:rPr lang="el-GR" sz="2400" b="1" i="0" dirty="0">
                <a:solidFill>
                  <a:srgbClr val="000000"/>
                </a:solidFill>
                <a:effectLst/>
                <a:latin typeface="Times New Roman" panose="02020603050405020304" pitchFamily="18" charset="0"/>
              </a:rPr>
              <a:t>Έλεγχος  του πόνου </a:t>
            </a:r>
            <a:r>
              <a:rPr lang="el-GR" sz="2400" b="0" i="0" dirty="0">
                <a:solidFill>
                  <a:srgbClr val="000000"/>
                </a:solidFill>
                <a:effectLst/>
                <a:latin typeface="Times New Roman" panose="02020603050405020304" pitchFamily="18" charset="0"/>
              </a:rPr>
              <a:t>μόνο για τραυματισμούς του θωρακικού τοιχώματος</a:t>
            </a:r>
          </a:p>
          <a:p>
            <a:pPr marL="342900" indent="-342900" algn="l">
              <a:buFont typeface="Wingdings" panose="05000000000000000000" pitchFamily="2" charset="2"/>
              <a:buChar char="Ø"/>
            </a:pPr>
            <a:r>
              <a:rPr lang="el-GR" sz="2400" b="1" i="0" dirty="0">
                <a:solidFill>
                  <a:srgbClr val="000000"/>
                </a:solidFill>
                <a:effectLst/>
                <a:latin typeface="Times New Roman" panose="02020603050405020304" pitchFamily="18" charset="0"/>
              </a:rPr>
              <a:t>Χορήγηση οξυγόνου </a:t>
            </a:r>
            <a:r>
              <a:rPr lang="el-GR" sz="2400" b="0" i="0" dirty="0">
                <a:solidFill>
                  <a:srgbClr val="000000"/>
                </a:solidFill>
                <a:effectLst/>
                <a:latin typeface="Times New Roman" panose="02020603050405020304" pitchFamily="18" charset="0"/>
              </a:rPr>
              <a:t>μέσω ρινικής κάνουλας ή μάσκας προσώπου </a:t>
            </a:r>
            <a:r>
              <a:rPr lang="en-US" sz="2400" b="0" i="0" dirty="0" err="1">
                <a:solidFill>
                  <a:srgbClr val="000000"/>
                </a:solidFill>
                <a:effectLst/>
                <a:latin typeface="Times New Roman" panose="02020603050405020304" pitchFamily="18" charset="0"/>
              </a:rPr>
              <a:t>ventouri</a:t>
            </a:r>
            <a:r>
              <a:rPr lang="en-US" sz="2400" b="0" i="0" dirty="0">
                <a:solidFill>
                  <a:srgbClr val="000000"/>
                </a:solidFill>
                <a:effectLst/>
                <a:latin typeface="Times New Roman" panose="02020603050405020304" pitchFamily="18" charset="0"/>
              </a:rPr>
              <a:t> </a:t>
            </a:r>
            <a:r>
              <a:rPr lang="el-GR" sz="2400" b="0" i="0" dirty="0">
                <a:solidFill>
                  <a:srgbClr val="000000"/>
                </a:solidFill>
                <a:effectLst/>
                <a:latin typeface="Times New Roman" panose="02020603050405020304" pitchFamily="18" charset="0"/>
              </a:rPr>
              <a:t>μη </a:t>
            </a:r>
            <a:r>
              <a:rPr lang="el-GR" sz="2400" b="0" i="0" dirty="0" err="1">
                <a:solidFill>
                  <a:srgbClr val="000000"/>
                </a:solidFill>
                <a:effectLst/>
                <a:latin typeface="Times New Roman" panose="02020603050405020304" pitchFamily="18" charset="0"/>
              </a:rPr>
              <a:t>επανεισπνοής</a:t>
            </a:r>
            <a:endParaRPr lang="el-GR" sz="2400" b="0" i="0" dirty="0">
              <a:solidFill>
                <a:srgbClr val="000000"/>
              </a:solidFill>
              <a:effectLst/>
              <a:latin typeface="Times New Roman" panose="02020603050405020304" pitchFamily="18" charset="0"/>
            </a:endParaRPr>
          </a:p>
          <a:p>
            <a:pPr marL="342900" indent="-342900" algn="l">
              <a:buFont typeface="Wingdings" panose="05000000000000000000" pitchFamily="2" charset="2"/>
              <a:buChar char="Ø"/>
            </a:pPr>
            <a:r>
              <a:rPr lang="el-GR" sz="2400" b="1" i="0" dirty="0">
                <a:solidFill>
                  <a:srgbClr val="000000"/>
                </a:solidFill>
                <a:effectLst/>
                <a:latin typeface="Times New Roman" panose="02020603050405020304" pitchFamily="18" charset="0"/>
              </a:rPr>
              <a:t>Υποστήριξη θετικής πίεσης </a:t>
            </a:r>
            <a:r>
              <a:rPr lang="el-GR" sz="2400" b="0" i="0" dirty="0">
                <a:solidFill>
                  <a:srgbClr val="000000"/>
                </a:solidFill>
                <a:effectLst/>
                <a:latin typeface="Times New Roman" panose="02020603050405020304" pitchFamily="18" charset="0"/>
              </a:rPr>
              <a:t>αεραγωγών, όπως </a:t>
            </a:r>
            <a:r>
              <a:rPr lang="el-GR" sz="2400" b="0" i="0" dirty="0" err="1">
                <a:solidFill>
                  <a:srgbClr val="000000"/>
                </a:solidFill>
                <a:effectLst/>
                <a:latin typeface="Times New Roman" panose="02020603050405020304" pitchFamily="18" charset="0"/>
              </a:rPr>
              <a:t>BiPAP</a:t>
            </a:r>
            <a:r>
              <a:rPr lang="el-GR" sz="2400" b="0" i="0" dirty="0">
                <a:solidFill>
                  <a:srgbClr val="000000"/>
                </a:solidFill>
                <a:effectLst/>
                <a:latin typeface="Times New Roman" panose="02020603050405020304" pitchFamily="18" charset="0"/>
              </a:rPr>
              <a:t> </a:t>
            </a:r>
            <a:endParaRPr lang="el-GR" sz="2400" dirty="0">
              <a:solidFill>
                <a:srgbClr val="000000"/>
              </a:solidFill>
              <a:latin typeface="Times New Roman" panose="02020603050405020304" pitchFamily="18" charset="0"/>
            </a:endParaRPr>
          </a:p>
          <a:p>
            <a:pPr marL="342900" indent="-342900" algn="l">
              <a:buFont typeface="Wingdings" panose="05000000000000000000" pitchFamily="2" charset="2"/>
              <a:buChar char="Ø"/>
            </a:pPr>
            <a:r>
              <a:rPr lang="el-GR" sz="2400" b="1" i="0" dirty="0">
                <a:solidFill>
                  <a:srgbClr val="000000"/>
                </a:solidFill>
                <a:effectLst/>
                <a:latin typeface="Times New Roman" panose="02020603050405020304" pitchFamily="18" charset="0"/>
              </a:rPr>
              <a:t>Μηχανικός αερισμός  μετά τη διασωλήνωση</a:t>
            </a:r>
          </a:p>
          <a:p>
            <a:pPr marL="342900" indent="-342900" algn="l">
              <a:buFont typeface="Wingdings" panose="05000000000000000000" pitchFamily="2" charset="2"/>
              <a:buChar char="Ø"/>
            </a:pPr>
            <a:r>
              <a:rPr lang="el-GR" sz="2400" b="1" i="0" dirty="0">
                <a:solidFill>
                  <a:srgbClr val="000000"/>
                </a:solidFill>
                <a:effectLst/>
                <a:latin typeface="Times New Roman" panose="02020603050405020304" pitchFamily="18" charset="0"/>
              </a:rPr>
              <a:t>Μπορεί να απαιτείται </a:t>
            </a:r>
            <a:r>
              <a:rPr lang="el-GR" sz="2400" b="1" i="0" dirty="0" err="1">
                <a:solidFill>
                  <a:srgbClr val="000000"/>
                </a:solidFill>
                <a:effectLst/>
                <a:latin typeface="Times New Roman" panose="02020603050405020304" pitchFamily="18" charset="0"/>
              </a:rPr>
              <a:t>αποσυμπίεση</a:t>
            </a:r>
            <a:r>
              <a:rPr lang="el-GR" sz="2400" b="1" i="0" dirty="0">
                <a:solidFill>
                  <a:srgbClr val="000000"/>
                </a:solidFill>
                <a:effectLst/>
                <a:latin typeface="Times New Roman" panose="02020603050405020304" pitchFamily="18" charset="0"/>
              </a:rPr>
              <a:t> βελόνας ή τοποθέτηση θωρακικού σωλήνα για σε πνευμοθώρακα </a:t>
            </a:r>
            <a:r>
              <a:rPr lang="el-GR" sz="2400" b="1" i="0" dirty="0" err="1">
                <a:solidFill>
                  <a:srgbClr val="000000"/>
                </a:solidFill>
                <a:effectLst/>
                <a:latin typeface="Times New Roman" panose="02020603050405020304" pitchFamily="18" charset="0"/>
              </a:rPr>
              <a:t>αιμοθώρακα</a:t>
            </a:r>
            <a:r>
              <a:rPr lang="el-GR" sz="2400" b="1" i="0" dirty="0">
                <a:solidFill>
                  <a:srgbClr val="000000"/>
                </a:solidFill>
                <a:effectLst/>
                <a:latin typeface="Times New Roman" panose="02020603050405020304" pitchFamily="18" charset="0"/>
              </a:rPr>
              <a:t> </a:t>
            </a:r>
          </a:p>
          <a:p>
            <a:pPr algn="l"/>
            <a:endParaRPr lang="el-GR" sz="2400" b="0" i="0" dirty="0">
              <a:solidFill>
                <a:srgbClr val="000000"/>
              </a:solidFill>
              <a:effectLst/>
              <a:latin typeface="Times New Roman" panose="02020603050405020304" pitchFamily="18" charset="0"/>
            </a:endParaRPr>
          </a:p>
          <a:p>
            <a:pPr algn="l"/>
            <a:r>
              <a:rPr lang="el-GR" sz="2400" b="0" i="0" dirty="0">
                <a:solidFill>
                  <a:srgbClr val="000000"/>
                </a:solidFill>
                <a:effectLst/>
                <a:latin typeface="Times New Roman" panose="02020603050405020304" pitchFamily="18" charset="0"/>
              </a:rPr>
              <a:t>Ο ρόλος του αρχηγού της ομάδας είναι πάντα να προσπαθεί να προβλέψει τι μπορεί να χρειαστεί ένας ασθενής, όσο το δυνατόν νωρίτερα, για να επιταχύνει την πορεία του ασθενούς προς την οριστική φροντίδα..</a:t>
            </a:r>
          </a:p>
        </p:txBody>
      </p:sp>
    </p:spTree>
    <p:extLst>
      <p:ext uri="{BB962C8B-B14F-4D97-AF65-F5344CB8AC3E}">
        <p14:creationId xmlns:p14="http://schemas.microsoft.com/office/powerpoint/2010/main" val="8183433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1D3A2B-138D-DD05-2F83-07EE991AB778}"/>
              </a:ext>
            </a:extLst>
          </p:cNvPr>
          <p:cNvSpPr>
            <a:spLocks noGrp="1"/>
          </p:cNvSpPr>
          <p:nvPr>
            <p:ph type="title"/>
          </p:nvPr>
        </p:nvSpPr>
        <p:spPr>
          <a:xfrm>
            <a:off x="605864" y="571865"/>
            <a:ext cx="10364451" cy="958356"/>
          </a:xfrm>
        </p:spPr>
        <p:txBody>
          <a:bodyPr>
            <a:normAutofit fontScale="90000"/>
          </a:bodyPr>
          <a:lstStyle/>
          <a:p>
            <a:br>
              <a:rPr lang="el-GR" sz="4400" b="1" i="0" cap="none" dirty="0">
                <a:solidFill>
                  <a:srgbClr val="FF0000"/>
                </a:solidFill>
                <a:effectLst/>
                <a:latin typeface="Times New Roman" panose="02020603050405020304" pitchFamily="18" charset="0"/>
              </a:rPr>
            </a:br>
            <a:br>
              <a:rPr lang="el-GR" sz="4400" b="1" i="0" cap="none" dirty="0">
                <a:solidFill>
                  <a:srgbClr val="FF0000"/>
                </a:solidFill>
                <a:effectLst/>
                <a:latin typeface="Times New Roman" panose="02020603050405020304" pitchFamily="18" charset="0"/>
              </a:rPr>
            </a:br>
            <a:r>
              <a:rPr lang="el-GR" sz="4400" b="1" i="0" cap="none" dirty="0">
                <a:solidFill>
                  <a:srgbClr val="FF0000"/>
                </a:solidFill>
                <a:effectLst/>
                <a:latin typeface="Times New Roman" panose="02020603050405020304" pitchFamily="18" charset="0"/>
              </a:rPr>
              <a:t>Κυκλοφορία</a:t>
            </a:r>
            <a:br>
              <a:rPr lang="el-GR" sz="4400" b="0" i="0" dirty="0">
                <a:solidFill>
                  <a:srgbClr val="000000"/>
                </a:solidFill>
                <a:effectLst/>
                <a:latin typeface="Times New Roman" panose="02020603050405020304" pitchFamily="18" charset="0"/>
              </a:rPr>
            </a:br>
            <a:br>
              <a:rPr lang="el-GR" sz="3600" b="0" i="0" dirty="0">
                <a:solidFill>
                  <a:srgbClr val="000000"/>
                </a:solidFill>
                <a:effectLst/>
                <a:latin typeface="Times New Roman" panose="02020603050405020304" pitchFamily="18" charset="0"/>
              </a:rPr>
            </a:br>
            <a:br>
              <a:rPr lang="el-GR" b="1" i="0" dirty="0">
                <a:solidFill>
                  <a:srgbClr val="000000"/>
                </a:solidFill>
                <a:effectLst/>
                <a:latin typeface="arial" panose="020B0604020202020204" pitchFamily="34" charset="0"/>
              </a:rPr>
            </a:br>
            <a:endParaRPr lang="el-GR" dirty="0"/>
          </a:p>
        </p:txBody>
      </p:sp>
      <p:sp>
        <p:nvSpPr>
          <p:cNvPr id="6" name="TextBox 5">
            <a:extLst>
              <a:ext uri="{FF2B5EF4-FFF2-40B4-BE49-F238E27FC236}">
                <a16:creationId xmlns:a16="http://schemas.microsoft.com/office/drawing/2014/main" id="{4F4B1886-EFCC-958F-A752-088EAF55BEF8}"/>
              </a:ext>
            </a:extLst>
          </p:cNvPr>
          <p:cNvSpPr txBox="1"/>
          <p:nvPr/>
        </p:nvSpPr>
        <p:spPr>
          <a:xfrm>
            <a:off x="522514" y="920621"/>
            <a:ext cx="10364451" cy="3477875"/>
          </a:xfrm>
          <a:prstGeom prst="rect">
            <a:avLst/>
          </a:prstGeom>
          <a:noFill/>
        </p:spPr>
        <p:txBody>
          <a:bodyPr wrap="square" rtlCol="0">
            <a:spAutoFit/>
          </a:bodyPr>
          <a:lstStyle/>
          <a:p>
            <a:pPr algn="l"/>
            <a:endParaRPr lang="el-GR" sz="2800" b="0" i="0" dirty="0">
              <a:solidFill>
                <a:srgbClr val="000000"/>
              </a:solidFill>
              <a:effectLst/>
              <a:latin typeface="Times New Roman" panose="02020603050405020304" pitchFamily="18" charset="0"/>
            </a:endParaRPr>
          </a:p>
          <a:p>
            <a:pPr marL="342900" indent="-342900" algn="l">
              <a:buFont typeface="Wingdings" panose="05000000000000000000" pitchFamily="2" charset="2"/>
              <a:buChar char="Ø"/>
            </a:pPr>
            <a:r>
              <a:rPr lang="el-GR" sz="2400" b="0" i="0" dirty="0">
                <a:solidFill>
                  <a:srgbClr val="000000"/>
                </a:solidFill>
                <a:effectLst/>
                <a:latin typeface="Times New Roman" panose="02020603050405020304" pitchFamily="18" charset="0"/>
              </a:rPr>
              <a:t>Μετά την αντιμετώπιση του αεραγωγού και της αναπνοής του ασθενούς, η καρδιαγγειακή κατάσταση του ασθενούς θα πρέπει να είναι η επόμενη προτεραιότητα του </a:t>
            </a:r>
            <a:r>
              <a:rPr lang="el-GR" sz="2400" b="0" i="0" dirty="0" err="1">
                <a:solidFill>
                  <a:srgbClr val="000000"/>
                </a:solidFill>
                <a:effectLst/>
                <a:latin typeface="Times New Roman" panose="02020603050405020304" pitchFamily="18" charset="0"/>
              </a:rPr>
              <a:t>παρόχου</a:t>
            </a:r>
            <a:r>
              <a:rPr lang="el-GR" sz="2400" b="0" i="0" dirty="0">
                <a:solidFill>
                  <a:srgbClr val="000000"/>
                </a:solidFill>
                <a:effectLst/>
                <a:latin typeface="Times New Roman" panose="02020603050405020304" pitchFamily="18" charset="0"/>
              </a:rPr>
              <a:t>. </a:t>
            </a:r>
          </a:p>
          <a:p>
            <a:pPr marL="342900" indent="-342900" algn="l">
              <a:buFont typeface="Wingdings" panose="05000000000000000000" pitchFamily="2" charset="2"/>
              <a:buChar char="Ø"/>
            </a:pPr>
            <a:r>
              <a:rPr lang="el-GR" sz="2400" b="0" i="0" dirty="0">
                <a:solidFill>
                  <a:srgbClr val="000000"/>
                </a:solidFill>
                <a:effectLst/>
                <a:latin typeface="Times New Roman" panose="02020603050405020304" pitchFamily="18" charset="0"/>
              </a:rPr>
              <a:t>Τα βασικά συστατικά του κυκλοφορικού συστήματος είναι η καρδιά, τα αγγεία και το αίμα. </a:t>
            </a:r>
          </a:p>
          <a:p>
            <a:pPr marL="342900" indent="-342900" algn="l">
              <a:buFont typeface="Wingdings" panose="05000000000000000000" pitchFamily="2" charset="2"/>
              <a:buChar char="Ø"/>
            </a:pPr>
            <a:r>
              <a:rPr lang="el-GR" sz="2400" b="0" i="0" dirty="0">
                <a:solidFill>
                  <a:srgbClr val="000000"/>
                </a:solidFill>
                <a:effectLst/>
                <a:latin typeface="Times New Roman" panose="02020603050405020304" pitchFamily="18" charset="0"/>
              </a:rPr>
              <a:t>Τομείς ανησυχίας που αξίζει να ληφθούν υπόψη κατά τη διάρκεια τραυμάτων περιλαμβάνουν μηχανικούς, ηλεκτρικούς τραυματισμούς και τραυματισμούς που σχετίζονται με την πίεση.</a:t>
            </a:r>
          </a:p>
        </p:txBody>
      </p:sp>
    </p:spTree>
    <p:extLst>
      <p:ext uri="{BB962C8B-B14F-4D97-AF65-F5344CB8AC3E}">
        <p14:creationId xmlns:p14="http://schemas.microsoft.com/office/powerpoint/2010/main" val="15105914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1D3A2B-138D-DD05-2F83-07EE991AB778}"/>
              </a:ext>
            </a:extLst>
          </p:cNvPr>
          <p:cNvSpPr>
            <a:spLocks noGrp="1"/>
          </p:cNvSpPr>
          <p:nvPr>
            <p:ph type="title"/>
          </p:nvPr>
        </p:nvSpPr>
        <p:spPr>
          <a:xfrm>
            <a:off x="605864" y="571865"/>
            <a:ext cx="10364451" cy="958356"/>
          </a:xfrm>
        </p:spPr>
        <p:txBody>
          <a:bodyPr>
            <a:normAutofit fontScale="90000"/>
          </a:bodyPr>
          <a:lstStyle/>
          <a:p>
            <a:br>
              <a:rPr lang="el-GR" sz="4400" b="1" i="0" cap="none" dirty="0">
                <a:solidFill>
                  <a:srgbClr val="FF0000"/>
                </a:solidFill>
                <a:effectLst/>
                <a:latin typeface="Times New Roman" panose="02020603050405020304" pitchFamily="18" charset="0"/>
              </a:rPr>
            </a:br>
            <a:br>
              <a:rPr lang="el-GR" sz="4400" b="1" i="0" cap="none" dirty="0">
                <a:solidFill>
                  <a:srgbClr val="FF0000"/>
                </a:solidFill>
                <a:effectLst/>
                <a:latin typeface="Times New Roman" panose="02020603050405020304" pitchFamily="18" charset="0"/>
              </a:rPr>
            </a:br>
            <a:r>
              <a:rPr lang="el-GR" sz="4400" b="1" i="0" cap="none" dirty="0">
                <a:solidFill>
                  <a:srgbClr val="FF0000"/>
                </a:solidFill>
                <a:effectLst/>
                <a:latin typeface="Times New Roman" panose="02020603050405020304" pitchFamily="18" charset="0"/>
              </a:rPr>
              <a:t>Κυκλοφορία</a:t>
            </a:r>
            <a:br>
              <a:rPr lang="el-GR" sz="4400" b="0" i="0" dirty="0">
                <a:solidFill>
                  <a:srgbClr val="000000"/>
                </a:solidFill>
                <a:effectLst/>
                <a:latin typeface="Times New Roman" panose="02020603050405020304" pitchFamily="18" charset="0"/>
              </a:rPr>
            </a:br>
            <a:br>
              <a:rPr lang="el-GR" sz="3600" b="0" i="0" dirty="0">
                <a:solidFill>
                  <a:srgbClr val="000000"/>
                </a:solidFill>
                <a:effectLst/>
                <a:latin typeface="Times New Roman" panose="02020603050405020304" pitchFamily="18" charset="0"/>
              </a:rPr>
            </a:br>
            <a:br>
              <a:rPr lang="el-GR" b="1" i="0" dirty="0">
                <a:solidFill>
                  <a:srgbClr val="000000"/>
                </a:solidFill>
                <a:effectLst/>
                <a:latin typeface="arial" panose="020B0604020202020204" pitchFamily="34" charset="0"/>
              </a:rPr>
            </a:br>
            <a:endParaRPr lang="el-GR" dirty="0"/>
          </a:p>
        </p:txBody>
      </p:sp>
      <p:sp>
        <p:nvSpPr>
          <p:cNvPr id="6" name="TextBox 5">
            <a:extLst>
              <a:ext uri="{FF2B5EF4-FFF2-40B4-BE49-F238E27FC236}">
                <a16:creationId xmlns:a16="http://schemas.microsoft.com/office/drawing/2014/main" id="{4F4B1886-EFCC-958F-A752-088EAF55BEF8}"/>
              </a:ext>
            </a:extLst>
          </p:cNvPr>
          <p:cNvSpPr txBox="1"/>
          <p:nvPr/>
        </p:nvSpPr>
        <p:spPr>
          <a:xfrm>
            <a:off x="605864" y="1320730"/>
            <a:ext cx="10364451" cy="4585871"/>
          </a:xfrm>
          <a:prstGeom prst="rect">
            <a:avLst/>
          </a:prstGeom>
          <a:noFill/>
        </p:spPr>
        <p:txBody>
          <a:bodyPr wrap="square" rtlCol="0">
            <a:spAutoFit/>
          </a:bodyPr>
          <a:lstStyle/>
          <a:p>
            <a:pPr algn="l"/>
            <a:endParaRPr lang="el-GR" sz="2800" b="0" i="0" dirty="0">
              <a:solidFill>
                <a:srgbClr val="000000"/>
              </a:solidFill>
              <a:effectLst/>
              <a:latin typeface="Times New Roman" panose="02020603050405020304" pitchFamily="18" charset="0"/>
            </a:endParaRPr>
          </a:p>
          <a:p>
            <a:pPr marL="342900" indent="-342900" algn="l">
              <a:buFont typeface="Wingdings" panose="05000000000000000000" pitchFamily="2" charset="2"/>
              <a:buChar char="Ø"/>
            </a:pPr>
            <a:r>
              <a:rPr lang="el-GR" sz="2400" b="0" i="0" dirty="0">
                <a:solidFill>
                  <a:srgbClr val="000000"/>
                </a:solidFill>
                <a:effectLst/>
                <a:latin typeface="Times New Roman" panose="02020603050405020304" pitchFamily="18" charset="0"/>
              </a:rPr>
              <a:t>Οτιδήποτε μειώνει τη ροή του αίματος μπορεί να είναι επιζήμιο για όλα τα συστήματα οργάνων. </a:t>
            </a:r>
          </a:p>
          <a:p>
            <a:pPr marL="342900" indent="-342900" algn="l">
              <a:buFont typeface="Wingdings" panose="05000000000000000000" pitchFamily="2" charset="2"/>
              <a:buChar char="Ø"/>
            </a:pPr>
            <a:r>
              <a:rPr lang="el-GR" sz="2400" b="0" i="0" dirty="0">
                <a:solidFill>
                  <a:srgbClr val="000000"/>
                </a:solidFill>
                <a:effectLst/>
                <a:latin typeface="Times New Roman" panose="02020603050405020304" pitchFamily="18" charset="0"/>
              </a:rPr>
              <a:t>Μέτρηση ζωτικών σημείων, για να αξιολογήσει την κυκλοφορία, </a:t>
            </a:r>
          </a:p>
          <a:p>
            <a:pPr marL="342900" indent="-342900" algn="l">
              <a:buFont typeface="Wingdings" panose="05000000000000000000" pitchFamily="2" charset="2"/>
              <a:buChar char="Ø"/>
            </a:pPr>
            <a:r>
              <a:rPr lang="el-GR" sz="2400" b="0" i="0" dirty="0">
                <a:solidFill>
                  <a:srgbClr val="000000"/>
                </a:solidFill>
                <a:effectLst/>
                <a:latin typeface="Times New Roman" panose="02020603050405020304" pitchFamily="18" charset="0"/>
              </a:rPr>
              <a:t> </a:t>
            </a:r>
            <a:r>
              <a:rPr lang="el-GR" sz="2400" dirty="0">
                <a:solidFill>
                  <a:srgbClr val="000000"/>
                </a:solidFill>
                <a:latin typeface="Times New Roman" panose="02020603050405020304" pitchFamily="18" charset="0"/>
              </a:rPr>
              <a:t>Α</a:t>
            </a:r>
            <a:r>
              <a:rPr lang="el-GR" sz="2400" b="0" i="0" dirty="0">
                <a:solidFill>
                  <a:srgbClr val="000000"/>
                </a:solidFill>
                <a:effectLst/>
                <a:latin typeface="Times New Roman" panose="02020603050405020304" pitchFamily="18" charset="0"/>
              </a:rPr>
              <a:t>ξιολόγηση </a:t>
            </a:r>
            <a:r>
              <a:rPr lang="el-GR" sz="2400" b="1" i="0" dirty="0">
                <a:solidFill>
                  <a:srgbClr val="FF0000"/>
                </a:solidFill>
                <a:effectLst/>
                <a:latin typeface="Times New Roman" panose="02020603050405020304" pitchFamily="18" charset="0"/>
              </a:rPr>
              <a:t>της παρουσίας και την ισχύος των κεντρικών έναντι των περιφερειακών </a:t>
            </a:r>
            <a:r>
              <a:rPr lang="el-GR" sz="2400" b="1" i="0" dirty="0" err="1">
                <a:solidFill>
                  <a:srgbClr val="FF0000"/>
                </a:solidFill>
                <a:effectLst/>
                <a:latin typeface="Times New Roman" panose="02020603050405020304" pitchFamily="18" charset="0"/>
              </a:rPr>
              <a:t>σφλυξεων</a:t>
            </a:r>
            <a:r>
              <a:rPr lang="el-GR" sz="2400" b="1" i="0" dirty="0">
                <a:solidFill>
                  <a:srgbClr val="FF0000"/>
                </a:solidFill>
                <a:effectLst/>
                <a:latin typeface="Times New Roman" panose="02020603050405020304" pitchFamily="18" charset="0"/>
              </a:rPr>
              <a:t> και πώς συγκρίνονται αμφίπλευρα</a:t>
            </a:r>
            <a:r>
              <a:rPr lang="el-GR" sz="2400" b="0" i="0" dirty="0">
                <a:solidFill>
                  <a:srgbClr val="000000"/>
                </a:solidFill>
                <a:effectLst/>
                <a:latin typeface="Times New Roman" panose="02020603050405020304" pitchFamily="18" charset="0"/>
              </a:rPr>
              <a:t>.</a:t>
            </a:r>
          </a:p>
          <a:p>
            <a:pPr marL="342900" indent="-342900" algn="l">
              <a:buFont typeface="Wingdings" panose="05000000000000000000" pitchFamily="2" charset="2"/>
              <a:buChar char="Ø"/>
            </a:pPr>
            <a:r>
              <a:rPr lang="el-GR" sz="2400" b="1" i="0" dirty="0">
                <a:solidFill>
                  <a:srgbClr val="FF0000"/>
                </a:solidFill>
                <a:effectLst/>
                <a:latin typeface="Times New Roman" panose="02020603050405020304" pitchFamily="18" charset="0"/>
              </a:rPr>
              <a:t>Εκτίμηση  του δέρματος </a:t>
            </a:r>
            <a:r>
              <a:rPr lang="el-GR" sz="2400" b="0" i="0" dirty="0">
                <a:solidFill>
                  <a:srgbClr val="000000"/>
                </a:solidFill>
                <a:effectLst/>
                <a:latin typeface="Times New Roman" panose="02020603050405020304" pitchFamily="18" charset="0"/>
              </a:rPr>
              <a:t>του ασθενούς για χρώμα, θερμοκρασία και τυχόν εμφανείς παραμορφώσεις </a:t>
            </a:r>
          </a:p>
          <a:p>
            <a:pPr marL="342900" indent="-342900" algn="l">
              <a:buFont typeface="Wingdings" panose="05000000000000000000" pitchFamily="2" charset="2"/>
              <a:buChar char="Ø"/>
            </a:pPr>
            <a:r>
              <a:rPr lang="el-GR" sz="2400" b="0" i="0" dirty="0">
                <a:solidFill>
                  <a:srgbClr val="000000"/>
                </a:solidFill>
                <a:effectLst/>
                <a:latin typeface="Times New Roman" panose="02020603050405020304" pitchFamily="18" charset="0"/>
              </a:rPr>
              <a:t>Ο </a:t>
            </a:r>
            <a:r>
              <a:rPr lang="el-GR" sz="2400" b="0" i="0" dirty="0" err="1">
                <a:solidFill>
                  <a:srgbClr val="000000"/>
                </a:solidFill>
                <a:effectLst/>
                <a:latin typeface="Times New Roman" panose="02020603050405020304" pitchFamily="18" charset="0"/>
              </a:rPr>
              <a:t>πάροχος</a:t>
            </a:r>
            <a:r>
              <a:rPr lang="el-GR" sz="2400" b="0" i="0" dirty="0">
                <a:solidFill>
                  <a:srgbClr val="000000"/>
                </a:solidFill>
                <a:effectLst/>
                <a:latin typeface="Times New Roman" panose="02020603050405020304" pitchFamily="18" charset="0"/>
              </a:rPr>
              <a:t> θα πρέπει επίσης να χρησιμοποιεί </a:t>
            </a:r>
            <a:r>
              <a:rPr lang="el-GR" sz="2400" b="1" i="0" dirty="0">
                <a:solidFill>
                  <a:srgbClr val="FF0000"/>
                </a:solidFill>
                <a:effectLst/>
                <a:latin typeface="Times New Roman" panose="02020603050405020304" pitchFamily="18" charset="0"/>
              </a:rPr>
              <a:t>σειριακές μετρήσεις ζωτικών σημείων </a:t>
            </a:r>
            <a:r>
              <a:rPr lang="el-GR" sz="2400" b="0" i="0" dirty="0">
                <a:solidFill>
                  <a:srgbClr val="000000"/>
                </a:solidFill>
                <a:effectLst/>
                <a:latin typeface="Times New Roman" panose="02020603050405020304" pitchFamily="18" charset="0"/>
              </a:rPr>
              <a:t>για να προσδιορίσει την κυκλοφορίας του ασθενούς καθ' όλη τη διάρκεια της θεραπείας.</a:t>
            </a:r>
          </a:p>
          <a:p>
            <a:pPr algn="l"/>
            <a:endParaRPr lang="el-GR" sz="24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2058951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1D3A2B-138D-DD05-2F83-07EE991AB778}"/>
              </a:ext>
            </a:extLst>
          </p:cNvPr>
          <p:cNvSpPr>
            <a:spLocks noGrp="1"/>
          </p:cNvSpPr>
          <p:nvPr>
            <p:ph type="title"/>
          </p:nvPr>
        </p:nvSpPr>
        <p:spPr>
          <a:xfrm>
            <a:off x="605864" y="571865"/>
            <a:ext cx="10364451" cy="958356"/>
          </a:xfrm>
        </p:spPr>
        <p:txBody>
          <a:bodyPr>
            <a:normAutofit fontScale="90000"/>
          </a:bodyPr>
          <a:lstStyle/>
          <a:p>
            <a:br>
              <a:rPr lang="el-GR" sz="4400" b="1" i="0" cap="none" dirty="0">
                <a:solidFill>
                  <a:srgbClr val="FF0000"/>
                </a:solidFill>
                <a:effectLst/>
                <a:latin typeface="Times New Roman" panose="02020603050405020304" pitchFamily="18" charset="0"/>
              </a:rPr>
            </a:br>
            <a:br>
              <a:rPr lang="el-GR" sz="4400" b="1" i="0" cap="none" dirty="0">
                <a:solidFill>
                  <a:srgbClr val="FF0000"/>
                </a:solidFill>
                <a:effectLst/>
                <a:latin typeface="Times New Roman" panose="02020603050405020304" pitchFamily="18" charset="0"/>
              </a:rPr>
            </a:br>
            <a:r>
              <a:rPr lang="el-GR" sz="4400" b="1" i="0" cap="none" dirty="0">
                <a:solidFill>
                  <a:srgbClr val="FF0000"/>
                </a:solidFill>
                <a:effectLst/>
                <a:latin typeface="Times New Roman" panose="02020603050405020304" pitchFamily="18" charset="0"/>
              </a:rPr>
              <a:t>Κυκλοφορία</a:t>
            </a:r>
            <a:br>
              <a:rPr lang="el-GR" sz="4400" b="0" i="0" dirty="0">
                <a:solidFill>
                  <a:srgbClr val="000000"/>
                </a:solidFill>
                <a:effectLst/>
                <a:latin typeface="Times New Roman" panose="02020603050405020304" pitchFamily="18" charset="0"/>
              </a:rPr>
            </a:br>
            <a:br>
              <a:rPr lang="el-GR" sz="3600" b="0" i="0" dirty="0">
                <a:solidFill>
                  <a:srgbClr val="000000"/>
                </a:solidFill>
                <a:effectLst/>
                <a:latin typeface="Times New Roman" panose="02020603050405020304" pitchFamily="18" charset="0"/>
              </a:rPr>
            </a:br>
            <a:br>
              <a:rPr lang="el-GR" b="1" i="0" dirty="0">
                <a:solidFill>
                  <a:srgbClr val="000000"/>
                </a:solidFill>
                <a:effectLst/>
                <a:latin typeface="arial" panose="020B0604020202020204" pitchFamily="34" charset="0"/>
              </a:rPr>
            </a:br>
            <a:endParaRPr lang="el-GR" dirty="0"/>
          </a:p>
        </p:txBody>
      </p:sp>
      <p:sp>
        <p:nvSpPr>
          <p:cNvPr id="6" name="TextBox 5">
            <a:extLst>
              <a:ext uri="{FF2B5EF4-FFF2-40B4-BE49-F238E27FC236}">
                <a16:creationId xmlns:a16="http://schemas.microsoft.com/office/drawing/2014/main" id="{4F4B1886-EFCC-958F-A752-088EAF55BEF8}"/>
              </a:ext>
            </a:extLst>
          </p:cNvPr>
          <p:cNvSpPr txBox="1"/>
          <p:nvPr/>
        </p:nvSpPr>
        <p:spPr>
          <a:xfrm>
            <a:off x="605864" y="1320730"/>
            <a:ext cx="10980272" cy="4893647"/>
          </a:xfrm>
          <a:prstGeom prst="rect">
            <a:avLst/>
          </a:prstGeom>
          <a:noFill/>
        </p:spPr>
        <p:txBody>
          <a:bodyPr wrap="square" rtlCol="0">
            <a:spAutoFit/>
          </a:bodyPr>
          <a:lstStyle/>
          <a:p>
            <a:pPr marL="342900" indent="-342900" algn="l">
              <a:buFont typeface="Wingdings" panose="05000000000000000000" pitchFamily="2" charset="2"/>
              <a:buChar char="Ø"/>
            </a:pPr>
            <a:r>
              <a:rPr lang="el-GR" sz="2400" b="0" i="0" dirty="0">
                <a:solidFill>
                  <a:srgbClr val="000000"/>
                </a:solidFill>
                <a:effectLst/>
                <a:latin typeface="Times New Roman" panose="02020603050405020304" pitchFamily="18" charset="0"/>
              </a:rPr>
              <a:t>Σε ασθενείς με τραύμα, οι συνήθεις τραυματισμοί που πρέπει να ληφθούν υπόψη είναι </a:t>
            </a:r>
            <a:r>
              <a:rPr lang="el-GR" sz="2400" b="1" i="0" dirty="0">
                <a:solidFill>
                  <a:srgbClr val="000000"/>
                </a:solidFill>
                <a:effectLst/>
                <a:latin typeface="Times New Roman" panose="02020603050405020304" pitchFamily="18" charset="0"/>
              </a:rPr>
              <a:t>διαταραχές αγγείων που δημιουργούν αιμορραγία, θραύση του μυοκαρδίου που μπορεί να οδηγήσει σε κακή συσταλτικότητα και παροχή, και τραυματισμοί τύπου πίεσης όπως καρδιακός επιπωματισμός, σύνδρομο διαμερίσματος και πνευμοθώρακας τάσης </a:t>
            </a:r>
            <a:r>
              <a:rPr lang="el-GR" sz="2400" b="0" i="0" dirty="0">
                <a:solidFill>
                  <a:srgbClr val="000000"/>
                </a:solidFill>
                <a:effectLst/>
                <a:latin typeface="Times New Roman" panose="02020603050405020304" pitchFamily="18" charset="0"/>
              </a:rPr>
              <a:t>που μειώνουν τη φλεβική επιστροφή στην καρδιά και έτσι μειώνει επίσης την καρδιακή παροχή. </a:t>
            </a:r>
          </a:p>
          <a:p>
            <a:pPr marL="342900" indent="-342900" algn="l">
              <a:buFont typeface="Wingdings" panose="05000000000000000000" pitchFamily="2" charset="2"/>
              <a:buChar char="Ø"/>
            </a:pPr>
            <a:r>
              <a:rPr lang="el-GR" sz="2400" b="0" i="0" dirty="0">
                <a:solidFill>
                  <a:srgbClr val="000000"/>
                </a:solidFill>
                <a:effectLst/>
                <a:latin typeface="Times New Roman" panose="02020603050405020304" pitchFamily="18" charset="0"/>
              </a:rPr>
              <a:t>Η αντιμετώπιση αυτών των καταστάσεων περιλαμβάνει την αντιμετώπιση του υποκείμενου ζητήματος. </a:t>
            </a:r>
          </a:p>
          <a:p>
            <a:pPr marL="342900" indent="-342900" algn="l">
              <a:buFont typeface="Wingdings" panose="05000000000000000000" pitchFamily="2" charset="2"/>
              <a:buChar char="Ø"/>
            </a:pPr>
            <a:r>
              <a:rPr lang="el-GR" sz="2400" b="0" i="0" dirty="0">
                <a:solidFill>
                  <a:srgbClr val="000000"/>
                </a:solidFill>
                <a:effectLst/>
                <a:latin typeface="Times New Roman" panose="02020603050405020304" pitchFamily="18" charset="0"/>
              </a:rPr>
              <a:t>Οι ασθενείς μπορεί να χρειάζονται προηγμένη καρδιακή υποστήριξη της ζωής (ACLS) για αρρυθμίες που προκαλούνται από καρδιακές θλάσεις ή ηλεκτροπληξία, ενώ άλλοι μπορεί να χρειαστούν </a:t>
            </a:r>
            <a:r>
              <a:rPr lang="el-GR" sz="2400" b="0" i="0" dirty="0" err="1">
                <a:solidFill>
                  <a:srgbClr val="000000"/>
                </a:solidFill>
                <a:effectLst/>
                <a:latin typeface="Times New Roman" panose="02020603050405020304" pitchFamily="18" charset="0"/>
              </a:rPr>
              <a:t>αποσυμπίεση</a:t>
            </a:r>
            <a:r>
              <a:rPr lang="el-GR" sz="2400" b="0" i="0" dirty="0">
                <a:solidFill>
                  <a:srgbClr val="000000"/>
                </a:solidFill>
                <a:effectLst/>
                <a:latin typeface="Times New Roman" panose="02020603050405020304" pitchFamily="18" charset="0"/>
              </a:rPr>
              <a:t> με βελόνα ή </a:t>
            </a:r>
            <a:r>
              <a:rPr lang="el-GR" sz="2400" b="0" i="0" dirty="0" err="1">
                <a:solidFill>
                  <a:srgbClr val="000000"/>
                </a:solidFill>
                <a:effectLst/>
                <a:latin typeface="Times New Roman" panose="02020603050405020304" pitchFamily="18" charset="0"/>
              </a:rPr>
              <a:t>περικαρδιοπαρακέντηση</a:t>
            </a:r>
            <a:r>
              <a:rPr lang="el-GR" sz="2400" b="0" i="0" dirty="0">
                <a:solidFill>
                  <a:srgbClr val="000000"/>
                </a:solidFill>
                <a:effectLst/>
                <a:latin typeface="Times New Roman" panose="02020603050405020304" pitchFamily="18" charset="0"/>
              </a:rPr>
              <a:t> για να επιτραπεί στην καρδιά να γεμίσει και να </a:t>
            </a:r>
            <a:r>
              <a:rPr lang="el-GR" sz="2400" b="0" i="0" dirty="0" err="1">
                <a:solidFill>
                  <a:srgbClr val="000000"/>
                </a:solidFill>
                <a:effectLst/>
                <a:latin typeface="Times New Roman" panose="02020603050405020304" pitchFamily="18" charset="0"/>
              </a:rPr>
              <a:t>συσπαστεί</a:t>
            </a:r>
            <a:r>
              <a:rPr lang="el-GR" sz="2400" b="0" i="0" dirty="0">
                <a:solidFill>
                  <a:srgbClr val="000000"/>
                </a:solidFill>
                <a:effectLst/>
                <a:latin typeface="Times New Roman" panose="02020603050405020304" pitchFamily="18" charset="0"/>
              </a:rPr>
              <a:t> κατάλληλα. </a:t>
            </a:r>
          </a:p>
          <a:p>
            <a:pPr marL="342900" indent="-342900" algn="l">
              <a:buFont typeface="Wingdings" panose="05000000000000000000" pitchFamily="2" charset="2"/>
              <a:buChar char="Ø"/>
            </a:pPr>
            <a:r>
              <a:rPr lang="el-GR" sz="2400" b="0" i="0" dirty="0">
                <a:solidFill>
                  <a:srgbClr val="000000"/>
                </a:solidFill>
                <a:effectLst/>
                <a:latin typeface="Times New Roman" panose="02020603050405020304" pitchFamily="18" charset="0"/>
              </a:rPr>
              <a:t>Ωστόσο, η πιο συχνή ανησυχία σε περιπτώσεις τραυματισμού είναι η αιμορραγία.</a:t>
            </a:r>
          </a:p>
        </p:txBody>
      </p:sp>
    </p:spTree>
    <p:extLst>
      <p:ext uri="{BB962C8B-B14F-4D97-AF65-F5344CB8AC3E}">
        <p14:creationId xmlns:p14="http://schemas.microsoft.com/office/powerpoint/2010/main" val="4018167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1D3A2B-138D-DD05-2F83-07EE991AB778}"/>
              </a:ext>
            </a:extLst>
          </p:cNvPr>
          <p:cNvSpPr>
            <a:spLocks noGrp="1"/>
          </p:cNvSpPr>
          <p:nvPr>
            <p:ph type="title"/>
          </p:nvPr>
        </p:nvSpPr>
        <p:spPr>
          <a:xfrm>
            <a:off x="913774" y="282616"/>
            <a:ext cx="10364451" cy="958356"/>
          </a:xfrm>
        </p:spPr>
        <p:txBody>
          <a:bodyPr>
            <a:normAutofit fontScale="90000"/>
          </a:bodyPr>
          <a:lstStyle/>
          <a:p>
            <a:r>
              <a:rPr lang="el-GR" b="1" i="0" cap="none" dirty="0">
                <a:solidFill>
                  <a:srgbClr val="FF0000"/>
                </a:solidFill>
                <a:effectLst/>
                <a:latin typeface="arial" panose="020B0604020202020204" pitchFamily="34" charset="0"/>
              </a:rPr>
              <a:t>Τμήμα Επειγόντων Περιστατικών</a:t>
            </a:r>
            <a:br>
              <a:rPr lang="el-GR" b="1" i="0" dirty="0">
                <a:solidFill>
                  <a:srgbClr val="000000"/>
                </a:solidFill>
                <a:effectLst/>
                <a:latin typeface="arial" panose="020B0604020202020204" pitchFamily="34" charset="0"/>
              </a:rPr>
            </a:br>
            <a:endParaRPr lang="el-GR" dirty="0"/>
          </a:p>
        </p:txBody>
      </p:sp>
      <p:sp>
        <p:nvSpPr>
          <p:cNvPr id="6" name="TextBox 5">
            <a:extLst>
              <a:ext uri="{FF2B5EF4-FFF2-40B4-BE49-F238E27FC236}">
                <a16:creationId xmlns:a16="http://schemas.microsoft.com/office/drawing/2014/main" id="{4F4B1886-EFCC-958F-A752-088EAF55BEF8}"/>
              </a:ext>
            </a:extLst>
          </p:cNvPr>
          <p:cNvSpPr txBox="1"/>
          <p:nvPr/>
        </p:nvSpPr>
        <p:spPr>
          <a:xfrm>
            <a:off x="447869" y="2161593"/>
            <a:ext cx="10364451" cy="3108543"/>
          </a:xfrm>
          <a:prstGeom prst="rect">
            <a:avLst/>
          </a:prstGeom>
          <a:noFill/>
        </p:spPr>
        <p:txBody>
          <a:bodyPr wrap="square" rtlCol="0">
            <a:spAutoFit/>
          </a:bodyPr>
          <a:lstStyle/>
          <a:p>
            <a:pPr algn="l" fontAlgn="t"/>
            <a:r>
              <a:rPr lang="el-GR" sz="2800" b="1" i="0" dirty="0">
                <a:solidFill>
                  <a:srgbClr val="101518"/>
                </a:solidFill>
                <a:effectLst/>
                <a:latin typeface="Roboto" panose="02000000000000000000" pitchFamily="2" charset="0"/>
              </a:rPr>
              <a:t>Το ΤΕΠ είναι το τμήμα του νοσοκομείου που έχει στόχο </a:t>
            </a:r>
            <a:r>
              <a:rPr lang="el-GR" sz="2800" b="1" i="0" dirty="0">
                <a:solidFill>
                  <a:srgbClr val="FF0000"/>
                </a:solidFill>
                <a:effectLst/>
                <a:latin typeface="Roboto" panose="02000000000000000000" pitchFamily="2" charset="0"/>
              </a:rPr>
              <a:t>«την υποδοχή, αναζωογόνηση, διάγνωση &amp; αντιμετώπιση ασθενών με αδιαφοροποίητα επείγοντα και οξέα προβλήματα, που καλύπτουν το πλήρες φάσμα των νόσων, κακώσεων και διαταραχών της συμπεριφοράς, καθώς και τη διαχείριση τους ως τη στιγμή του εξιτηρίου ή της ανάληψης περαιτέρω φροντίδων από άλλο γιατρό».</a:t>
            </a:r>
          </a:p>
        </p:txBody>
      </p:sp>
    </p:spTree>
    <p:extLst>
      <p:ext uri="{BB962C8B-B14F-4D97-AF65-F5344CB8AC3E}">
        <p14:creationId xmlns:p14="http://schemas.microsoft.com/office/powerpoint/2010/main" val="30652423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1D3A2B-138D-DD05-2F83-07EE991AB778}"/>
              </a:ext>
            </a:extLst>
          </p:cNvPr>
          <p:cNvSpPr>
            <a:spLocks noGrp="1"/>
          </p:cNvSpPr>
          <p:nvPr>
            <p:ph type="title"/>
          </p:nvPr>
        </p:nvSpPr>
        <p:spPr>
          <a:xfrm>
            <a:off x="605864" y="571865"/>
            <a:ext cx="10364451" cy="958356"/>
          </a:xfrm>
        </p:spPr>
        <p:txBody>
          <a:bodyPr>
            <a:normAutofit fontScale="90000"/>
          </a:bodyPr>
          <a:lstStyle/>
          <a:p>
            <a:br>
              <a:rPr lang="el-GR" sz="4400" b="1" i="0" cap="none" dirty="0">
                <a:solidFill>
                  <a:srgbClr val="FF0000"/>
                </a:solidFill>
                <a:effectLst/>
                <a:latin typeface="Times New Roman" panose="02020603050405020304" pitchFamily="18" charset="0"/>
              </a:rPr>
            </a:br>
            <a:br>
              <a:rPr lang="el-GR" sz="4400" b="1" i="0" cap="none" dirty="0">
                <a:solidFill>
                  <a:srgbClr val="FF0000"/>
                </a:solidFill>
                <a:effectLst/>
                <a:latin typeface="Times New Roman" panose="02020603050405020304" pitchFamily="18" charset="0"/>
              </a:rPr>
            </a:br>
            <a:r>
              <a:rPr lang="el-GR" sz="4400" b="1" i="0" cap="none" dirty="0">
                <a:solidFill>
                  <a:srgbClr val="FF0000"/>
                </a:solidFill>
                <a:effectLst/>
                <a:latin typeface="Times New Roman" panose="02020603050405020304" pitchFamily="18" charset="0"/>
              </a:rPr>
              <a:t>Κυκλοφορία</a:t>
            </a:r>
            <a:br>
              <a:rPr lang="el-GR" sz="4400" b="0" i="0" dirty="0">
                <a:solidFill>
                  <a:srgbClr val="000000"/>
                </a:solidFill>
                <a:effectLst/>
                <a:latin typeface="Times New Roman" panose="02020603050405020304" pitchFamily="18" charset="0"/>
              </a:rPr>
            </a:br>
            <a:br>
              <a:rPr lang="el-GR" sz="3600" b="0" i="0" dirty="0">
                <a:solidFill>
                  <a:srgbClr val="000000"/>
                </a:solidFill>
                <a:effectLst/>
                <a:latin typeface="Times New Roman" panose="02020603050405020304" pitchFamily="18" charset="0"/>
              </a:rPr>
            </a:br>
            <a:br>
              <a:rPr lang="el-GR" b="1" i="0" dirty="0">
                <a:solidFill>
                  <a:srgbClr val="000000"/>
                </a:solidFill>
                <a:effectLst/>
                <a:latin typeface="arial" panose="020B0604020202020204" pitchFamily="34" charset="0"/>
              </a:rPr>
            </a:br>
            <a:endParaRPr lang="el-GR" dirty="0"/>
          </a:p>
        </p:txBody>
      </p:sp>
      <p:sp>
        <p:nvSpPr>
          <p:cNvPr id="6" name="TextBox 5">
            <a:extLst>
              <a:ext uri="{FF2B5EF4-FFF2-40B4-BE49-F238E27FC236}">
                <a16:creationId xmlns:a16="http://schemas.microsoft.com/office/drawing/2014/main" id="{4F4B1886-EFCC-958F-A752-088EAF55BEF8}"/>
              </a:ext>
            </a:extLst>
          </p:cNvPr>
          <p:cNvSpPr txBox="1"/>
          <p:nvPr/>
        </p:nvSpPr>
        <p:spPr>
          <a:xfrm>
            <a:off x="605864" y="1320730"/>
            <a:ext cx="10980272" cy="4154984"/>
          </a:xfrm>
          <a:prstGeom prst="rect">
            <a:avLst/>
          </a:prstGeom>
          <a:noFill/>
        </p:spPr>
        <p:txBody>
          <a:bodyPr wrap="square" rtlCol="0">
            <a:spAutoFit/>
          </a:bodyPr>
          <a:lstStyle/>
          <a:p>
            <a:pPr algn="l"/>
            <a:r>
              <a:rPr lang="el-GR" sz="2400" b="1" i="0" dirty="0">
                <a:solidFill>
                  <a:srgbClr val="000000"/>
                </a:solidFill>
                <a:effectLst/>
                <a:latin typeface="Times New Roman" panose="02020603050405020304" pitchFamily="18" charset="0"/>
              </a:rPr>
              <a:t>Η θεραπεία της αιμορραγίας εξαρτάται από την πηγή και τη σοβαρότητα της αιμορραγίας. </a:t>
            </a:r>
          </a:p>
          <a:p>
            <a:pPr marL="342900" indent="-342900" algn="l">
              <a:buFont typeface="Wingdings" panose="05000000000000000000" pitchFamily="2" charset="2"/>
              <a:buChar char="Ø"/>
            </a:pPr>
            <a:r>
              <a:rPr lang="el-GR" sz="2400" b="0" i="0" dirty="0">
                <a:solidFill>
                  <a:srgbClr val="000000"/>
                </a:solidFill>
                <a:effectLst/>
                <a:latin typeface="Times New Roman" panose="02020603050405020304" pitchFamily="18" charset="0"/>
              </a:rPr>
              <a:t>Για παράδειγμα, μια επιφανειακή αιμορραγία μπορεί να απαιτεί μόνο γάζα ενώ άλλες μπορεί να χρειάζονται παρατεταμένη άμεση πίεση.</a:t>
            </a:r>
          </a:p>
          <a:p>
            <a:pPr marL="342900" indent="-342900" algn="l">
              <a:buFont typeface="Wingdings" panose="05000000000000000000" pitchFamily="2" charset="2"/>
              <a:buChar char="Ø"/>
            </a:pPr>
            <a:r>
              <a:rPr lang="el-GR" sz="2400" b="0" i="0" dirty="0">
                <a:solidFill>
                  <a:srgbClr val="000000"/>
                </a:solidFill>
                <a:effectLst/>
                <a:latin typeface="Times New Roman" panose="02020603050405020304" pitchFamily="18" charset="0"/>
              </a:rPr>
              <a:t>Ένα ανοιχτό κάταγμα του μηριαίου οστού με αγγειακή διαταραχή μπορεί να απαιτήσει </a:t>
            </a:r>
            <a:r>
              <a:rPr lang="el-GR" sz="2400" b="0" i="0" dirty="0" err="1">
                <a:solidFill>
                  <a:srgbClr val="000000"/>
                </a:solidFill>
                <a:effectLst/>
                <a:latin typeface="Times New Roman" panose="02020603050405020304" pitchFamily="18" charset="0"/>
              </a:rPr>
              <a:t>ίσχαιμη</a:t>
            </a:r>
            <a:r>
              <a:rPr lang="el-GR" sz="2400" b="0" i="0" dirty="0">
                <a:solidFill>
                  <a:srgbClr val="000000"/>
                </a:solidFill>
                <a:effectLst/>
                <a:latin typeface="Times New Roman" panose="02020603050405020304" pitchFamily="18" charset="0"/>
              </a:rPr>
              <a:t> περίδεση τουρνικέ και άμεση χειρουργική επέμβαση. </a:t>
            </a:r>
          </a:p>
          <a:p>
            <a:pPr marL="342900" indent="-342900" algn="l">
              <a:buFont typeface="Wingdings" panose="05000000000000000000" pitchFamily="2" charset="2"/>
              <a:buChar char="Ø"/>
            </a:pPr>
            <a:r>
              <a:rPr lang="el-GR" sz="2400" b="0" i="0" dirty="0">
                <a:solidFill>
                  <a:srgbClr val="000000"/>
                </a:solidFill>
                <a:effectLst/>
                <a:latin typeface="Times New Roman" panose="02020603050405020304" pitchFamily="18" charset="0"/>
              </a:rPr>
              <a:t>Οι ασθενείς μπορεί επίσης να χρειαστούν εξωτερικές συσκευές συμπίεσης, όπως πυελικό συνδετικό, για την ταμπονάρισμα των εσωτερικών αιμορραγιών. </a:t>
            </a:r>
          </a:p>
          <a:p>
            <a:pPr marL="342900" indent="-342900">
              <a:buFont typeface="Wingdings" panose="05000000000000000000" pitchFamily="2" charset="2"/>
              <a:buChar char="Ø"/>
            </a:pPr>
            <a:r>
              <a:rPr lang="el-GR" sz="2400" b="0" i="0" dirty="0">
                <a:solidFill>
                  <a:srgbClr val="000000"/>
                </a:solidFill>
                <a:effectLst/>
                <a:latin typeface="Times New Roman" panose="02020603050405020304" pitchFamily="18" charset="0"/>
              </a:rPr>
              <a:t>Συχνά, οι ασθενείς χρειάζονται αντικατάσταση υγρού για να διατηρηθούν οι κατάλληλες πιέσεις αιμάτωσης. </a:t>
            </a:r>
          </a:p>
          <a:p>
            <a:endParaRPr lang="el-GR" sz="24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42248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1D3A2B-138D-DD05-2F83-07EE991AB778}"/>
              </a:ext>
            </a:extLst>
          </p:cNvPr>
          <p:cNvSpPr>
            <a:spLocks noGrp="1"/>
          </p:cNvSpPr>
          <p:nvPr>
            <p:ph type="title"/>
          </p:nvPr>
        </p:nvSpPr>
        <p:spPr>
          <a:xfrm>
            <a:off x="605864" y="68012"/>
            <a:ext cx="10364451" cy="958356"/>
          </a:xfrm>
        </p:spPr>
        <p:txBody>
          <a:bodyPr>
            <a:normAutofit fontScale="90000"/>
          </a:bodyPr>
          <a:lstStyle/>
          <a:p>
            <a:br>
              <a:rPr lang="el-GR" sz="4400" b="1" i="0" cap="none" dirty="0">
                <a:solidFill>
                  <a:srgbClr val="FF0000"/>
                </a:solidFill>
                <a:effectLst/>
                <a:latin typeface="Times New Roman" panose="02020603050405020304" pitchFamily="18" charset="0"/>
              </a:rPr>
            </a:br>
            <a:br>
              <a:rPr lang="el-GR" sz="4400" b="1" i="0" cap="none" dirty="0">
                <a:solidFill>
                  <a:srgbClr val="FF0000"/>
                </a:solidFill>
                <a:effectLst/>
                <a:latin typeface="Times New Roman" panose="02020603050405020304" pitchFamily="18" charset="0"/>
              </a:rPr>
            </a:br>
            <a:r>
              <a:rPr lang="el-GR" sz="4400" b="1" i="0" cap="none" dirty="0">
                <a:solidFill>
                  <a:srgbClr val="FF0000"/>
                </a:solidFill>
                <a:effectLst/>
                <a:latin typeface="Times New Roman" panose="02020603050405020304" pitchFamily="18" charset="0"/>
              </a:rPr>
              <a:t>Κυκλοφορία</a:t>
            </a:r>
            <a:br>
              <a:rPr lang="el-GR" sz="4400" b="0" i="0" dirty="0">
                <a:solidFill>
                  <a:srgbClr val="000000"/>
                </a:solidFill>
                <a:effectLst/>
                <a:latin typeface="Times New Roman" panose="02020603050405020304" pitchFamily="18" charset="0"/>
              </a:rPr>
            </a:br>
            <a:br>
              <a:rPr lang="el-GR" sz="3600" b="0" i="0" dirty="0">
                <a:solidFill>
                  <a:srgbClr val="000000"/>
                </a:solidFill>
                <a:effectLst/>
                <a:latin typeface="Times New Roman" panose="02020603050405020304" pitchFamily="18" charset="0"/>
              </a:rPr>
            </a:br>
            <a:br>
              <a:rPr lang="el-GR" b="1" i="0" dirty="0">
                <a:solidFill>
                  <a:srgbClr val="000000"/>
                </a:solidFill>
                <a:effectLst/>
                <a:latin typeface="arial" panose="020B0604020202020204" pitchFamily="34" charset="0"/>
              </a:rPr>
            </a:br>
            <a:endParaRPr lang="el-GR" dirty="0"/>
          </a:p>
        </p:txBody>
      </p:sp>
      <p:sp>
        <p:nvSpPr>
          <p:cNvPr id="6" name="TextBox 5">
            <a:extLst>
              <a:ext uri="{FF2B5EF4-FFF2-40B4-BE49-F238E27FC236}">
                <a16:creationId xmlns:a16="http://schemas.microsoft.com/office/drawing/2014/main" id="{4F4B1886-EFCC-958F-A752-088EAF55BEF8}"/>
              </a:ext>
            </a:extLst>
          </p:cNvPr>
          <p:cNvSpPr txBox="1"/>
          <p:nvPr/>
        </p:nvSpPr>
        <p:spPr>
          <a:xfrm>
            <a:off x="605864" y="807547"/>
            <a:ext cx="10980272" cy="6124754"/>
          </a:xfrm>
          <a:prstGeom prst="rect">
            <a:avLst/>
          </a:prstGeom>
          <a:noFill/>
        </p:spPr>
        <p:txBody>
          <a:bodyPr wrap="square" rtlCol="0">
            <a:spAutoFit/>
          </a:bodyPr>
          <a:lstStyle/>
          <a:p>
            <a:pPr algn="l"/>
            <a:r>
              <a:rPr lang="el-GR" sz="2800" b="1" i="0" dirty="0">
                <a:solidFill>
                  <a:srgbClr val="000000"/>
                </a:solidFill>
                <a:effectLst/>
                <a:latin typeface="Times New Roman" panose="02020603050405020304" pitchFamily="18" charset="0"/>
              </a:rPr>
              <a:t>Η θεραπεία της αιμορραγίας εξαρτάται από την πηγή και τη σοβαρότητα της αιμορραγίας. </a:t>
            </a:r>
          </a:p>
          <a:p>
            <a:pPr marL="342900" indent="-342900" algn="l">
              <a:buFont typeface="Wingdings" panose="05000000000000000000" pitchFamily="2" charset="2"/>
              <a:buChar char="Ø"/>
            </a:pPr>
            <a:r>
              <a:rPr lang="el-GR" sz="2400" b="1" dirty="0">
                <a:solidFill>
                  <a:srgbClr val="FF0000"/>
                </a:solidFill>
                <a:latin typeface="Times New Roman" panose="02020603050405020304" pitchFamily="18" charset="0"/>
              </a:rPr>
              <a:t>Τοποθέτηση 2 </a:t>
            </a:r>
            <a:r>
              <a:rPr lang="el-GR" sz="2400" b="1" dirty="0" err="1">
                <a:solidFill>
                  <a:srgbClr val="FF0000"/>
                </a:solidFill>
                <a:latin typeface="Times New Roman" panose="02020603050405020304" pitchFamily="18" charset="0"/>
              </a:rPr>
              <a:t>φλεβοκαθετήρων</a:t>
            </a:r>
            <a:r>
              <a:rPr lang="el-GR" sz="2400" b="1" dirty="0">
                <a:solidFill>
                  <a:srgbClr val="FF0000"/>
                </a:solidFill>
                <a:latin typeface="Times New Roman" panose="02020603050405020304" pitchFamily="18" charset="0"/>
              </a:rPr>
              <a:t> 16 </a:t>
            </a:r>
            <a:r>
              <a:rPr lang="en-US" sz="2400" b="1" dirty="0">
                <a:solidFill>
                  <a:srgbClr val="FF0000"/>
                </a:solidFill>
                <a:latin typeface="Times New Roman" panose="02020603050405020304" pitchFamily="18" charset="0"/>
              </a:rPr>
              <a:t>G </a:t>
            </a:r>
            <a:r>
              <a:rPr lang="el-GR" sz="2400" b="1" dirty="0">
                <a:solidFill>
                  <a:srgbClr val="FF0000"/>
                </a:solidFill>
                <a:latin typeface="Times New Roman" panose="02020603050405020304" pitchFamily="18" charset="0"/>
              </a:rPr>
              <a:t> ή Κεντρικής φλεβικής γραμμής</a:t>
            </a:r>
          </a:p>
          <a:p>
            <a:pPr marL="342900" indent="-342900">
              <a:buFont typeface="Wingdings" panose="05000000000000000000" pitchFamily="2" charset="2"/>
              <a:buChar char="Ø"/>
            </a:pPr>
            <a:r>
              <a:rPr lang="el-GR" sz="2400" b="1" i="0" dirty="0">
                <a:solidFill>
                  <a:srgbClr val="FF0000"/>
                </a:solidFill>
                <a:effectLst/>
                <a:latin typeface="Times New Roman" panose="02020603050405020304" pitchFamily="18" charset="0"/>
              </a:rPr>
              <a:t>Τοποθ</a:t>
            </a:r>
            <a:r>
              <a:rPr lang="el-GR" sz="2400" b="1" dirty="0">
                <a:solidFill>
                  <a:srgbClr val="FF0000"/>
                </a:solidFill>
                <a:latin typeface="Times New Roman" panose="02020603050405020304" pitchFamily="18" charset="0"/>
              </a:rPr>
              <a:t>έτηση </a:t>
            </a:r>
            <a:r>
              <a:rPr lang="en-US" sz="2400" b="1" dirty="0" err="1">
                <a:solidFill>
                  <a:srgbClr val="FF0000"/>
                </a:solidFill>
                <a:latin typeface="Times New Roman" panose="02020603050405020304" pitchFamily="18" charset="0"/>
              </a:rPr>
              <a:t>Folley</a:t>
            </a:r>
            <a:endParaRPr lang="el-GR" sz="2400" b="1" dirty="0">
              <a:solidFill>
                <a:srgbClr val="FF0000"/>
              </a:solidFill>
              <a:latin typeface="Times New Roman" panose="02020603050405020304" pitchFamily="18" charset="0"/>
            </a:endParaRPr>
          </a:p>
          <a:p>
            <a:pPr marL="342900" indent="-342900" algn="l">
              <a:buFont typeface="Wingdings" panose="05000000000000000000" pitchFamily="2" charset="2"/>
              <a:buChar char="Ø"/>
            </a:pPr>
            <a:r>
              <a:rPr lang="el-GR" sz="2400" b="0" i="0" dirty="0">
                <a:solidFill>
                  <a:srgbClr val="000000"/>
                </a:solidFill>
                <a:effectLst/>
                <a:latin typeface="Times New Roman" panose="02020603050405020304" pitchFamily="18" charset="0"/>
              </a:rPr>
              <a:t>Η ποσότητα της απώλειας αίματος καθορίζει το επίπεδο </a:t>
            </a:r>
            <a:r>
              <a:rPr lang="el-GR" sz="2400" b="1" i="0" dirty="0">
                <a:solidFill>
                  <a:srgbClr val="FF0000"/>
                </a:solidFill>
                <a:effectLst/>
                <a:latin typeface="Times New Roman" panose="02020603050405020304" pitchFamily="18" charset="0"/>
              </a:rPr>
              <a:t>αναπλήρωσης υγρών </a:t>
            </a:r>
            <a:r>
              <a:rPr lang="el-GR" sz="2400" b="0" i="0" dirty="0">
                <a:solidFill>
                  <a:srgbClr val="000000"/>
                </a:solidFill>
                <a:effectLst/>
                <a:latin typeface="Times New Roman" panose="02020603050405020304" pitchFamily="18" charset="0"/>
              </a:rPr>
              <a:t>και τη χρήση </a:t>
            </a:r>
            <a:r>
              <a:rPr lang="el-GR" sz="2400" b="1" i="0" dirty="0">
                <a:solidFill>
                  <a:srgbClr val="FF0000"/>
                </a:solidFill>
                <a:effectLst/>
                <a:latin typeface="Times New Roman" panose="02020603050405020304" pitchFamily="18" charset="0"/>
              </a:rPr>
              <a:t>προϊόντων αίματος </a:t>
            </a:r>
            <a:r>
              <a:rPr lang="el-GR" sz="2400" b="0" i="0" dirty="0">
                <a:solidFill>
                  <a:srgbClr val="000000"/>
                </a:solidFill>
                <a:effectLst/>
                <a:latin typeface="Times New Roman" panose="02020603050405020304" pitchFamily="18" charset="0"/>
              </a:rPr>
              <a:t>(ερυθρά αιμοσφαίρια, αιμοπετάλια και φρέσκο ​​κατεψυγμένο πλάσμα).</a:t>
            </a:r>
            <a:r>
              <a:rPr lang="el-GR" sz="2400" dirty="0">
                <a:solidFill>
                  <a:srgbClr val="000000"/>
                </a:solidFill>
                <a:latin typeface="Times New Roman" panose="02020603050405020304" pitchFamily="18" charset="0"/>
              </a:rPr>
              <a:t> </a:t>
            </a:r>
          </a:p>
          <a:p>
            <a:pPr marL="342900" indent="-342900" algn="l">
              <a:buFont typeface="Wingdings" panose="05000000000000000000" pitchFamily="2" charset="2"/>
              <a:buChar char="Ø"/>
            </a:pPr>
            <a:r>
              <a:rPr lang="el-GR" sz="2400" dirty="0">
                <a:solidFill>
                  <a:srgbClr val="000000"/>
                </a:solidFill>
                <a:latin typeface="Times New Roman" panose="02020603050405020304" pitchFamily="18" charset="0"/>
              </a:rPr>
              <a:t>Αν</a:t>
            </a:r>
            <a:r>
              <a:rPr lang="el-GR" sz="2400" b="0" i="0" dirty="0">
                <a:solidFill>
                  <a:srgbClr val="000000"/>
                </a:solidFill>
                <a:effectLst/>
                <a:latin typeface="Times New Roman" panose="02020603050405020304" pitchFamily="18" charset="0"/>
              </a:rPr>
              <a:t> είναι η πιο σοβαρή και να απαιτεί την πιο επιθετική θεραπεία. αυτό μπορεί να περιλαμβάνει </a:t>
            </a:r>
            <a:r>
              <a:rPr lang="el-GR" sz="2400" b="1" i="0" dirty="0" err="1">
                <a:solidFill>
                  <a:srgbClr val="FF0000"/>
                </a:solidFill>
                <a:effectLst/>
                <a:latin typeface="Times New Roman" panose="02020603050405020304" pitchFamily="18" charset="0"/>
              </a:rPr>
              <a:t>αγγειοσυσπαστικά</a:t>
            </a:r>
            <a:r>
              <a:rPr lang="el-GR" sz="2400" b="1" i="0" dirty="0">
                <a:solidFill>
                  <a:srgbClr val="FF0000"/>
                </a:solidFill>
                <a:effectLst/>
                <a:latin typeface="Times New Roman" panose="02020603050405020304" pitchFamily="18" charset="0"/>
              </a:rPr>
              <a:t> και μαζικά πρωτόκολλα μετάγγισης </a:t>
            </a:r>
          </a:p>
          <a:p>
            <a:pPr marL="342900" indent="-342900" algn="l">
              <a:buFont typeface="Wingdings" panose="05000000000000000000" pitchFamily="2" charset="2"/>
              <a:buChar char="Ø"/>
            </a:pPr>
            <a:r>
              <a:rPr lang="el-GR" sz="2400" b="0" i="0" dirty="0">
                <a:solidFill>
                  <a:srgbClr val="000000"/>
                </a:solidFill>
                <a:effectLst/>
                <a:latin typeface="Times New Roman" panose="02020603050405020304" pitchFamily="18" charset="0"/>
              </a:rPr>
              <a:t>Οι παράγοντες που καθορίζουν την κατάσταση του ασθενούς περιλαμβάνουν αλλαγές στον καρδιακό ρυθμό, την αρτηριακή πίεση, την παραγωγή ούρων και το GCS. </a:t>
            </a:r>
          </a:p>
          <a:p>
            <a:pPr marL="342900" indent="-342900" algn="l">
              <a:buFont typeface="Wingdings" panose="05000000000000000000" pitchFamily="2" charset="2"/>
              <a:buChar char="Ø"/>
            </a:pPr>
            <a:r>
              <a:rPr lang="el-GR" sz="2400" b="0" i="0" dirty="0">
                <a:solidFill>
                  <a:srgbClr val="000000"/>
                </a:solidFill>
                <a:effectLst/>
                <a:latin typeface="Times New Roman" panose="02020603050405020304" pitchFamily="18" charset="0"/>
              </a:rPr>
              <a:t>Σε συνδυασμό με τις μεθόδους θεραπείας που αναφέρθηκαν προηγουμένως, είναι σημαντικό να γνωρίζουμε τα </a:t>
            </a:r>
            <a:r>
              <a:rPr lang="el-GR" sz="2400" b="1" i="0" dirty="0">
                <a:solidFill>
                  <a:srgbClr val="FF0000"/>
                </a:solidFill>
                <a:effectLst/>
                <a:latin typeface="Times New Roman" panose="02020603050405020304" pitchFamily="18" charset="0"/>
              </a:rPr>
              <a:t>επίπεδα αιμοσφαιρίνης, αιματοκρίτη και INR/PTT ενός ασθενούς, μαζί με την αντιπηκτική κατάσταση, τον τύπο αίματος και την κατάσταση του παράγοντα </a:t>
            </a:r>
            <a:r>
              <a:rPr lang="el-GR" sz="2400" b="1" i="0" dirty="0" err="1">
                <a:solidFill>
                  <a:srgbClr val="FF0000"/>
                </a:solidFill>
                <a:effectLst/>
                <a:latin typeface="Times New Roman" panose="02020603050405020304" pitchFamily="18" charset="0"/>
              </a:rPr>
              <a:t>Rh</a:t>
            </a:r>
            <a:r>
              <a:rPr lang="el-GR" sz="2400" b="1" i="0" dirty="0">
                <a:solidFill>
                  <a:srgbClr val="FF0000"/>
                </a:solidFill>
                <a:effectLst/>
                <a:latin typeface="Times New Roman" panose="02020603050405020304" pitchFamily="18" charset="0"/>
              </a:rPr>
              <a:t>.</a:t>
            </a:r>
          </a:p>
        </p:txBody>
      </p:sp>
    </p:spTree>
    <p:extLst>
      <p:ext uri="{BB962C8B-B14F-4D97-AF65-F5344CB8AC3E}">
        <p14:creationId xmlns:p14="http://schemas.microsoft.com/office/powerpoint/2010/main" val="360989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1D3A2B-138D-DD05-2F83-07EE991AB778}"/>
              </a:ext>
            </a:extLst>
          </p:cNvPr>
          <p:cNvSpPr>
            <a:spLocks noGrp="1"/>
          </p:cNvSpPr>
          <p:nvPr>
            <p:ph type="title"/>
          </p:nvPr>
        </p:nvSpPr>
        <p:spPr>
          <a:xfrm>
            <a:off x="605864" y="571865"/>
            <a:ext cx="10364451" cy="958356"/>
          </a:xfrm>
        </p:spPr>
        <p:txBody>
          <a:bodyPr>
            <a:normAutofit fontScale="90000"/>
          </a:bodyPr>
          <a:lstStyle/>
          <a:p>
            <a:br>
              <a:rPr lang="el-GR" sz="4400" b="1" i="0" cap="none" dirty="0">
                <a:solidFill>
                  <a:srgbClr val="FF0000"/>
                </a:solidFill>
                <a:effectLst/>
                <a:latin typeface="Times New Roman" panose="02020603050405020304" pitchFamily="18" charset="0"/>
              </a:rPr>
            </a:br>
            <a:br>
              <a:rPr lang="el-GR" sz="4400" b="1" i="0" cap="none" dirty="0">
                <a:solidFill>
                  <a:srgbClr val="FF0000"/>
                </a:solidFill>
                <a:effectLst/>
                <a:latin typeface="Times New Roman" panose="02020603050405020304" pitchFamily="18" charset="0"/>
              </a:rPr>
            </a:br>
            <a:r>
              <a:rPr lang="el-GR" b="1" i="0" cap="none" dirty="0">
                <a:solidFill>
                  <a:srgbClr val="FF0000"/>
                </a:solidFill>
                <a:effectLst/>
                <a:latin typeface="Times New Roman" panose="02020603050405020304" pitchFamily="18" charset="0"/>
              </a:rPr>
              <a:t>Οι κατηγορίες αιμορραγικού σοκ </a:t>
            </a:r>
            <a:r>
              <a:rPr lang="el-GR" b="1" cap="none" dirty="0">
                <a:solidFill>
                  <a:srgbClr val="FF0000"/>
                </a:solidFill>
                <a:latin typeface="Times New Roman" panose="02020603050405020304" pitchFamily="18" charset="0"/>
              </a:rPr>
              <a:t>ATLS </a:t>
            </a:r>
            <a:br>
              <a:rPr lang="el-GR" sz="4400" b="0" i="0" dirty="0">
                <a:solidFill>
                  <a:srgbClr val="000000"/>
                </a:solidFill>
                <a:effectLst/>
                <a:latin typeface="Times New Roman" panose="02020603050405020304" pitchFamily="18" charset="0"/>
              </a:rPr>
            </a:br>
            <a:br>
              <a:rPr lang="el-GR" sz="3600" b="0" i="0" dirty="0">
                <a:solidFill>
                  <a:srgbClr val="000000"/>
                </a:solidFill>
                <a:effectLst/>
                <a:latin typeface="Times New Roman" panose="02020603050405020304" pitchFamily="18" charset="0"/>
              </a:rPr>
            </a:br>
            <a:br>
              <a:rPr lang="el-GR" b="1" i="0" dirty="0">
                <a:solidFill>
                  <a:srgbClr val="000000"/>
                </a:solidFill>
                <a:effectLst/>
                <a:latin typeface="arial" panose="020B0604020202020204" pitchFamily="34" charset="0"/>
              </a:rPr>
            </a:br>
            <a:endParaRPr lang="el-GR" dirty="0"/>
          </a:p>
        </p:txBody>
      </p:sp>
      <p:sp>
        <p:nvSpPr>
          <p:cNvPr id="6" name="TextBox 5">
            <a:extLst>
              <a:ext uri="{FF2B5EF4-FFF2-40B4-BE49-F238E27FC236}">
                <a16:creationId xmlns:a16="http://schemas.microsoft.com/office/drawing/2014/main" id="{4F4B1886-EFCC-958F-A752-088EAF55BEF8}"/>
              </a:ext>
            </a:extLst>
          </p:cNvPr>
          <p:cNvSpPr txBox="1"/>
          <p:nvPr/>
        </p:nvSpPr>
        <p:spPr>
          <a:xfrm>
            <a:off x="432706" y="1761543"/>
            <a:ext cx="10364451" cy="4339650"/>
          </a:xfrm>
          <a:prstGeom prst="rect">
            <a:avLst/>
          </a:prstGeom>
          <a:noFill/>
        </p:spPr>
        <p:txBody>
          <a:bodyPr wrap="square" rtlCol="0">
            <a:spAutoFit/>
          </a:bodyPr>
          <a:lstStyle/>
          <a:p>
            <a:pPr marL="457200" indent="-457200" algn="l">
              <a:buFont typeface="Wingdings" panose="05000000000000000000" pitchFamily="2" charset="2"/>
              <a:buChar char="Ø"/>
            </a:pPr>
            <a:r>
              <a:rPr lang="el-GR" sz="2800" b="1" i="0" dirty="0">
                <a:solidFill>
                  <a:srgbClr val="000000"/>
                </a:solidFill>
                <a:effectLst/>
                <a:latin typeface="Times New Roman" panose="02020603050405020304" pitchFamily="18" charset="0"/>
              </a:rPr>
              <a:t>Κατηγορία Ι</a:t>
            </a:r>
            <a:r>
              <a:rPr lang="el-GR" sz="2800" b="0" i="0" dirty="0">
                <a:solidFill>
                  <a:srgbClr val="000000"/>
                </a:solidFill>
                <a:effectLst/>
                <a:latin typeface="Times New Roman" panose="02020603050405020304" pitchFamily="18" charset="0"/>
              </a:rPr>
              <a:t>: λιγότερο από 15% απώλεια αίματος με φυσιολογικά ζωτικά σημεία, παραγωγή ούρων και βαθμολογία Κλίμακα Κώματος της </a:t>
            </a:r>
            <a:r>
              <a:rPr lang="el-GR" sz="2800" b="0" i="0" dirty="0" err="1">
                <a:solidFill>
                  <a:srgbClr val="000000"/>
                </a:solidFill>
                <a:effectLst/>
                <a:latin typeface="Times New Roman" panose="02020603050405020304" pitchFamily="18" charset="0"/>
              </a:rPr>
              <a:t>Γλασκώβης</a:t>
            </a:r>
            <a:r>
              <a:rPr lang="el-GR" sz="2800" b="0" i="0" dirty="0">
                <a:solidFill>
                  <a:srgbClr val="000000"/>
                </a:solidFill>
                <a:effectLst/>
                <a:latin typeface="Times New Roman" panose="02020603050405020304" pitchFamily="18" charset="0"/>
              </a:rPr>
              <a:t> (GCS) </a:t>
            </a:r>
          </a:p>
          <a:p>
            <a:pPr marL="457200" indent="-457200" algn="l">
              <a:buFont typeface="Wingdings" panose="05000000000000000000" pitchFamily="2" charset="2"/>
              <a:buChar char="Ø"/>
            </a:pPr>
            <a:r>
              <a:rPr lang="el-GR" sz="2800" b="1" i="0" dirty="0">
                <a:solidFill>
                  <a:srgbClr val="000000"/>
                </a:solidFill>
                <a:effectLst/>
                <a:latin typeface="Times New Roman" panose="02020603050405020304" pitchFamily="18" charset="0"/>
              </a:rPr>
              <a:t>Κατηγορία II: </a:t>
            </a:r>
            <a:r>
              <a:rPr lang="el-GR" sz="2800" b="0" i="0" dirty="0">
                <a:solidFill>
                  <a:srgbClr val="000000"/>
                </a:solidFill>
                <a:effectLst/>
                <a:latin typeface="Times New Roman" panose="02020603050405020304" pitchFamily="18" charset="0"/>
              </a:rPr>
              <a:t>Απώλεια αίματος 15 έως 30% με ταχυκαρδία και υπόταση</a:t>
            </a:r>
          </a:p>
          <a:p>
            <a:pPr marL="457200" indent="-457200" algn="l">
              <a:buFont typeface="Wingdings" panose="05000000000000000000" pitchFamily="2" charset="2"/>
              <a:buChar char="Ø"/>
            </a:pPr>
            <a:r>
              <a:rPr lang="el-GR" sz="2800" b="1" i="0" dirty="0">
                <a:solidFill>
                  <a:srgbClr val="000000"/>
                </a:solidFill>
                <a:effectLst/>
                <a:latin typeface="Times New Roman" panose="02020603050405020304" pitchFamily="18" charset="0"/>
              </a:rPr>
              <a:t>Κατηγορία ΙΙΙ: </a:t>
            </a:r>
            <a:r>
              <a:rPr lang="el-GR" sz="2800" b="0" i="0" dirty="0">
                <a:solidFill>
                  <a:srgbClr val="000000"/>
                </a:solidFill>
                <a:effectLst/>
                <a:latin typeface="Times New Roman" panose="02020603050405020304" pitchFamily="18" charset="0"/>
              </a:rPr>
              <a:t>Απώλεια αίματος 31 έως 40% με ταχύπνοια, μειωμένη παραγωγή ούρων και μειωμένη νοημοσύνη</a:t>
            </a:r>
          </a:p>
          <a:p>
            <a:pPr marL="457200" indent="-457200" algn="l">
              <a:buFont typeface="Wingdings" panose="05000000000000000000" pitchFamily="2" charset="2"/>
              <a:buChar char="Ø"/>
            </a:pPr>
            <a:r>
              <a:rPr lang="el-GR" sz="2800" b="1" i="0" dirty="0">
                <a:solidFill>
                  <a:srgbClr val="000000"/>
                </a:solidFill>
                <a:effectLst/>
                <a:latin typeface="Times New Roman" panose="02020603050405020304" pitchFamily="18" charset="0"/>
              </a:rPr>
              <a:t>Κατηγορία IV: </a:t>
            </a:r>
            <a:r>
              <a:rPr lang="el-GR" sz="2800" b="0" i="0" dirty="0">
                <a:solidFill>
                  <a:srgbClr val="000000"/>
                </a:solidFill>
                <a:effectLst/>
                <a:latin typeface="Times New Roman" panose="02020603050405020304" pitchFamily="18" charset="0"/>
              </a:rPr>
              <a:t>απώλεια αίματος πάνω από 41% με σοβαρή επιδείνωση ζωτικών σημείων και αμελητέα παραγωγή ούρων</a:t>
            </a:r>
          </a:p>
          <a:p>
            <a:pPr marL="342900" indent="-342900" algn="l">
              <a:buFont typeface="Wingdings" panose="05000000000000000000" pitchFamily="2" charset="2"/>
              <a:buChar char="Ø"/>
            </a:pPr>
            <a:endParaRPr lang="el-GR" sz="24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5368341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1D3A2B-138D-DD05-2F83-07EE991AB778}"/>
              </a:ext>
            </a:extLst>
          </p:cNvPr>
          <p:cNvSpPr>
            <a:spLocks noGrp="1"/>
          </p:cNvSpPr>
          <p:nvPr>
            <p:ph type="title"/>
          </p:nvPr>
        </p:nvSpPr>
        <p:spPr>
          <a:xfrm>
            <a:off x="605864" y="571865"/>
            <a:ext cx="10364451" cy="958356"/>
          </a:xfrm>
        </p:spPr>
        <p:txBody>
          <a:bodyPr>
            <a:normAutofit fontScale="90000"/>
          </a:bodyPr>
          <a:lstStyle/>
          <a:p>
            <a:br>
              <a:rPr lang="el-GR" sz="4400" b="1" i="0" cap="none" dirty="0">
                <a:solidFill>
                  <a:srgbClr val="FF0000"/>
                </a:solidFill>
                <a:effectLst/>
                <a:latin typeface="Times New Roman" panose="02020603050405020304" pitchFamily="18" charset="0"/>
              </a:rPr>
            </a:br>
            <a:br>
              <a:rPr lang="el-GR" sz="4400" b="1" i="0" cap="none" dirty="0">
                <a:solidFill>
                  <a:srgbClr val="FF0000"/>
                </a:solidFill>
                <a:effectLst/>
                <a:latin typeface="Times New Roman" panose="02020603050405020304" pitchFamily="18" charset="0"/>
              </a:rPr>
            </a:br>
            <a:br>
              <a:rPr lang="el-GR" sz="6000" b="0" i="0" dirty="0">
                <a:solidFill>
                  <a:srgbClr val="000000"/>
                </a:solidFill>
                <a:effectLst/>
                <a:latin typeface="Times New Roman" panose="02020603050405020304" pitchFamily="18" charset="0"/>
              </a:rPr>
            </a:br>
            <a:r>
              <a:rPr lang="el-GR" b="1" cap="none"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Έλεγχος νευρολογικής κατάστασης </a:t>
            </a:r>
            <a:br>
              <a:rPr lang="el-GR" sz="4400" dirty="0">
                <a:effectLst/>
                <a:latin typeface="Calibri" panose="020F0502020204030204" pitchFamily="34" charset="0"/>
                <a:ea typeface="Calibri" panose="020F0502020204030204" pitchFamily="34" charset="0"/>
                <a:cs typeface="Arial" panose="020B0604020202020204" pitchFamily="34" charset="0"/>
              </a:rPr>
            </a:br>
            <a:br>
              <a:rPr lang="el-GR" sz="4400" b="0" i="0" dirty="0">
                <a:solidFill>
                  <a:srgbClr val="000000"/>
                </a:solidFill>
                <a:effectLst/>
                <a:latin typeface="Times New Roman" panose="02020603050405020304" pitchFamily="18" charset="0"/>
              </a:rPr>
            </a:br>
            <a:br>
              <a:rPr lang="el-GR" sz="3600" b="0" i="0" dirty="0">
                <a:solidFill>
                  <a:srgbClr val="000000"/>
                </a:solidFill>
                <a:effectLst/>
                <a:latin typeface="Times New Roman" panose="02020603050405020304" pitchFamily="18" charset="0"/>
              </a:rPr>
            </a:br>
            <a:br>
              <a:rPr lang="el-GR" b="1" i="0" dirty="0">
                <a:solidFill>
                  <a:srgbClr val="000000"/>
                </a:solidFill>
                <a:effectLst/>
                <a:latin typeface="arial" panose="020B0604020202020204" pitchFamily="34" charset="0"/>
              </a:rPr>
            </a:br>
            <a:endParaRPr lang="el-GR" dirty="0"/>
          </a:p>
        </p:txBody>
      </p:sp>
      <p:sp>
        <p:nvSpPr>
          <p:cNvPr id="6" name="TextBox 5">
            <a:extLst>
              <a:ext uri="{FF2B5EF4-FFF2-40B4-BE49-F238E27FC236}">
                <a16:creationId xmlns:a16="http://schemas.microsoft.com/office/drawing/2014/main" id="{4F4B1886-EFCC-958F-A752-088EAF55BEF8}"/>
              </a:ext>
            </a:extLst>
          </p:cNvPr>
          <p:cNvSpPr txBox="1"/>
          <p:nvPr/>
        </p:nvSpPr>
        <p:spPr>
          <a:xfrm>
            <a:off x="503120" y="1530221"/>
            <a:ext cx="10819304" cy="4474751"/>
          </a:xfrm>
          <a:prstGeom prst="rect">
            <a:avLst/>
          </a:prstGeom>
          <a:noFill/>
        </p:spPr>
        <p:txBody>
          <a:bodyPr wrap="square" rtlCol="0">
            <a:spAutoFit/>
          </a:bodyPr>
          <a:lstStyle/>
          <a:p>
            <a:pPr algn="just">
              <a:lnSpc>
                <a:spcPct val="150000"/>
              </a:lnSpc>
              <a:spcAft>
                <a:spcPts val="1000"/>
              </a:spcAft>
            </a:pPr>
            <a:r>
              <a:rPr lang="el-GR"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Για τον έλεγχο της νευρολογικής κατάστασης, βαθμολογείται</a:t>
            </a:r>
          </a:p>
          <a:p>
            <a:pPr marL="285750" indent="-285750" algn="just">
              <a:lnSpc>
                <a:spcPct val="150000"/>
              </a:lnSpc>
              <a:spcAft>
                <a:spcPts val="1000"/>
              </a:spcAft>
              <a:buFont typeface="Wingdings" panose="05000000000000000000" pitchFamily="2" charset="2"/>
              <a:buChar char="Ø"/>
            </a:pPr>
            <a:r>
              <a:rPr lang="el-GR" sz="14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r>
              <a:rPr lang="el-GR"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το επίπεδο συνείδησης </a:t>
            </a:r>
            <a:r>
              <a:rPr lang="el-GR"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του τραυματία σύμφωνα με την κλίμακα GCS</a:t>
            </a:r>
          </a:p>
          <a:p>
            <a:pPr marL="285750" indent="-285750" algn="just">
              <a:lnSpc>
                <a:spcPct val="150000"/>
              </a:lnSpc>
              <a:spcAft>
                <a:spcPts val="1000"/>
              </a:spcAft>
              <a:buFont typeface="Wingdings" panose="05000000000000000000" pitchFamily="2" charset="2"/>
              <a:buChar char="Ø"/>
            </a:pPr>
            <a:r>
              <a:rPr lang="el-GR"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το μέγεθος και η αντίδραση των κορών σε φωτεινά ερεθίσματα. </a:t>
            </a:r>
            <a:endParaRPr lang="el-GR"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marL="285750" indent="-285750" algn="just">
              <a:lnSpc>
                <a:spcPct val="150000"/>
              </a:lnSpc>
              <a:spcAft>
                <a:spcPts val="1000"/>
              </a:spcAft>
              <a:buFont typeface="Wingdings" panose="05000000000000000000" pitchFamily="2" charset="2"/>
              <a:buChar char="Ø"/>
            </a:pPr>
            <a:r>
              <a:rPr lang="el-GR"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όταν υπάρχει πιθανότητα τραυματισμού της σπονδυλικής στήλης και του νωτιαίου μυελού, πρέπει να </a:t>
            </a:r>
            <a:r>
              <a:rPr lang="el-GR"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ελέγχεται η κινητικότητα και η αισθητικότητα του τραυματία. </a:t>
            </a:r>
          </a:p>
          <a:p>
            <a:pPr marL="285750" indent="-285750" algn="just">
              <a:lnSpc>
                <a:spcPct val="150000"/>
              </a:lnSpc>
              <a:spcAft>
                <a:spcPts val="1000"/>
              </a:spcAft>
              <a:buFont typeface="Wingdings" panose="05000000000000000000" pitchFamily="2" charset="2"/>
              <a:buChar char="Ø"/>
            </a:pPr>
            <a:r>
              <a:rPr lang="el-GR" b="1" i="0" dirty="0">
                <a:solidFill>
                  <a:srgbClr val="000000"/>
                </a:solidFill>
                <a:effectLst/>
                <a:latin typeface="Times New Roman" panose="02020603050405020304" pitchFamily="18" charset="0"/>
              </a:rPr>
              <a:t>τον έλεγχο για τα επίπεδα γλυκόζης στο αίμα και τον έλεγχο των επιπέδων φαρμάκων και αλκοόλ. </a:t>
            </a:r>
          </a:p>
          <a:p>
            <a:pPr marL="285750" indent="-285750" algn="just">
              <a:lnSpc>
                <a:spcPct val="150000"/>
              </a:lnSpc>
              <a:spcAft>
                <a:spcPts val="1000"/>
              </a:spcAft>
              <a:buFont typeface="Wingdings" panose="05000000000000000000" pitchFamily="2" charset="2"/>
              <a:buChar char="Ø"/>
            </a:pPr>
            <a:r>
              <a:rPr lang="el-GR" b="0" i="0" dirty="0">
                <a:solidFill>
                  <a:srgbClr val="000000"/>
                </a:solidFill>
                <a:effectLst/>
                <a:latin typeface="Times New Roman" panose="02020603050405020304" pitchFamily="18" charset="0"/>
              </a:rPr>
              <a:t>Ένας ασθενής με </a:t>
            </a:r>
            <a:r>
              <a:rPr lang="el-GR" dirty="0">
                <a:solidFill>
                  <a:srgbClr val="000000"/>
                </a:solidFill>
                <a:latin typeface="Times New Roman" panose="02020603050405020304" pitchFamily="18" charset="0"/>
              </a:rPr>
              <a:t>μειωμένο επίπεδο συνείδησης </a:t>
            </a:r>
            <a:r>
              <a:rPr lang="el-GR" b="0" i="0" dirty="0">
                <a:solidFill>
                  <a:srgbClr val="000000"/>
                </a:solidFill>
                <a:effectLst/>
                <a:latin typeface="Times New Roman" panose="02020603050405020304" pitchFamily="18" charset="0"/>
              </a:rPr>
              <a:t>και/ή νευρολογικά ελλείμματα θα χρειαστεί αξονική τομογραφία του εγκεφάλου καθώς και αξονική τομογραφία της αυχενικής μοίρας της σπονδυλικής στήλης για να αξιολογηθεί για τραυματισμό στον αυχένα.</a:t>
            </a:r>
            <a:endParaRPr lang="el-GR"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508097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1D3A2B-138D-DD05-2F83-07EE991AB778}"/>
              </a:ext>
            </a:extLst>
          </p:cNvPr>
          <p:cNvSpPr>
            <a:spLocks noGrp="1"/>
          </p:cNvSpPr>
          <p:nvPr>
            <p:ph type="title"/>
          </p:nvPr>
        </p:nvSpPr>
        <p:spPr>
          <a:xfrm>
            <a:off x="641723" y="338783"/>
            <a:ext cx="10364451" cy="958356"/>
          </a:xfrm>
        </p:spPr>
        <p:txBody>
          <a:bodyPr>
            <a:normAutofit fontScale="90000"/>
          </a:bodyPr>
          <a:lstStyle/>
          <a:p>
            <a:br>
              <a:rPr lang="el-GR" sz="4400" b="1" i="0" cap="none" dirty="0">
                <a:solidFill>
                  <a:srgbClr val="FF0000"/>
                </a:solidFill>
                <a:effectLst/>
                <a:latin typeface="Times New Roman" panose="02020603050405020304" pitchFamily="18" charset="0"/>
              </a:rPr>
            </a:br>
            <a:br>
              <a:rPr lang="el-GR" sz="4400" b="1" i="0" cap="none" dirty="0">
                <a:solidFill>
                  <a:srgbClr val="FF0000"/>
                </a:solidFill>
                <a:effectLst/>
                <a:latin typeface="Times New Roman" panose="02020603050405020304" pitchFamily="18" charset="0"/>
              </a:rPr>
            </a:br>
            <a:br>
              <a:rPr lang="el-GR" sz="6000" b="0" i="0" dirty="0">
                <a:solidFill>
                  <a:srgbClr val="000000"/>
                </a:solidFill>
                <a:effectLst/>
                <a:latin typeface="Times New Roman" panose="02020603050405020304" pitchFamily="18" charset="0"/>
              </a:rPr>
            </a:br>
            <a:r>
              <a:rPr lang="el-GR" b="1" cap="none"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Έλεγχος νευρολογικής κατάστασης – </a:t>
            </a:r>
            <a:r>
              <a:rPr lang="el-GR" b="1" cap="none" dirty="0" err="1">
                <a:solidFill>
                  <a:srgbClr val="FF0000"/>
                </a:solidFill>
                <a:effectLst/>
                <a:latin typeface="Times New Roman" panose="02020603050405020304" pitchFamily="18" charset="0"/>
                <a:ea typeface="Calibri" panose="020F0502020204030204" pitchFamily="34" charset="0"/>
                <a:cs typeface="Arial" panose="020B0604020202020204" pitchFamily="34" charset="0"/>
              </a:rPr>
              <a:t>Νευρογενές</a:t>
            </a:r>
            <a:r>
              <a:rPr lang="el-GR" b="1" cap="none"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σοκ</a:t>
            </a:r>
            <a:br>
              <a:rPr lang="el-GR" sz="4400" dirty="0">
                <a:effectLst/>
                <a:latin typeface="Calibri" panose="020F0502020204030204" pitchFamily="34" charset="0"/>
                <a:ea typeface="Calibri" panose="020F0502020204030204" pitchFamily="34" charset="0"/>
                <a:cs typeface="Arial" panose="020B0604020202020204" pitchFamily="34" charset="0"/>
              </a:rPr>
            </a:br>
            <a:br>
              <a:rPr lang="el-GR" sz="4400" b="0" i="0" dirty="0">
                <a:solidFill>
                  <a:srgbClr val="000000"/>
                </a:solidFill>
                <a:effectLst/>
                <a:latin typeface="Times New Roman" panose="02020603050405020304" pitchFamily="18" charset="0"/>
              </a:rPr>
            </a:br>
            <a:br>
              <a:rPr lang="el-GR" sz="3600" b="0" i="0" dirty="0">
                <a:solidFill>
                  <a:srgbClr val="000000"/>
                </a:solidFill>
                <a:effectLst/>
                <a:latin typeface="Times New Roman" panose="02020603050405020304" pitchFamily="18" charset="0"/>
              </a:rPr>
            </a:br>
            <a:br>
              <a:rPr lang="el-GR" b="1" i="0" dirty="0">
                <a:solidFill>
                  <a:srgbClr val="000000"/>
                </a:solidFill>
                <a:effectLst/>
                <a:latin typeface="arial" panose="020B0604020202020204" pitchFamily="34" charset="0"/>
              </a:rPr>
            </a:br>
            <a:endParaRPr lang="el-GR" dirty="0"/>
          </a:p>
        </p:txBody>
      </p:sp>
      <p:sp>
        <p:nvSpPr>
          <p:cNvPr id="6" name="TextBox 5">
            <a:extLst>
              <a:ext uri="{FF2B5EF4-FFF2-40B4-BE49-F238E27FC236}">
                <a16:creationId xmlns:a16="http://schemas.microsoft.com/office/drawing/2014/main" id="{4F4B1886-EFCC-958F-A752-088EAF55BEF8}"/>
              </a:ext>
            </a:extLst>
          </p:cNvPr>
          <p:cNvSpPr txBox="1"/>
          <p:nvPr/>
        </p:nvSpPr>
        <p:spPr>
          <a:xfrm>
            <a:off x="521049" y="1297139"/>
            <a:ext cx="10819304" cy="5121274"/>
          </a:xfrm>
          <a:prstGeom prst="rect">
            <a:avLst/>
          </a:prstGeom>
          <a:noFill/>
        </p:spPr>
        <p:txBody>
          <a:bodyPr wrap="square" rtlCol="0">
            <a:spAutoFit/>
          </a:bodyPr>
          <a:lstStyle/>
          <a:p>
            <a:pPr algn="just">
              <a:lnSpc>
                <a:spcPct val="150000"/>
              </a:lnSpc>
              <a:spcAft>
                <a:spcPts val="1000"/>
              </a:spcAft>
            </a:pPr>
            <a:r>
              <a:rPr lang="el-GR" sz="2000" b="0" i="0" dirty="0">
                <a:solidFill>
                  <a:srgbClr val="000000"/>
                </a:solidFill>
                <a:effectLst/>
                <a:latin typeface="Times New Roman" panose="02020603050405020304" pitchFamily="18" charset="0"/>
              </a:rPr>
              <a:t>Αν και οι νευρολογικοί τραυματισμοί συνδέονται συνήθως με κινητικά ελλείμματα, κακή αίσθηση, απώλεια συνείδησης, αφασία, αγνωσία ή απλώς ζάλη και πονοκέφαλο, μπορούν επίσης να επηρεάσουν ζωτικά σημεία. Ένα παράδειγμα της σχέσης μεταξύ νευρολογικής βλάβης και αιμοδυναμικής κατάστασης ενός ασθενούς εμφανίζεται όταν ένας ασθενής παρουσιάζει υπόταση και ανησυχία για τραυματισμό του νωτιαίου μυελού. Ωστόσο, εάν η υπόταση ενός ασθενούς είναι ανθεκτική στην αναζωογόνηση υγρών και παρατηρηθεί βραδυκαρδία, ο ασθενής μπορεί να υποφέρει από </a:t>
            </a:r>
            <a:r>
              <a:rPr lang="el-GR" sz="2000" b="1" i="0" dirty="0" err="1">
                <a:solidFill>
                  <a:srgbClr val="FF0000"/>
                </a:solidFill>
                <a:effectLst/>
                <a:latin typeface="Times New Roman" panose="02020603050405020304" pitchFamily="18" charset="0"/>
              </a:rPr>
              <a:t>νευρογενές</a:t>
            </a:r>
            <a:r>
              <a:rPr lang="el-GR" sz="2000" b="1" i="0" dirty="0">
                <a:solidFill>
                  <a:srgbClr val="FF0000"/>
                </a:solidFill>
                <a:effectLst/>
                <a:latin typeface="Times New Roman" panose="02020603050405020304" pitchFamily="18" charset="0"/>
              </a:rPr>
              <a:t> σοκ. </a:t>
            </a:r>
            <a:r>
              <a:rPr lang="el-GR" sz="2000" b="1" i="1" dirty="0">
                <a:solidFill>
                  <a:srgbClr val="000000"/>
                </a:solidFill>
                <a:effectLst/>
                <a:latin typeface="Times New Roman" panose="02020603050405020304" pitchFamily="18" charset="0"/>
              </a:rPr>
              <a:t>Αυτή η κατάσταση εμφανίζεται με μια προσβολή κοντά στην άνω θωρακική και αυχενική περιοχή του νωτιαίου μυελού, η οποία διαταράσσει τις συμπαθητικές ίνες που είναι υπεύθυνες για την καρδιαγγειακή ρύθμιση - το αποτέλεσμα οδηγεί σε υπόταση και βραδυκαρδία που μπορεί να είναι ανθεκτική στα υγρά. Η θεραπεία τυπικά απαιτεί </a:t>
            </a:r>
            <a:r>
              <a:rPr lang="el-GR" sz="2000" b="1" i="1" dirty="0" err="1">
                <a:solidFill>
                  <a:srgbClr val="000000"/>
                </a:solidFill>
                <a:effectLst/>
                <a:latin typeface="Times New Roman" panose="02020603050405020304" pitchFamily="18" charset="0"/>
              </a:rPr>
              <a:t>αγγειοσυσπαστικά</a:t>
            </a:r>
            <a:r>
              <a:rPr lang="el-GR" sz="2000" b="1" i="1" dirty="0">
                <a:solidFill>
                  <a:srgbClr val="000000"/>
                </a:solidFill>
                <a:effectLst/>
                <a:latin typeface="Times New Roman" panose="02020603050405020304" pitchFamily="18" charset="0"/>
              </a:rPr>
              <a:t> για την αντιστάθμιση της απώλειας του συμπαθητικού τόνου και της αγγειοδιαστολής που εμφανίζεται.</a:t>
            </a:r>
            <a:endParaRPr lang="el-GR" b="1" i="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43915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1D3A2B-138D-DD05-2F83-07EE991AB778}"/>
              </a:ext>
            </a:extLst>
          </p:cNvPr>
          <p:cNvSpPr>
            <a:spLocks noGrp="1"/>
          </p:cNvSpPr>
          <p:nvPr>
            <p:ph type="title"/>
          </p:nvPr>
        </p:nvSpPr>
        <p:spPr>
          <a:xfrm>
            <a:off x="605863" y="0"/>
            <a:ext cx="10364451" cy="958356"/>
          </a:xfrm>
        </p:spPr>
        <p:txBody>
          <a:bodyPr>
            <a:normAutofit fontScale="90000"/>
          </a:bodyPr>
          <a:lstStyle/>
          <a:p>
            <a:br>
              <a:rPr lang="el-GR" sz="4400" b="1" i="0" cap="none" dirty="0">
                <a:solidFill>
                  <a:srgbClr val="FF0000"/>
                </a:solidFill>
                <a:effectLst/>
                <a:latin typeface="Times New Roman" panose="02020603050405020304" pitchFamily="18" charset="0"/>
              </a:rPr>
            </a:br>
            <a:br>
              <a:rPr lang="el-GR" sz="4400" b="1" i="0" cap="none" dirty="0">
                <a:solidFill>
                  <a:srgbClr val="FF0000"/>
                </a:solidFill>
                <a:effectLst/>
                <a:latin typeface="Times New Roman" panose="02020603050405020304" pitchFamily="18" charset="0"/>
              </a:rPr>
            </a:br>
            <a:br>
              <a:rPr lang="el-GR" sz="6000" b="0" i="0" dirty="0">
                <a:solidFill>
                  <a:srgbClr val="000000"/>
                </a:solidFill>
                <a:effectLst/>
                <a:latin typeface="Times New Roman" panose="02020603050405020304" pitchFamily="18" charset="0"/>
              </a:rPr>
            </a:br>
            <a:br>
              <a:rPr lang="el-GR" sz="6000" b="0" i="0" dirty="0">
                <a:solidFill>
                  <a:srgbClr val="000000"/>
                </a:solidFill>
                <a:effectLst/>
                <a:latin typeface="Times New Roman" panose="02020603050405020304" pitchFamily="18" charset="0"/>
              </a:rPr>
            </a:br>
            <a:r>
              <a:rPr lang="el-GR" sz="4000" b="1" cap="none"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Έκθεση τραυματία και έλεγχος περιβάλλοντος </a:t>
            </a:r>
            <a:br>
              <a:rPr lang="el-GR" sz="3600" dirty="0">
                <a:effectLst/>
                <a:latin typeface="Calibri" panose="020F0502020204030204" pitchFamily="34" charset="0"/>
                <a:ea typeface="Calibri" panose="020F0502020204030204" pitchFamily="34" charset="0"/>
                <a:cs typeface="Arial" panose="020B0604020202020204" pitchFamily="34" charset="0"/>
              </a:rPr>
            </a:br>
            <a:br>
              <a:rPr lang="el-GR" sz="4400" dirty="0">
                <a:effectLst/>
                <a:latin typeface="Calibri" panose="020F0502020204030204" pitchFamily="34" charset="0"/>
                <a:ea typeface="Calibri" panose="020F0502020204030204" pitchFamily="34" charset="0"/>
                <a:cs typeface="Arial" panose="020B0604020202020204" pitchFamily="34" charset="0"/>
              </a:rPr>
            </a:br>
            <a:br>
              <a:rPr lang="el-GR" sz="4400" b="0" i="0" dirty="0">
                <a:solidFill>
                  <a:srgbClr val="000000"/>
                </a:solidFill>
                <a:effectLst/>
                <a:latin typeface="Times New Roman" panose="02020603050405020304" pitchFamily="18" charset="0"/>
              </a:rPr>
            </a:br>
            <a:br>
              <a:rPr lang="el-GR" sz="3600" b="0" i="0" dirty="0">
                <a:solidFill>
                  <a:srgbClr val="000000"/>
                </a:solidFill>
                <a:effectLst/>
                <a:latin typeface="Times New Roman" panose="02020603050405020304" pitchFamily="18" charset="0"/>
              </a:rPr>
            </a:br>
            <a:br>
              <a:rPr lang="el-GR" b="1" i="0" dirty="0">
                <a:solidFill>
                  <a:srgbClr val="000000"/>
                </a:solidFill>
                <a:effectLst/>
                <a:latin typeface="arial" panose="020B0604020202020204" pitchFamily="34" charset="0"/>
              </a:rPr>
            </a:br>
            <a:endParaRPr lang="el-GR" dirty="0"/>
          </a:p>
        </p:txBody>
      </p:sp>
      <p:sp>
        <p:nvSpPr>
          <p:cNvPr id="6" name="TextBox 5">
            <a:extLst>
              <a:ext uri="{FF2B5EF4-FFF2-40B4-BE49-F238E27FC236}">
                <a16:creationId xmlns:a16="http://schemas.microsoft.com/office/drawing/2014/main" id="{4F4B1886-EFCC-958F-A752-088EAF55BEF8}"/>
              </a:ext>
            </a:extLst>
          </p:cNvPr>
          <p:cNvSpPr txBox="1"/>
          <p:nvPr/>
        </p:nvSpPr>
        <p:spPr>
          <a:xfrm>
            <a:off x="382919" y="1028197"/>
            <a:ext cx="10810338" cy="5377754"/>
          </a:xfrm>
          <a:prstGeom prst="rect">
            <a:avLst/>
          </a:prstGeom>
          <a:noFill/>
        </p:spPr>
        <p:txBody>
          <a:bodyPr wrap="square" rtlCol="0">
            <a:spAutoFit/>
          </a:bodyPr>
          <a:lstStyle/>
          <a:p>
            <a:pPr marL="285750" indent="-285750" algn="just">
              <a:lnSpc>
                <a:spcPct val="150000"/>
              </a:lnSpc>
              <a:spcAft>
                <a:spcPts val="1000"/>
              </a:spcAft>
              <a:buFont typeface="Wingdings" panose="05000000000000000000" pitchFamily="2" charset="2"/>
              <a:buChar char="Ø"/>
            </a:pPr>
            <a:r>
              <a:rPr lang="el-GR" sz="20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απομακρύνονται όλα τα ρούχα του τραυματία</a:t>
            </a:r>
          </a:p>
          <a:p>
            <a:pPr marL="285750" indent="-285750" algn="just">
              <a:lnSpc>
                <a:spcPct val="150000"/>
              </a:lnSpc>
              <a:spcAft>
                <a:spcPts val="1000"/>
              </a:spcAft>
              <a:buFont typeface="Wingdings" panose="05000000000000000000" pitchFamily="2" charset="2"/>
              <a:buChar char="Ø"/>
            </a:pPr>
            <a:r>
              <a:rPr lang="el-GR" sz="20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ελέγχεται ολόκληρο το σώμα του για βλάβες/τραύματα (δεν ξεχνάμε τις οπίσθιες περιοχές του σώματος) </a:t>
            </a:r>
            <a:r>
              <a:rPr lang="el-GR" sz="2000" b="0" i="0" dirty="0">
                <a:solidFill>
                  <a:srgbClr val="000000"/>
                </a:solidFill>
                <a:effectLst/>
                <a:latin typeface="Times New Roman" panose="02020603050405020304" pitchFamily="18" charset="0"/>
              </a:rPr>
              <a:t>Αυτό απαιτείται επειδή ο </a:t>
            </a:r>
            <a:r>
              <a:rPr lang="el-GR" sz="2000" b="0" i="0" dirty="0" err="1">
                <a:solidFill>
                  <a:srgbClr val="000000"/>
                </a:solidFill>
                <a:effectLst/>
                <a:latin typeface="Times New Roman" panose="02020603050405020304" pitchFamily="18" charset="0"/>
              </a:rPr>
              <a:t>πάροχος</a:t>
            </a:r>
            <a:r>
              <a:rPr lang="el-GR" sz="2000" b="0" i="0" dirty="0">
                <a:solidFill>
                  <a:srgbClr val="000000"/>
                </a:solidFill>
                <a:effectLst/>
                <a:latin typeface="Times New Roman" panose="02020603050405020304" pitchFamily="18" charset="0"/>
              </a:rPr>
              <a:t> πρέπει να επιθεωρήσει για τυχόν παραμορφώσεις, ρωγμές, εκδορές, μώλωπες ή ξένα αντικείμενα που μπορεί να έχουν κρυφτεί από τα ρούχα ή τις κουβέρτες του ασθενούς που δόθηκαν από τη διάσωση. Ένα άλλο σημαντικό βήμα είναι η καταγραφή του ασθενούς για επιθεώρηση εκ των υστέρων. Οι κρυφοί τραυματισμοί εντοπίζονται συνήθως όταν ο ασθενής εκτεθεί σωστά</a:t>
            </a:r>
            <a:endParaRPr lang="el-GR" sz="20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marL="285750" indent="-285750" algn="just">
              <a:lnSpc>
                <a:spcPct val="150000"/>
              </a:lnSpc>
              <a:spcAft>
                <a:spcPts val="1000"/>
              </a:spcAft>
              <a:buFont typeface="Wingdings" panose="05000000000000000000" pitchFamily="2" charset="2"/>
              <a:buChar char="Ø"/>
            </a:pPr>
            <a:r>
              <a:rPr lang="el-GR" sz="20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όσο το δυνατόν ταχύτερα, σκεπάζεται με καλύμματα, ώστε να αποφευχθεί η υποθερμία. </a:t>
            </a:r>
            <a:r>
              <a:rPr lang="el-GR" sz="2000" b="0" i="0" dirty="0">
                <a:solidFill>
                  <a:srgbClr val="000000"/>
                </a:solidFill>
                <a:effectLst/>
                <a:latin typeface="Times New Roman" panose="02020603050405020304" pitchFamily="18" charset="0"/>
              </a:rPr>
              <a:t>τα ζεστά υγρά και οι κουβέρτες μπορούν να μετριάσουν την απώλεια θερμοκρασίας. Η υποθερμία είναι γνωστό ότι επιδεινώνει την </a:t>
            </a:r>
            <a:r>
              <a:rPr lang="el-GR" sz="2000" b="0" i="0" dirty="0" err="1">
                <a:solidFill>
                  <a:srgbClr val="000000"/>
                </a:solidFill>
                <a:effectLst/>
                <a:latin typeface="Times New Roman" panose="02020603050405020304" pitchFamily="18" charset="0"/>
              </a:rPr>
              <a:t>υποπηκτική</a:t>
            </a:r>
            <a:r>
              <a:rPr lang="el-GR" sz="2000" b="0" i="0" dirty="0">
                <a:solidFill>
                  <a:srgbClr val="000000"/>
                </a:solidFill>
                <a:effectLst/>
                <a:latin typeface="Times New Roman" panose="02020603050405020304" pitchFamily="18" charset="0"/>
              </a:rPr>
              <a:t> κατάσταση του ασθενούς, συμβάλλει σε οποιαδήποτε </a:t>
            </a:r>
            <a:r>
              <a:rPr lang="el-GR" sz="2000" b="0" i="0" dirty="0" err="1">
                <a:solidFill>
                  <a:srgbClr val="000000"/>
                </a:solidFill>
                <a:effectLst/>
                <a:latin typeface="Times New Roman" panose="02020603050405020304" pitchFamily="18" charset="0"/>
              </a:rPr>
              <a:t>προϋπάρχουσα</a:t>
            </a:r>
            <a:r>
              <a:rPr lang="el-GR" sz="2000" b="0" i="0" dirty="0">
                <a:solidFill>
                  <a:srgbClr val="000000"/>
                </a:solidFill>
                <a:effectLst/>
                <a:latin typeface="Times New Roman" panose="02020603050405020304" pitchFamily="18" charset="0"/>
              </a:rPr>
              <a:t> οξέωση και αυξάνει τη θνησιμότητα.</a:t>
            </a:r>
            <a:endParaRPr lang="el-GR" sz="20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528594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1D3A2B-138D-DD05-2F83-07EE991AB778}"/>
              </a:ext>
            </a:extLst>
          </p:cNvPr>
          <p:cNvSpPr>
            <a:spLocks noGrp="1"/>
          </p:cNvSpPr>
          <p:nvPr>
            <p:ph type="title"/>
          </p:nvPr>
        </p:nvSpPr>
        <p:spPr>
          <a:xfrm>
            <a:off x="605864" y="571865"/>
            <a:ext cx="10364451" cy="958356"/>
          </a:xfrm>
        </p:spPr>
        <p:txBody>
          <a:bodyPr>
            <a:normAutofit fontScale="90000"/>
          </a:bodyPr>
          <a:lstStyle/>
          <a:p>
            <a:br>
              <a:rPr lang="el-GR" sz="4400" b="1" i="0" cap="none" dirty="0">
                <a:solidFill>
                  <a:srgbClr val="FF0000"/>
                </a:solidFill>
                <a:effectLst/>
                <a:latin typeface="Times New Roman" panose="02020603050405020304" pitchFamily="18" charset="0"/>
              </a:rPr>
            </a:br>
            <a:br>
              <a:rPr lang="el-GR" sz="4400" b="1" i="0" cap="none" dirty="0">
                <a:solidFill>
                  <a:srgbClr val="FF0000"/>
                </a:solidFill>
                <a:effectLst/>
                <a:latin typeface="Times New Roman" panose="02020603050405020304" pitchFamily="18" charset="0"/>
              </a:rPr>
            </a:br>
            <a:r>
              <a:rPr lang="el-GR" b="1" cap="none"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Επιτρεπόμενες </a:t>
            </a:r>
            <a:r>
              <a:rPr lang="el-GR" b="1" cap="none" dirty="0" err="1">
                <a:solidFill>
                  <a:srgbClr val="FF0000"/>
                </a:solidFill>
                <a:effectLst/>
                <a:latin typeface="Times New Roman" panose="02020603050405020304" pitchFamily="18" charset="0"/>
                <a:ea typeface="Calibri" panose="020F0502020204030204" pitchFamily="34" charset="0"/>
                <a:cs typeface="Arial" panose="020B0604020202020204" pitchFamily="34" charset="0"/>
              </a:rPr>
              <a:t>παρακλινικές</a:t>
            </a:r>
            <a:r>
              <a:rPr lang="el-GR" b="1" cap="none"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εξετάσεις κατά την πρωτοβάθμια εκτίμηση</a:t>
            </a:r>
            <a:br>
              <a:rPr lang="el-GR" b="0" i="0" cap="none" dirty="0">
                <a:solidFill>
                  <a:srgbClr val="FF0000"/>
                </a:solidFill>
                <a:effectLst/>
                <a:latin typeface="Times New Roman" panose="02020603050405020304" pitchFamily="18" charset="0"/>
              </a:rPr>
            </a:br>
            <a:br>
              <a:rPr lang="el-GR" sz="3600" b="0" i="0" dirty="0">
                <a:solidFill>
                  <a:srgbClr val="000000"/>
                </a:solidFill>
                <a:effectLst/>
                <a:latin typeface="Times New Roman" panose="02020603050405020304" pitchFamily="18" charset="0"/>
              </a:rPr>
            </a:br>
            <a:br>
              <a:rPr lang="el-GR" b="1" i="0" dirty="0">
                <a:solidFill>
                  <a:srgbClr val="000000"/>
                </a:solidFill>
                <a:effectLst/>
                <a:latin typeface="arial" panose="020B0604020202020204" pitchFamily="34" charset="0"/>
              </a:rPr>
            </a:br>
            <a:endParaRPr lang="el-GR" dirty="0"/>
          </a:p>
        </p:txBody>
      </p:sp>
      <p:sp>
        <p:nvSpPr>
          <p:cNvPr id="6" name="TextBox 5">
            <a:extLst>
              <a:ext uri="{FF2B5EF4-FFF2-40B4-BE49-F238E27FC236}">
                <a16:creationId xmlns:a16="http://schemas.microsoft.com/office/drawing/2014/main" id="{4F4B1886-EFCC-958F-A752-088EAF55BEF8}"/>
              </a:ext>
            </a:extLst>
          </p:cNvPr>
          <p:cNvSpPr txBox="1"/>
          <p:nvPr/>
        </p:nvSpPr>
        <p:spPr>
          <a:xfrm>
            <a:off x="522514" y="920621"/>
            <a:ext cx="10364451" cy="5433988"/>
          </a:xfrm>
          <a:prstGeom prst="rect">
            <a:avLst/>
          </a:prstGeom>
          <a:noFill/>
        </p:spPr>
        <p:txBody>
          <a:bodyPr wrap="square" rtlCol="0">
            <a:spAutoFit/>
          </a:bodyPr>
          <a:lstStyle/>
          <a:p>
            <a:pPr algn="l"/>
            <a:endParaRPr lang="el-GR" sz="2800" b="0" i="0" dirty="0">
              <a:solidFill>
                <a:srgbClr val="000000"/>
              </a:solidFill>
              <a:effectLst/>
              <a:latin typeface="Times New Roman" panose="02020603050405020304" pitchFamily="18" charset="0"/>
            </a:endParaRPr>
          </a:p>
          <a:p>
            <a:pPr marL="285750" indent="-285750" algn="just">
              <a:lnSpc>
                <a:spcPct val="150000"/>
              </a:lnSpc>
              <a:spcAft>
                <a:spcPts val="1000"/>
              </a:spcAft>
              <a:buFont typeface="Wingdings" panose="05000000000000000000" pitchFamily="2" charset="2"/>
              <a:buChar char="Ø"/>
            </a:pP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Το </a:t>
            </a:r>
            <a:r>
              <a:rPr lang="el-GR" sz="1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ηλεκτροκαρδιογράφημα </a:t>
            </a: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πρέπει να γίνεται σε όλους τους τραυματίες με πιθανότητα κάκωσης του μυοκαρδίου. </a:t>
            </a:r>
          </a:p>
          <a:p>
            <a:pPr marL="285750" indent="-285750" algn="just">
              <a:lnSpc>
                <a:spcPct val="150000"/>
              </a:lnSpc>
              <a:spcAft>
                <a:spcPts val="1000"/>
              </a:spcAft>
              <a:buFont typeface="Wingdings" panose="05000000000000000000" pitchFamily="2" charset="2"/>
              <a:buChar char="Ø"/>
            </a:pPr>
            <a:r>
              <a:rPr lang="el-GR" sz="1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Ακολουθεί ο εργαστηριακός έλεγχος </a:t>
            </a: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με αιματολογικές και βιοχημικές εξετάσεις, πηκτικό έλεγχο, εξετάσεις διασταύρωσης ομάδας αίματος και τεστ κύησης για τις γυναίκες αναπαραγωγικής ηλικίας (</a:t>
            </a:r>
            <a:r>
              <a:rPr lang="el-GR" sz="1800"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hCG</a:t>
            </a: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ούρων). </a:t>
            </a:r>
          </a:p>
          <a:p>
            <a:pPr marL="285750" indent="-285750" algn="just">
              <a:lnSpc>
                <a:spcPct val="150000"/>
              </a:lnSpc>
              <a:spcAft>
                <a:spcPts val="1000"/>
              </a:spcAft>
              <a:buFont typeface="Wingdings" panose="05000000000000000000" pitchFamily="2" charset="2"/>
              <a:buChar char="Ø"/>
            </a:pPr>
            <a:r>
              <a:rPr lang="el-GR" sz="1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Οι ακτινογραφίες </a:t>
            </a: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πρέπει να γίνονται με τη σκέψη ότι ο χρόνος είναι πολύτιμος και ότι η καθυστέρηση για ενδελεχή ακτινολογικό έλεγχο μπορεί να αποβεί μοιραία για τη ζωή του. Ο απαραίτητος ακτινολογικός έλεγχος </a:t>
            </a:r>
            <a:r>
              <a:rPr lang="el-GR" sz="1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t>
            </a:r>
            <a:r>
              <a:rPr lang="el-GR" sz="1800" b="1"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προσθιοπίσθια</a:t>
            </a:r>
            <a:r>
              <a:rPr lang="el-GR" sz="1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(ΠΟ) θώρακα και λεκάνης] </a:t>
            </a: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πρέπει να γίνεται στον χώρο υποδοχής του τραυματία, ΤΕΠ/ΜΕΘ, ή στο χειρουργείο, εάν ο τραυματίας φέρει βαριές χειρουργικές βλάβες και πρέπει να οδηγηθεί στο χειρουργείο. </a:t>
            </a: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l-GR"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517354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1D3A2B-138D-DD05-2F83-07EE991AB778}"/>
              </a:ext>
            </a:extLst>
          </p:cNvPr>
          <p:cNvSpPr>
            <a:spLocks noGrp="1"/>
          </p:cNvSpPr>
          <p:nvPr>
            <p:ph type="title"/>
          </p:nvPr>
        </p:nvSpPr>
        <p:spPr>
          <a:xfrm>
            <a:off x="605864" y="571865"/>
            <a:ext cx="10364451" cy="958356"/>
          </a:xfrm>
        </p:spPr>
        <p:txBody>
          <a:bodyPr>
            <a:normAutofit fontScale="90000"/>
          </a:bodyPr>
          <a:lstStyle/>
          <a:p>
            <a:br>
              <a:rPr lang="el-GR" sz="4400" b="1" i="0" cap="none" dirty="0">
                <a:solidFill>
                  <a:srgbClr val="FF0000"/>
                </a:solidFill>
                <a:effectLst/>
                <a:latin typeface="Times New Roman" panose="02020603050405020304" pitchFamily="18" charset="0"/>
              </a:rPr>
            </a:br>
            <a:br>
              <a:rPr lang="el-GR" sz="4400" b="1" i="0" cap="none" dirty="0">
                <a:solidFill>
                  <a:srgbClr val="FF0000"/>
                </a:solidFill>
                <a:effectLst/>
                <a:latin typeface="Times New Roman" panose="02020603050405020304" pitchFamily="18" charset="0"/>
              </a:rPr>
            </a:br>
            <a:r>
              <a:rPr lang="el-GR" b="1" cap="none"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Επιτρεπόμενες </a:t>
            </a:r>
            <a:r>
              <a:rPr lang="el-GR" b="1" cap="none" dirty="0" err="1">
                <a:solidFill>
                  <a:srgbClr val="FF0000"/>
                </a:solidFill>
                <a:effectLst/>
                <a:latin typeface="Times New Roman" panose="02020603050405020304" pitchFamily="18" charset="0"/>
                <a:ea typeface="Calibri" panose="020F0502020204030204" pitchFamily="34" charset="0"/>
                <a:cs typeface="Arial" panose="020B0604020202020204" pitchFamily="34" charset="0"/>
              </a:rPr>
              <a:t>παρακλινικές</a:t>
            </a:r>
            <a:r>
              <a:rPr lang="el-GR" b="1" cap="none"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εξετάσεις κατά την πρωτοβάθμια εκτίμηση</a:t>
            </a:r>
            <a:br>
              <a:rPr lang="el-GR" b="0" i="0" cap="none" dirty="0">
                <a:solidFill>
                  <a:srgbClr val="FF0000"/>
                </a:solidFill>
                <a:effectLst/>
                <a:latin typeface="Times New Roman" panose="02020603050405020304" pitchFamily="18" charset="0"/>
              </a:rPr>
            </a:br>
            <a:br>
              <a:rPr lang="el-GR" sz="3600" b="0" i="0" dirty="0">
                <a:solidFill>
                  <a:srgbClr val="000000"/>
                </a:solidFill>
                <a:effectLst/>
                <a:latin typeface="Times New Roman" panose="02020603050405020304" pitchFamily="18" charset="0"/>
              </a:rPr>
            </a:br>
            <a:br>
              <a:rPr lang="el-GR" b="1" i="0" dirty="0">
                <a:solidFill>
                  <a:srgbClr val="000000"/>
                </a:solidFill>
                <a:effectLst/>
                <a:latin typeface="arial" panose="020B0604020202020204" pitchFamily="34" charset="0"/>
              </a:rPr>
            </a:br>
            <a:endParaRPr lang="el-GR" dirty="0"/>
          </a:p>
        </p:txBody>
      </p:sp>
      <p:sp>
        <p:nvSpPr>
          <p:cNvPr id="6" name="TextBox 5">
            <a:extLst>
              <a:ext uri="{FF2B5EF4-FFF2-40B4-BE49-F238E27FC236}">
                <a16:creationId xmlns:a16="http://schemas.microsoft.com/office/drawing/2014/main" id="{4F4B1886-EFCC-958F-A752-088EAF55BEF8}"/>
              </a:ext>
            </a:extLst>
          </p:cNvPr>
          <p:cNvSpPr txBox="1"/>
          <p:nvPr/>
        </p:nvSpPr>
        <p:spPr>
          <a:xfrm>
            <a:off x="522514" y="920621"/>
            <a:ext cx="10364451" cy="3643754"/>
          </a:xfrm>
          <a:prstGeom prst="rect">
            <a:avLst/>
          </a:prstGeom>
          <a:noFill/>
        </p:spPr>
        <p:txBody>
          <a:bodyPr wrap="square" rtlCol="0">
            <a:spAutoFit/>
          </a:bodyPr>
          <a:lstStyle/>
          <a:p>
            <a:pPr algn="l"/>
            <a:endParaRPr lang="el-GR" sz="2800" b="0" i="0" dirty="0">
              <a:solidFill>
                <a:srgbClr val="000000"/>
              </a:solidFill>
              <a:effectLst/>
              <a:latin typeface="Times New Roman" panose="02020603050405020304" pitchFamily="18" charset="0"/>
            </a:endParaRPr>
          </a:p>
          <a:p>
            <a:pPr marL="285750" indent="-285750" algn="just">
              <a:lnSpc>
                <a:spcPct val="150000"/>
              </a:lnSpc>
              <a:spcAft>
                <a:spcPts val="1000"/>
              </a:spcAft>
              <a:buFont typeface="Wingdings" panose="05000000000000000000" pitchFamily="2" charset="2"/>
              <a:buChar char="Ø"/>
            </a:pP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Σε </a:t>
            </a:r>
            <a:r>
              <a:rPr lang="el-GR" sz="1800"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αιμοδυναμικά</a:t>
            </a: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ασταθείς τραυματίες σημαντική είναι η εστιασμένη </a:t>
            </a:r>
            <a:r>
              <a:rPr lang="el-GR" sz="1800"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υπερηχογραφική</a:t>
            </a: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μελέτη της κοιλίας </a:t>
            </a:r>
            <a:r>
              <a:rPr lang="el-GR" sz="1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t>
            </a:r>
            <a:r>
              <a:rPr lang="el-GR" sz="1800" b="1"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Focused</a:t>
            </a:r>
            <a:r>
              <a:rPr lang="el-GR" sz="1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r>
              <a:rPr lang="el-GR" sz="1800" b="1"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Abdominal</a:t>
            </a:r>
            <a:r>
              <a:rPr lang="el-GR" sz="1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r>
              <a:rPr lang="el-GR" sz="1800" b="1"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Sonography</a:t>
            </a:r>
            <a:r>
              <a:rPr lang="el-GR" sz="1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for </a:t>
            </a:r>
            <a:r>
              <a:rPr lang="el-GR" sz="1800" b="1"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Trauma</a:t>
            </a:r>
            <a:r>
              <a:rPr lang="el-GR" sz="1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FAST)</a:t>
            </a: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διότι μπορεί να αναδείξει ύπαρξη αίματος στο περικάρδιο ή στην κοιλιακή χώρα . </a:t>
            </a: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marL="285750" indent="-285750" algn="just">
              <a:lnSpc>
                <a:spcPct val="150000"/>
              </a:lnSpc>
              <a:spcAft>
                <a:spcPts val="1000"/>
              </a:spcAft>
              <a:buFont typeface="Wingdings" panose="05000000000000000000" pitchFamily="2" charset="2"/>
              <a:buChar char="Ø"/>
            </a:pP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Η </a:t>
            </a:r>
            <a:r>
              <a:rPr lang="el-GR" sz="1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διαγνωστική περιτοναϊκή πλύση </a:t>
            </a: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είναι εφάμιλλη της FAST εξέτασης και πρέπει να γίνεται σε </a:t>
            </a:r>
            <a:r>
              <a:rPr lang="el-GR" sz="1800"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αιμοδυναμικά</a:t>
            </a: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ασταθείς ασθενείς, όταν η εστία της αιμορραγίας τους δεν έχει αποκαλυφθεί και δεν υπάρχει δυνατότητα εκτέλεσης </a:t>
            </a:r>
            <a:r>
              <a:rPr lang="el-GR" sz="1800"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υπερηχογραφικής</a:t>
            </a: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FAST. </a:t>
            </a: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l-GR"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967246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1D3A2B-138D-DD05-2F83-07EE991AB778}"/>
              </a:ext>
            </a:extLst>
          </p:cNvPr>
          <p:cNvSpPr>
            <a:spLocks noGrp="1"/>
          </p:cNvSpPr>
          <p:nvPr>
            <p:ph type="title"/>
          </p:nvPr>
        </p:nvSpPr>
        <p:spPr>
          <a:xfrm>
            <a:off x="605864" y="571865"/>
            <a:ext cx="10364451" cy="958356"/>
          </a:xfrm>
        </p:spPr>
        <p:txBody>
          <a:bodyPr>
            <a:normAutofit fontScale="90000"/>
          </a:bodyPr>
          <a:lstStyle/>
          <a:p>
            <a:br>
              <a:rPr lang="el-GR" sz="4400" b="1" i="0" cap="none" dirty="0">
                <a:solidFill>
                  <a:srgbClr val="FF0000"/>
                </a:solidFill>
                <a:effectLst/>
                <a:latin typeface="Times New Roman" panose="02020603050405020304" pitchFamily="18" charset="0"/>
              </a:rPr>
            </a:br>
            <a:br>
              <a:rPr lang="el-GR" sz="4400" b="1" i="0" cap="none" dirty="0">
                <a:solidFill>
                  <a:srgbClr val="FF0000"/>
                </a:solidFill>
                <a:effectLst/>
                <a:latin typeface="Times New Roman" panose="02020603050405020304" pitchFamily="18" charset="0"/>
              </a:rPr>
            </a:br>
            <a:br>
              <a:rPr lang="el-GR" sz="4400" b="1" i="0" cap="none" dirty="0">
                <a:solidFill>
                  <a:srgbClr val="FF0000"/>
                </a:solidFill>
                <a:effectLst/>
                <a:latin typeface="Times New Roman" panose="02020603050405020304" pitchFamily="18" charset="0"/>
              </a:rPr>
            </a:br>
            <a:r>
              <a:rPr lang="el-GR" sz="4000" b="1" cap="none"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Δευτεροβάθμια διερεύνηση και αντιμετώπιση </a:t>
            </a:r>
            <a:br>
              <a:rPr lang="el-GR" sz="4400" dirty="0">
                <a:effectLst/>
                <a:latin typeface="Calibri" panose="020F0502020204030204" pitchFamily="34" charset="0"/>
                <a:ea typeface="Calibri" panose="020F0502020204030204" pitchFamily="34" charset="0"/>
                <a:cs typeface="Arial" panose="020B0604020202020204" pitchFamily="34" charset="0"/>
              </a:rPr>
            </a:br>
            <a:br>
              <a:rPr lang="el-GR" sz="4400" b="0" i="0" dirty="0">
                <a:solidFill>
                  <a:srgbClr val="000000"/>
                </a:solidFill>
                <a:effectLst/>
                <a:latin typeface="Times New Roman" panose="02020603050405020304" pitchFamily="18" charset="0"/>
              </a:rPr>
            </a:br>
            <a:br>
              <a:rPr lang="el-GR" sz="3600" b="0" i="0" dirty="0">
                <a:solidFill>
                  <a:srgbClr val="000000"/>
                </a:solidFill>
                <a:effectLst/>
                <a:latin typeface="Times New Roman" panose="02020603050405020304" pitchFamily="18" charset="0"/>
              </a:rPr>
            </a:br>
            <a:br>
              <a:rPr lang="el-GR" b="1" i="0" dirty="0">
                <a:solidFill>
                  <a:srgbClr val="000000"/>
                </a:solidFill>
                <a:effectLst/>
                <a:latin typeface="arial" panose="020B0604020202020204" pitchFamily="34" charset="0"/>
              </a:rPr>
            </a:br>
            <a:endParaRPr lang="el-GR" dirty="0"/>
          </a:p>
        </p:txBody>
      </p:sp>
      <p:sp>
        <p:nvSpPr>
          <p:cNvPr id="6" name="TextBox 5">
            <a:extLst>
              <a:ext uri="{FF2B5EF4-FFF2-40B4-BE49-F238E27FC236}">
                <a16:creationId xmlns:a16="http://schemas.microsoft.com/office/drawing/2014/main" id="{4F4B1886-EFCC-958F-A752-088EAF55BEF8}"/>
              </a:ext>
            </a:extLst>
          </p:cNvPr>
          <p:cNvSpPr txBox="1"/>
          <p:nvPr/>
        </p:nvSpPr>
        <p:spPr>
          <a:xfrm>
            <a:off x="718457" y="1530221"/>
            <a:ext cx="10776857" cy="4842351"/>
          </a:xfrm>
          <a:prstGeom prst="rect">
            <a:avLst/>
          </a:prstGeom>
          <a:noFill/>
        </p:spPr>
        <p:txBody>
          <a:bodyPr wrap="square" rtlCol="0">
            <a:spAutoFit/>
          </a:bodyPr>
          <a:lstStyle/>
          <a:p>
            <a:r>
              <a:rPr lang="el-GR" sz="1800" dirty="0">
                <a:solidFill>
                  <a:srgbClr val="000000"/>
                </a:solidFill>
                <a:effectLst/>
                <a:latin typeface="Times New Roman" panose="02020603050405020304" pitchFamily="18" charset="0"/>
                <a:ea typeface="Calibri" panose="020F0502020204030204" pitchFamily="34" charset="0"/>
              </a:rPr>
              <a:t>Η δευτεροβάθμια διερεύνηση είναι η λεπτομερής εξέταση του τραυματία, η οποία αρχίζει από το κεφάλι και καταλήγει στα δάκτυλα των κάτω άκρων. Για να αρχίσει η δευτεροβάθμια διερεύνηση, θα πρέπει να έχει ολοκληρωθεί πλήρως η πρωτοβάθμια και να έχει αναζωογονηθεί/σταθεροποιηθεί ο τραυματίας. </a:t>
            </a:r>
          </a:p>
          <a:p>
            <a:r>
              <a:rPr lang="el-GR" sz="1800" dirty="0">
                <a:solidFill>
                  <a:srgbClr val="000000"/>
                </a:solidFill>
                <a:effectLst/>
                <a:latin typeface="Times New Roman" panose="02020603050405020304" pitchFamily="18" charset="0"/>
                <a:ea typeface="Calibri" panose="020F0502020204030204" pitchFamily="34" charset="0"/>
              </a:rPr>
              <a:t>Στη δευτεροβάθμια εκτίμηση λαμβάνεται όσο το δυνατόν πληρέστερο ιστορικό και γίνεται εξέταση όλων των συστημάτων, ώστε να μην διαφύγουν την προσοχή τυχόν βλάβες. </a:t>
            </a:r>
          </a:p>
          <a:p>
            <a:r>
              <a:rPr lang="el-GR" sz="1800" dirty="0">
                <a:solidFill>
                  <a:srgbClr val="000000"/>
                </a:solidFill>
                <a:effectLst/>
                <a:latin typeface="Times New Roman" panose="02020603050405020304" pitchFamily="18" charset="0"/>
                <a:ea typeface="Calibri" panose="020F0502020204030204" pitchFamily="34" charset="0"/>
              </a:rPr>
              <a:t>Ένας πολύ καλός μνημονικός κανόνας για τη λήψη ιστορικού είναι τα αρχικά ΠΑΦΑΓ  </a:t>
            </a:r>
          </a:p>
          <a:p>
            <a:pPr algn="just">
              <a:lnSpc>
                <a:spcPct val="150000"/>
              </a:lnSpc>
              <a:spcAft>
                <a:spcPts val="1000"/>
              </a:spcAft>
            </a:pPr>
            <a:r>
              <a:rPr lang="el-GR" sz="1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Π</a:t>
            </a: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r>
              <a:rPr lang="el-GR" sz="1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Π</a:t>
            </a: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εριβάλλον και συνθήκες που σχετίζονται με τον τραυματισμό. </a:t>
            </a: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el-GR" sz="1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Α</a:t>
            </a: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r>
              <a:rPr lang="el-GR" sz="1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Α</a:t>
            </a: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λλεργίες. </a:t>
            </a: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el-GR" sz="1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Φ</a:t>
            </a: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r>
              <a:rPr lang="el-GR" sz="1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Φ</a:t>
            </a: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άρμακα που λάμβανε ο τραυματίας. </a:t>
            </a: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el-GR" sz="1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Α</a:t>
            </a: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r>
              <a:rPr lang="el-GR" sz="1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Α</a:t>
            </a: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σθένειες που συνυπάρχουν και πιθανή εγκυμοσύνη. </a:t>
            </a: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el-GR" sz="1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Γ</a:t>
            </a: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Πότε είχε λάβει το τελευταίο </a:t>
            </a:r>
            <a:r>
              <a:rPr lang="el-GR" sz="1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γ</a:t>
            </a: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εύμα. </a:t>
            </a:r>
            <a:endParaRPr lang="el-GR" sz="1800" dirty="0">
              <a:effectLst/>
              <a:latin typeface="Calibri" panose="020F0502020204030204" pitchFamily="34" charset="0"/>
              <a:ea typeface="Calibri" panose="020F0502020204030204" pitchFamily="34" charset="0"/>
              <a:cs typeface="Arial" panose="020B0604020202020204" pitchFamily="34" charset="0"/>
            </a:endParaRPr>
          </a:p>
          <a:p>
            <a:endParaRPr lang="el-GR" sz="24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8718116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1D3A2B-138D-DD05-2F83-07EE991AB778}"/>
              </a:ext>
            </a:extLst>
          </p:cNvPr>
          <p:cNvSpPr>
            <a:spLocks noGrp="1"/>
          </p:cNvSpPr>
          <p:nvPr>
            <p:ph type="title"/>
          </p:nvPr>
        </p:nvSpPr>
        <p:spPr>
          <a:xfrm>
            <a:off x="605864" y="571865"/>
            <a:ext cx="10364451" cy="958356"/>
          </a:xfrm>
        </p:spPr>
        <p:txBody>
          <a:bodyPr>
            <a:normAutofit fontScale="90000"/>
          </a:bodyPr>
          <a:lstStyle/>
          <a:p>
            <a:br>
              <a:rPr lang="el-GR" sz="4400" b="1" i="0" cap="none" dirty="0">
                <a:solidFill>
                  <a:srgbClr val="FF0000"/>
                </a:solidFill>
                <a:effectLst/>
                <a:latin typeface="Times New Roman" panose="02020603050405020304" pitchFamily="18" charset="0"/>
              </a:rPr>
            </a:br>
            <a:br>
              <a:rPr lang="el-GR" sz="4400" b="1" i="0" cap="none" dirty="0">
                <a:solidFill>
                  <a:srgbClr val="FF0000"/>
                </a:solidFill>
                <a:effectLst/>
                <a:latin typeface="Times New Roman" panose="02020603050405020304" pitchFamily="18" charset="0"/>
              </a:rPr>
            </a:br>
            <a:br>
              <a:rPr lang="el-GR" sz="4400" b="1" i="0" cap="none" dirty="0">
                <a:solidFill>
                  <a:srgbClr val="FF0000"/>
                </a:solidFill>
                <a:effectLst/>
                <a:latin typeface="Times New Roman" panose="02020603050405020304" pitchFamily="18" charset="0"/>
              </a:rPr>
            </a:br>
            <a:r>
              <a:rPr lang="el-GR" sz="4000" b="1" cap="none"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Δευτεροβάθμια διερεύνηση και αντιμετώπιση </a:t>
            </a:r>
            <a:br>
              <a:rPr lang="el-GR" sz="4400" dirty="0">
                <a:effectLst/>
                <a:latin typeface="Calibri" panose="020F0502020204030204" pitchFamily="34" charset="0"/>
                <a:ea typeface="Calibri" panose="020F0502020204030204" pitchFamily="34" charset="0"/>
                <a:cs typeface="Arial" panose="020B0604020202020204" pitchFamily="34" charset="0"/>
              </a:rPr>
            </a:br>
            <a:br>
              <a:rPr lang="el-GR" sz="4400" b="0" i="0" dirty="0">
                <a:solidFill>
                  <a:srgbClr val="000000"/>
                </a:solidFill>
                <a:effectLst/>
                <a:latin typeface="Times New Roman" panose="02020603050405020304" pitchFamily="18" charset="0"/>
              </a:rPr>
            </a:br>
            <a:br>
              <a:rPr lang="el-GR" sz="3600" b="0" i="0" dirty="0">
                <a:solidFill>
                  <a:srgbClr val="000000"/>
                </a:solidFill>
                <a:effectLst/>
                <a:latin typeface="Times New Roman" panose="02020603050405020304" pitchFamily="18" charset="0"/>
              </a:rPr>
            </a:br>
            <a:br>
              <a:rPr lang="el-GR" b="1" i="0" dirty="0">
                <a:solidFill>
                  <a:srgbClr val="000000"/>
                </a:solidFill>
                <a:effectLst/>
                <a:latin typeface="arial" panose="020B0604020202020204" pitchFamily="34" charset="0"/>
              </a:rPr>
            </a:br>
            <a:endParaRPr lang="el-GR" dirty="0"/>
          </a:p>
        </p:txBody>
      </p:sp>
      <p:sp>
        <p:nvSpPr>
          <p:cNvPr id="6" name="TextBox 5">
            <a:extLst>
              <a:ext uri="{FF2B5EF4-FFF2-40B4-BE49-F238E27FC236}">
                <a16:creationId xmlns:a16="http://schemas.microsoft.com/office/drawing/2014/main" id="{4F4B1886-EFCC-958F-A752-088EAF55BEF8}"/>
              </a:ext>
            </a:extLst>
          </p:cNvPr>
          <p:cNvSpPr txBox="1"/>
          <p:nvPr/>
        </p:nvSpPr>
        <p:spPr>
          <a:xfrm>
            <a:off x="718457" y="1530221"/>
            <a:ext cx="10776857" cy="3539430"/>
          </a:xfrm>
          <a:prstGeom prst="rect">
            <a:avLst/>
          </a:prstGeom>
          <a:noFill/>
        </p:spPr>
        <p:txBody>
          <a:bodyPr wrap="square" rtlCol="0">
            <a:spAutoFit/>
          </a:bodyPr>
          <a:lstStyle/>
          <a:p>
            <a:r>
              <a:rPr lang="el-GR" sz="2800" dirty="0">
                <a:solidFill>
                  <a:srgbClr val="000000"/>
                </a:solidFill>
                <a:effectLst/>
                <a:latin typeface="Times New Roman" panose="02020603050405020304" pitchFamily="18" charset="0"/>
                <a:ea typeface="Calibri" panose="020F0502020204030204" pitchFamily="34" charset="0"/>
              </a:rPr>
              <a:t>Η φυσική εξέταση ξεκινά από την κεφαλή και συνεχίζει στο πρόσωπο, την τραχηλική χώρα – αυχένα, τον θώρακα, την κοιλία, τα γεννητικά όργανα, τον πρωκτό, τα άκρα, το </a:t>
            </a:r>
            <a:r>
              <a:rPr lang="el-GR" sz="2800" dirty="0" err="1">
                <a:solidFill>
                  <a:srgbClr val="000000"/>
                </a:solidFill>
                <a:effectLst/>
                <a:latin typeface="Times New Roman" panose="02020603050405020304" pitchFamily="18" charset="0"/>
                <a:ea typeface="Calibri" panose="020F0502020204030204" pitchFamily="34" charset="0"/>
              </a:rPr>
              <a:t>μυοσκελετικό</a:t>
            </a:r>
            <a:r>
              <a:rPr lang="el-GR" sz="2800" dirty="0">
                <a:solidFill>
                  <a:srgbClr val="000000"/>
                </a:solidFill>
                <a:effectLst/>
                <a:latin typeface="Times New Roman" panose="02020603050405020304" pitchFamily="18" charset="0"/>
                <a:ea typeface="Calibri" panose="020F0502020204030204" pitchFamily="34" charset="0"/>
              </a:rPr>
              <a:t> και το δέρμα. </a:t>
            </a:r>
          </a:p>
          <a:p>
            <a:r>
              <a:rPr lang="el-GR" sz="2800" dirty="0">
                <a:solidFill>
                  <a:srgbClr val="000000"/>
                </a:solidFill>
                <a:effectLst/>
                <a:latin typeface="Times New Roman" panose="02020603050405020304" pitchFamily="18" charset="0"/>
                <a:ea typeface="Calibri" panose="020F0502020204030204" pitchFamily="34" charset="0"/>
              </a:rPr>
              <a:t>Δεν θα πρέπει να ξεχαστεί η οπίσθια επιφάνεια του σώματος του τραυματία. </a:t>
            </a:r>
          </a:p>
          <a:p>
            <a:r>
              <a:rPr lang="el-GR" sz="2800" dirty="0">
                <a:solidFill>
                  <a:srgbClr val="000000"/>
                </a:solidFill>
                <a:effectLst/>
                <a:latin typeface="Times New Roman" panose="02020603050405020304" pitchFamily="18" charset="0"/>
                <a:ea typeface="Calibri" panose="020F0502020204030204" pitchFamily="34" charset="0"/>
              </a:rPr>
              <a:t>Στην δευτεροβάθμια εκτίμηση, μετά τη σταθεροποίηση, μπορούμε να κάνουμε όλον τον επιπλέον </a:t>
            </a:r>
            <a:r>
              <a:rPr lang="el-GR" sz="2800" dirty="0" err="1">
                <a:solidFill>
                  <a:srgbClr val="000000"/>
                </a:solidFill>
                <a:effectLst/>
                <a:latin typeface="Times New Roman" panose="02020603050405020304" pitchFamily="18" charset="0"/>
                <a:ea typeface="Calibri" panose="020F0502020204030204" pitchFamily="34" charset="0"/>
              </a:rPr>
              <a:t>παρακλινικό</a:t>
            </a:r>
            <a:r>
              <a:rPr lang="el-GR" sz="2800" dirty="0">
                <a:solidFill>
                  <a:srgbClr val="000000"/>
                </a:solidFill>
                <a:effectLst/>
                <a:latin typeface="Times New Roman" panose="02020603050405020304" pitchFamily="18" charset="0"/>
                <a:ea typeface="Calibri" panose="020F0502020204030204" pitchFamily="34" charset="0"/>
              </a:rPr>
              <a:t> / απεικονιστικό έλεγχο που χρειάζεται για την αποκάλυψη πιθανών βλαβών</a:t>
            </a:r>
            <a:endParaRPr lang="el-GR" sz="36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4039940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1D3A2B-138D-DD05-2F83-07EE991AB778}"/>
              </a:ext>
            </a:extLst>
          </p:cNvPr>
          <p:cNvSpPr>
            <a:spLocks noGrp="1"/>
          </p:cNvSpPr>
          <p:nvPr>
            <p:ph type="title"/>
          </p:nvPr>
        </p:nvSpPr>
        <p:spPr>
          <a:xfrm>
            <a:off x="913774" y="282616"/>
            <a:ext cx="10364451" cy="958356"/>
          </a:xfrm>
        </p:spPr>
        <p:txBody>
          <a:bodyPr>
            <a:normAutofit fontScale="90000"/>
          </a:bodyPr>
          <a:lstStyle/>
          <a:p>
            <a:r>
              <a:rPr lang="el-GR" b="1" i="0" cap="none" dirty="0">
                <a:solidFill>
                  <a:srgbClr val="FF0000"/>
                </a:solidFill>
                <a:effectLst/>
                <a:latin typeface="arial" panose="020B0604020202020204" pitchFamily="34" charset="0"/>
              </a:rPr>
              <a:t>Αρχές φροντίδας τραυμάτων</a:t>
            </a:r>
            <a:br>
              <a:rPr lang="el-GR" b="1" i="0" dirty="0">
                <a:solidFill>
                  <a:srgbClr val="000000"/>
                </a:solidFill>
                <a:effectLst/>
                <a:latin typeface="arial" panose="020B0604020202020204" pitchFamily="34" charset="0"/>
              </a:rPr>
            </a:br>
            <a:endParaRPr lang="el-GR" dirty="0"/>
          </a:p>
        </p:txBody>
      </p:sp>
      <p:sp>
        <p:nvSpPr>
          <p:cNvPr id="6" name="TextBox 5">
            <a:extLst>
              <a:ext uri="{FF2B5EF4-FFF2-40B4-BE49-F238E27FC236}">
                <a16:creationId xmlns:a16="http://schemas.microsoft.com/office/drawing/2014/main" id="{4F4B1886-EFCC-958F-A752-088EAF55BEF8}"/>
              </a:ext>
            </a:extLst>
          </p:cNvPr>
          <p:cNvSpPr txBox="1"/>
          <p:nvPr/>
        </p:nvSpPr>
        <p:spPr>
          <a:xfrm>
            <a:off x="625151" y="1642188"/>
            <a:ext cx="10364451" cy="5016758"/>
          </a:xfrm>
          <a:prstGeom prst="rect">
            <a:avLst/>
          </a:prstGeom>
          <a:noFill/>
        </p:spPr>
        <p:txBody>
          <a:bodyPr wrap="square" rtlCol="0">
            <a:spAutoFit/>
          </a:bodyPr>
          <a:lstStyle/>
          <a:p>
            <a:pPr marL="342900" indent="-342900">
              <a:buFont typeface="Wingdings" panose="05000000000000000000" pitchFamily="2" charset="2"/>
              <a:buChar char="Ø"/>
            </a:pPr>
            <a:r>
              <a:rPr lang="el-GR" sz="2000" b="0" i="0" dirty="0">
                <a:solidFill>
                  <a:srgbClr val="000000"/>
                </a:solidFill>
                <a:effectLst/>
                <a:latin typeface="Times New Roman" panose="02020603050405020304" pitchFamily="18" charset="0"/>
              </a:rPr>
              <a:t>Το 2018, το Αμερικανικό Κολλέγιο Χειρουργών και η Επιτροπή του για το Τραύμα κυκλοφόρησε τη Δέκατη Έκδοση του μαθήματος </a:t>
            </a:r>
            <a:r>
              <a:rPr lang="el-GR" sz="2000" b="0" i="0" dirty="0" err="1">
                <a:solidFill>
                  <a:srgbClr val="000000"/>
                </a:solidFill>
                <a:effectLst/>
                <a:latin typeface="Times New Roman" panose="02020603050405020304" pitchFamily="18" charset="0"/>
              </a:rPr>
              <a:t>Advanced</a:t>
            </a:r>
            <a:r>
              <a:rPr lang="el-GR" sz="2000" b="0" i="0" dirty="0">
                <a:solidFill>
                  <a:srgbClr val="000000"/>
                </a:solidFill>
                <a:effectLst/>
                <a:latin typeface="Times New Roman" panose="02020603050405020304" pitchFamily="18" charset="0"/>
              </a:rPr>
              <a:t> </a:t>
            </a:r>
            <a:r>
              <a:rPr lang="el-GR" sz="2000" b="0" i="0" dirty="0" err="1">
                <a:solidFill>
                  <a:srgbClr val="000000"/>
                </a:solidFill>
                <a:effectLst/>
                <a:latin typeface="Times New Roman" panose="02020603050405020304" pitchFamily="18" charset="0"/>
              </a:rPr>
              <a:t>Trauma</a:t>
            </a:r>
            <a:r>
              <a:rPr lang="el-GR" sz="2000" b="0" i="0" dirty="0">
                <a:solidFill>
                  <a:srgbClr val="000000"/>
                </a:solidFill>
                <a:effectLst/>
                <a:latin typeface="Times New Roman" panose="02020603050405020304" pitchFamily="18" charset="0"/>
              </a:rPr>
              <a:t> </a:t>
            </a:r>
            <a:r>
              <a:rPr lang="el-GR" sz="2000" b="0" i="0" dirty="0" err="1">
                <a:solidFill>
                  <a:srgbClr val="000000"/>
                </a:solidFill>
                <a:effectLst/>
                <a:latin typeface="Times New Roman" panose="02020603050405020304" pitchFamily="18" charset="0"/>
              </a:rPr>
              <a:t>Life</a:t>
            </a:r>
            <a:r>
              <a:rPr lang="el-GR" sz="2000" b="0" i="0" dirty="0">
                <a:solidFill>
                  <a:srgbClr val="000000"/>
                </a:solidFill>
                <a:effectLst/>
                <a:latin typeface="Times New Roman" panose="02020603050405020304" pitchFamily="18" charset="0"/>
              </a:rPr>
              <a:t> </a:t>
            </a:r>
            <a:r>
              <a:rPr lang="el-GR" sz="2000" b="0" i="0" dirty="0" err="1">
                <a:solidFill>
                  <a:srgbClr val="000000"/>
                </a:solidFill>
                <a:effectLst/>
                <a:latin typeface="Times New Roman" panose="02020603050405020304" pitchFamily="18" charset="0"/>
              </a:rPr>
              <a:t>Support</a:t>
            </a:r>
            <a:r>
              <a:rPr lang="el-GR" sz="2000" b="0" i="0" dirty="0">
                <a:solidFill>
                  <a:srgbClr val="000000"/>
                </a:solidFill>
                <a:effectLst/>
                <a:latin typeface="Times New Roman" panose="02020603050405020304" pitchFamily="18" charset="0"/>
              </a:rPr>
              <a:t> (ATLS). </a:t>
            </a:r>
            <a:endParaRPr lang="en-US" sz="2000" b="0" i="0" dirty="0">
              <a:solidFill>
                <a:srgbClr val="000000"/>
              </a:solidFill>
              <a:effectLst/>
              <a:latin typeface="Times New Roman" panose="02020603050405020304" pitchFamily="18" charset="0"/>
            </a:endParaRPr>
          </a:p>
          <a:p>
            <a:pPr marL="342900" indent="-342900">
              <a:buFont typeface="Wingdings" panose="05000000000000000000" pitchFamily="2" charset="2"/>
              <a:buChar char="Ø"/>
            </a:pPr>
            <a:r>
              <a:rPr lang="el-GR" sz="2000" b="0" i="0" dirty="0">
                <a:solidFill>
                  <a:srgbClr val="000000"/>
                </a:solidFill>
                <a:effectLst/>
                <a:latin typeface="Times New Roman" panose="02020603050405020304" pitchFamily="18" charset="0"/>
              </a:rPr>
              <a:t>Για τους </a:t>
            </a:r>
            <a:r>
              <a:rPr lang="el-GR" sz="2000" b="0" i="0" dirty="0" err="1">
                <a:solidFill>
                  <a:srgbClr val="000000"/>
                </a:solidFill>
                <a:effectLst/>
                <a:latin typeface="Times New Roman" panose="02020603050405020304" pitchFamily="18" charset="0"/>
              </a:rPr>
              <a:t>παρόχους</a:t>
            </a:r>
            <a:r>
              <a:rPr lang="el-GR" sz="2000" b="0" i="0" dirty="0">
                <a:solidFill>
                  <a:srgbClr val="000000"/>
                </a:solidFill>
                <a:effectLst/>
                <a:latin typeface="Times New Roman" panose="02020603050405020304" pitchFamily="18" charset="0"/>
              </a:rPr>
              <a:t>, το ATLS αποτελεί το πλαίσιο που χρησιμοποιείται για την αξιολόγηση και τη θεραπεία ασθενών που υφίστανται τραυματικούς τραυματισμούς. </a:t>
            </a:r>
            <a:endParaRPr lang="en-US" sz="2000" b="0" i="0" dirty="0">
              <a:solidFill>
                <a:srgbClr val="000000"/>
              </a:solidFill>
              <a:effectLst/>
              <a:latin typeface="Times New Roman" panose="02020603050405020304" pitchFamily="18" charset="0"/>
            </a:endParaRPr>
          </a:p>
          <a:p>
            <a:pPr marL="342900" indent="-342900">
              <a:buFont typeface="Wingdings" panose="05000000000000000000" pitchFamily="2" charset="2"/>
              <a:buChar char="Ø"/>
            </a:pPr>
            <a:r>
              <a:rPr lang="el-GR" sz="2000" dirty="0">
                <a:solidFill>
                  <a:srgbClr val="000000"/>
                </a:solidFill>
                <a:latin typeface="Times New Roman" panose="02020603050405020304" pitchFamily="18" charset="0"/>
              </a:rPr>
              <a:t>Οι οδηγίες του πλαισίου </a:t>
            </a:r>
            <a:r>
              <a:rPr lang="el-GR" sz="2000" b="0" i="0" dirty="0">
                <a:solidFill>
                  <a:srgbClr val="000000"/>
                </a:solidFill>
                <a:effectLst/>
                <a:latin typeface="Times New Roman" panose="02020603050405020304" pitchFamily="18" charset="0"/>
              </a:rPr>
              <a:t>επιτρέπουν σε όλα τα </a:t>
            </a:r>
            <a:r>
              <a:rPr lang="el-GR" sz="2000" b="0" i="0" dirty="0" err="1">
                <a:solidFill>
                  <a:srgbClr val="000000"/>
                </a:solidFill>
                <a:effectLst/>
                <a:latin typeface="Times New Roman" panose="02020603050405020304" pitchFamily="18" charset="0"/>
              </a:rPr>
              <a:t>διεπαγγελματικά</a:t>
            </a:r>
            <a:r>
              <a:rPr lang="el-GR" sz="2000" b="0" i="0" dirty="0">
                <a:solidFill>
                  <a:srgbClr val="000000"/>
                </a:solidFill>
                <a:effectLst/>
                <a:latin typeface="Times New Roman" panose="02020603050405020304" pitchFamily="18" charset="0"/>
              </a:rPr>
              <a:t> μέλη της ομάδας να αντιμετωπίζουν τους ασθενείς με μια τυποποιημένη μέθοδο και να επικοινωνούν χρησιμοποιώντας μια κοινή γλώσσα. </a:t>
            </a:r>
          </a:p>
          <a:p>
            <a:pPr marL="342900" indent="-342900">
              <a:buFont typeface="Wingdings" panose="05000000000000000000" pitchFamily="2" charset="2"/>
              <a:buChar char="Ø"/>
            </a:pPr>
            <a:r>
              <a:rPr lang="el-GR" sz="2000" b="0" i="0" dirty="0">
                <a:solidFill>
                  <a:srgbClr val="000000"/>
                </a:solidFill>
                <a:effectLst/>
                <a:latin typeface="Times New Roman" panose="02020603050405020304" pitchFamily="18" charset="0"/>
              </a:rPr>
              <a:t>Αυτό </a:t>
            </a:r>
            <a:r>
              <a:rPr lang="el-GR" sz="2000" b="0" i="0" dirty="0" err="1">
                <a:solidFill>
                  <a:srgbClr val="000000"/>
                </a:solidFill>
                <a:effectLst/>
                <a:latin typeface="Times New Roman" panose="02020603050405020304" pitchFamily="18" charset="0"/>
              </a:rPr>
              <a:t>εξορθολογίζει</a:t>
            </a:r>
            <a:r>
              <a:rPr lang="el-GR" sz="2000" b="0" i="0" dirty="0">
                <a:solidFill>
                  <a:srgbClr val="000000"/>
                </a:solidFill>
                <a:effectLst/>
                <a:latin typeface="Times New Roman" panose="02020603050405020304" pitchFamily="18" charset="0"/>
              </a:rPr>
              <a:t> την αξιολόγηση και τη θεραπεία κάθε ασθενούς, επιτρέποντάς τους να λαμβάνουν την οριστική φροντίδα πιο γρήγορα και να βελτιώνουν τα αποτελέσματά τους. </a:t>
            </a:r>
          </a:p>
          <a:p>
            <a:pPr marL="342900" indent="-342900">
              <a:buFont typeface="Wingdings" panose="05000000000000000000" pitchFamily="2" charset="2"/>
              <a:buChar char="Ø"/>
            </a:pPr>
            <a:r>
              <a:rPr lang="el-GR" sz="2000" b="0" i="0" dirty="0">
                <a:solidFill>
                  <a:srgbClr val="000000"/>
                </a:solidFill>
                <a:effectLst/>
                <a:latin typeface="Times New Roman" panose="02020603050405020304" pitchFamily="18" charset="0"/>
              </a:rPr>
              <a:t>Το πλεονέκτημα του ATLS γίνεται εμφανές σε στιγμές στρες. Λόγω της ευαίσθητης στο χρόνο φύσης αυτών των περιπτώσεων, πρόσθετοι </a:t>
            </a:r>
            <a:r>
              <a:rPr lang="el-GR" sz="2000" b="0" i="0" dirty="0" err="1">
                <a:solidFill>
                  <a:srgbClr val="000000"/>
                </a:solidFill>
                <a:effectLst/>
                <a:latin typeface="Times New Roman" panose="02020603050405020304" pitchFamily="18" charset="0"/>
              </a:rPr>
              <a:t>στρεσογόνοι</a:t>
            </a:r>
            <a:r>
              <a:rPr lang="el-GR" sz="2000" b="0" i="0" dirty="0">
                <a:solidFill>
                  <a:srgbClr val="000000"/>
                </a:solidFill>
                <a:effectLst/>
                <a:latin typeface="Times New Roman" panose="02020603050405020304" pitchFamily="18" charset="0"/>
              </a:rPr>
              <a:t> παράγοντες, όπως η περιορισμένη γνώση του </a:t>
            </a:r>
            <a:r>
              <a:rPr lang="el-GR" sz="2000" b="0" i="0" dirty="0" err="1">
                <a:solidFill>
                  <a:srgbClr val="000000"/>
                </a:solidFill>
                <a:effectLst/>
                <a:latin typeface="Times New Roman" panose="02020603050405020304" pitchFamily="18" charset="0"/>
              </a:rPr>
              <a:t>παρόχου</a:t>
            </a:r>
            <a:r>
              <a:rPr lang="el-GR" sz="2000" b="0" i="0" dirty="0">
                <a:solidFill>
                  <a:srgbClr val="000000"/>
                </a:solidFill>
                <a:effectLst/>
                <a:latin typeface="Times New Roman" panose="02020603050405020304" pitchFamily="18" charset="0"/>
              </a:rPr>
              <a:t> σχετικά με τον μηχανισμό τραυματισμού ή το ιστορικό του ασθενούς, μπορεί να είναι συντριπτικά. </a:t>
            </a:r>
          </a:p>
          <a:p>
            <a:pPr marL="342900" indent="-342900">
              <a:buFont typeface="Wingdings" panose="05000000000000000000" pitchFamily="2" charset="2"/>
              <a:buChar char="Ø"/>
            </a:pPr>
            <a:r>
              <a:rPr lang="el-GR" sz="2000" b="0" i="0" dirty="0">
                <a:solidFill>
                  <a:srgbClr val="000000"/>
                </a:solidFill>
                <a:effectLst/>
                <a:latin typeface="Times New Roman" panose="02020603050405020304" pitchFamily="18" charset="0"/>
              </a:rPr>
              <a:t>Το ATLS λειτουργεί ως εργαλείο για τη γνωστική αποφόρτιση αυτών των περισπασμών και δίνει στον </a:t>
            </a:r>
            <a:r>
              <a:rPr lang="el-GR" sz="2000" b="0" i="0" dirty="0" err="1">
                <a:solidFill>
                  <a:srgbClr val="000000"/>
                </a:solidFill>
                <a:effectLst/>
                <a:latin typeface="Times New Roman" panose="02020603050405020304" pitchFamily="18" charset="0"/>
              </a:rPr>
              <a:t>πάροχο</a:t>
            </a:r>
            <a:r>
              <a:rPr lang="el-GR" sz="2000" b="0" i="0" dirty="0">
                <a:solidFill>
                  <a:srgbClr val="000000"/>
                </a:solidFill>
                <a:effectLst/>
                <a:latin typeface="Times New Roman" panose="02020603050405020304" pitchFamily="18" charset="0"/>
              </a:rPr>
              <a:t> περισσότερο χρόνο να αναλύσει τους ασθενείς του και να επικοινωνήσει πιο αποτελεσματικά με την ομάδα του. </a:t>
            </a:r>
            <a:endParaRPr lang="el-GR" sz="2000" dirty="0"/>
          </a:p>
        </p:txBody>
      </p:sp>
    </p:spTree>
    <p:extLst>
      <p:ext uri="{BB962C8B-B14F-4D97-AF65-F5344CB8AC3E}">
        <p14:creationId xmlns:p14="http://schemas.microsoft.com/office/powerpoint/2010/main" val="10737305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1D3A2B-138D-DD05-2F83-07EE991AB778}"/>
              </a:ext>
            </a:extLst>
          </p:cNvPr>
          <p:cNvSpPr>
            <a:spLocks noGrp="1"/>
          </p:cNvSpPr>
          <p:nvPr>
            <p:ph type="title"/>
          </p:nvPr>
        </p:nvSpPr>
        <p:spPr>
          <a:xfrm>
            <a:off x="605864" y="571865"/>
            <a:ext cx="10364451" cy="958356"/>
          </a:xfrm>
        </p:spPr>
        <p:txBody>
          <a:bodyPr>
            <a:normAutofit fontScale="90000"/>
          </a:bodyPr>
          <a:lstStyle/>
          <a:p>
            <a:br>
              <a:rPr lang="el-GR" sz="4400" b="1" i="0" cap="none" dirty="0">
                <a:solidFill>
                  <a:srgbClr val="FF0000"/>
                </a:solidFill>
                <a:effectLst/>
                <a:latin typeface="Times New Roman" panose="02020603050405020304" pitchFamily="18" charset="0"/>
              </a:rPr>
            </a:br>
            <a:br>
              <a:rPr lang="el-GR" sz="4400" b="1" i="0" cap="none" dirty="0">
                <a:solidFill>
                  <a:srgbClr val="FF0000"/>
                </a:solidFill>
                <a:effectLst/>
                <a:latin typeface="Times New Roman" panose="02020603050405020304" pitchFamily="18" charset="0"/>
              </a:rPr>
            </a:br>
            <a:br>
              <a:rPr lang="el-GR" sz="4400" b="1" i="0" cap="none" dirty="0">
                <a:solidFill>
                  <a:srgbClr val="FF0000"/>
                </a:solidFill>
                <a:effectLst/>
                <a:latin typeface="Times New Roman" panose="02020603050405020304" pitchFamily="18" charset="0"/>
              </a:rPr>
            </a:br>
            <a:br>
              <a:rPr lang="el-GR" sz="4900" b="1" i="0" cap="none" dirty="0">
                <a:solidFill>
                  <a:srgbClr val="FF0000"/>
                </a:solidFill>
                <a:effectLst/>
                <a:latin typeface="Times New Roman" panose="02020603050405020304" pitchFamily="18" charset="0"/>
              </a:rPr>
            </a:br>
            <a:r>
              <a:rPr lang="el-GR" b="1" i="0" cap="none" dirty="0">
                <a:solidFill>
                  <a:srgbClr val="FF0000"/>
                </a:solidFill>
                <a:effectLst/>
                <a:latin typeface="Times New Roman" panose="02020603050405020304" pitchFamily="18" charset="0"/>
              </a:rPr>
              <a:t>Οριστική φροντίδα</a:t>
            </a:r>
            <a:br>
              <a:rPr lang="el-GR" sz="3200" b="0" i="0" dirty="0">
                <a:solidFill>
                  <a:srgbClr val="000000"/>
                </a:solidFill>
                <a:effectLst/>
                <a:latin typeface="Times New Roman" panose="02020603050405020304" pitchFamily="18" charset="0"/>
              </a:rPr>
            </a:br>
            <a:br>
              <a:rPr lang="el-GR" sz="4400" dirty="0">
                <a:effectLst/>
                <a:latin typeface="Calibri" panose="020F0502020204030204" pitchFamily="34" charset="0"/>
                <a:ea typeface="Calibri" panose="020F0502020204030204" pitchFamily="34" charset="0"/>
                <a:cs typeface="Arial" panose="020B0604020202020204" pitchFamily="34" charset="0"/>
              </a:rPr>
            </a:br>
            <a:br>
              <a:rPr lang="el-GR" sz="4400" b="0" i="0" dirty="0">
                <a:solidFill>
                  <a:srgbClr val="000000"/>
                </a:solidFill>
                <a:effectLst/>
                <a:latin typeface="Times New Roman" panose="02020603050405020304" pitchFamily="18" charset="0"/>
              </a:rPr>
            </a:br>
            <a:br>
              <a:rPr lang="el-GR" sz="3600" b="0" i="0" dirty="0">
                <a:solidFill>
                  <a:srgbClr val="000000"/>
                </a:solidFill>
                <a:effectLst/>
                <a:latin typeface="Times New Roman" panose="02020603050405020304" pitchFamily="18" charset="0"/>
              </a:rPr>
            </a:br>
            <a:br>
              <a:rPr lang="el-GR" b="1" i="0" dirty="0">
                <a:solidFill>
                  <a:srgbClr val="000000"/>
                </a:solidFill>
                <a:effectLst/>
                <a:latin typeface="arial" panose="020B0604020202020204" pitchFamily="34" charset="0"/>
              </a:rPr>
            </a:br>
            <a:endParaRPr lang="el-GR" dirty="0"/>
          </a:p>
        </p:txBody>
      </p:sp>
      <p:sp>
        <p:nvSpPr>
          <p:cNvPr id="6" name="TextBox 5">
            <a:extLst>
              <a:ext uri="{FF2B5EF4-FFF2-40B4-BE49-F238E27FC236}">
                <a16:creationId xmlns:a16="http://schemas.microsoft.com/office/drawing/2014/main" id="{4F4B1886-EFCC-958F-A752-088EAF55BEF8}"/>
              </a:ext>
            </a:extLst>
          </p:cNvPr>
          <p:cNvSpPr txBox="1"/>
          <p:nvPr/>
        </p:nvSpPr>
        <p:spPr>
          <a:xfrm>
            <a:off x="718457" y="1530221"/>
            <a:ext cx="10776857" cy="3539430"/>
          </a:xfrm>
          <a:prstGeom prst="rect">
            <a:avLst/>
          </a:prstGeom>
          <a:noFill/>
        </p:spPr>
        <p:txBody>
          <a:bodyPr wrap="square" rtlCol="0">
            <a:spAutoFit/>
          </a:bodyPr>
          <a:lstStyle/>
          <a:p>
            <a:pPr algn="l"/>
            <a:r>
              <a:rPr lang="el-GR" sz="2800" b="0" i="0" dirty="0">
                <a:solidFill>
                  <a:srgbClr val="000000"/>
                </a:solidFill>
                <a:effectLst/>
                <a:latin typeface="Times New Roman" panose="02020603050405020304" pitchFamily="18" charset="0"/>
              </a:rPr>
              <a:t>Μόλις ένας ασθενής αξιολογηθεί και ανανεωθεί επαρκώς, ο αρχηγός της ομάδας μπορεί να αρχίσει να αναπτύσσει ένα σχέδιο σχετικά με τη μελλοντική φροντίδα του ασθενούς. Αυτό περιλαμβάνει την κατάλληλη διαβούλευση και τον προσδιορισμό της διάθεσης του ασθενούς. </a:t>
            </a:r>
          </a:p>
          <a:p>
            <a:pPr algn="l"/>
            <a:r>
              <a:rPr lang="el-GR" sz="2800" b="0" i="0" dirty="0">
                <a:solidFill>
                  <a:srgbClr val="000000"/>
                </a:solidFill>
                <a:effectLst/>
                <a:latin typeface="Times New Roman" panose="02020603050405020304" pitchFamily="18" charset="0"/>
              </a:rPr>
              <a:t>Η </a:t>
            </a:r>
            <a:r>
              <a:rPr lang="el-GR" sz="2800" b="0" i="0" dirty="0" err="1">
                <a:solidFill>
                  <a:srgbClr val="000000"/>
                </a:solidFill>
                <a:effectLst/>
                <a:latin typeface="Times New Roman" panose="02020603050405020304" pitchFamily="18" charset="0"/>
              </a:rPr>
              <a:t>διεπαγγελματική</a:t>
            </a:r>
            <a:r>
              <a:rPr lang="el-GR" sz="2800" b="0" i="0" dirty="0">
                <a:solidFill>
                  <a:srgbClr val="000000"/>
                </a:solidFill>
                <a:effectLst/>
                <a:latin typeface="Times New Roman" panose="02020603050405020304" pitchFamily="18" charset="0"/>
              </a:rPr>
              <a:t> ομάδα συχνά αποφασίζει την απόλυτη διάθεση του ασθενούς. </a:t>
            </a:r>
          </a:p>
          <a:p>
            <a:pPr algn="l"/>
            <a:r>
              <a:rPr lang="el-GR" sz="2800" b="0" i="0" dirty="0">
                <a:solidFill>
                  <a:srgbClr val="000000"/>
                </a:solidFill>
                <a:effectLst/>
                <a:latin typeface="Times New Roman" panose="02020603050405020304" pitchFamily="18" charset="0"/>
              </a:rPr>
              <a:t>Ανάλογα με τις δυνατότητες της εγκατάστασης του </a:t>
            </a:r>
            <a:r>
              <a:rPr lang="el-GR" sz="2800" b="0" i="0" dirty="0" err="1">
                <a:solidFill>
                  <a:srgbClr val="000000"/>
                </a:solidFill>
                <a:effectLst/>
                <a:latin typeface="Times New Roman" panose="02020603050405020304" pitchFamily="18" charset="0"/>
              </a:rPr>
              <a:t>παρόχου</a:t>
            </a:r>
            <a:r>
              <a:rPr lang="el-GR" sz="2800" b="0" i="0" dirty="0">
                <a:solidFill>
                  <a:srgbClr val="000000"/>
                </a:solidFill>
                <a:effectLst/>
                <a:latin typeface="Times New Roman" panose="02020603050405020304" pitchFamily="18" charset="0"/>
              </a:rPr>
              <a:t>, ο ασθενής μπορεί να χρειαστεί μεταφορά για οριστική φροντίδα.</a:t>
            </a:r>
          </a:p>
        </p:txBody>
      </p:sp>
    </p:spTree>
    <p:extLst>
      <p:ext uri="{BB962C8B-B14F-4D97-AF65-F5344CB8AC3E}">
        <p14:creationId xmlns:p14="http://schemas.microsoft.com/office/powerpoint/2010/main" val="3021754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1D3A2B-138D-DD05-2F83-07EE991AB778}"/>
              </a:ext>
            </a:extLst>
          </p:cNvPr>
          <p:cNvSpPr>
            <a:spLocks noGrp="1"/>
          </p:cNvSpPr>
          <p:nvPr>
            <p:ph type="title"/>
          </p:nvPr>
        </p:nvSpPr>
        <p:spPr>
          <a:xfrm>
            <a:off x="605864" y="571865"/>
            <a:ext cx="10364451" cy="958356"/>
          </a:xfrm>
        </p:spPr>
        <p:txBody>
          <a:bodyPr>
            <a:normAutofit fontScale="90000"/>
          </a:bodyPr>
          <a:lstStyle/>
          <a:p>
            <a:br>
              <a:rPr lang="el-GR" sz="4400" b="1" i="0" cap="none" dirty="0">
                <a:solidFill>
                  <a:srgbClr val="FF0000"/>
                </a:solidFill>
                <a:effectLst/>
                <a:latin typeface="Times New Roman" panose="02020603050405020304" pitchFamily="18" charset="0"/>
              </a:rPr>
            </a:br>
            <a:br>
              <a:rPr lang="el-GR" sz="4400" b="1" i="0" cap="none" dirty="0">
                <a:solidFill>
                  <a:srgbClr val="FF0000"/>
                </a:solidFill>
                <a:effectLst/>
                <a:latin typeface="Times New Roman" panose="02020603050405020304" pitchFamily="18" charset="0"/>
              </a:rPr>
            </a:br>
            <a:br>
              <a:rPr lang="el-GR" sz="4400" b="1" i="0" cap="none" dirty="0">
                <a:solidFill>
                  <a:srgbClr val="FF0000"/>
                </a:solidFill>
                <a:effectLst/>
                <a:latin typeface="Times New Roman" panose="02020603050405020304" pitchFamily="18" charset="0"/>
              </a:rPr>
            </a:br>
            <a:br>
              <a:rPr lang="el-GR" sz="4400" b="1" i="0" cap="none" dirty="0">
                <a:solidFill>
                  <a:srgbClr val="FF0000"/>
                </a:solidFill>
                <a:effectLst/>
                <a:latin typeface="Times New Roman" panose="02020603050405020304" pitchFamily="18" charset="0"/>
              </a:rPr>
            </a:br>
            <a:r>
              <a:rPr lang="el-GR" sz="4900" b="1" cap="none"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Διακομιδή </a:t>
            </a:r>
            <a:br>
              <a:rPr lang="el-GR" sz="4000" dirty="0">
                <a:effectLst/>
                <a:latin typeface="Calibri" panose="020F0502020204030204" pitchFamily="34" charset="0"/>
                <a:ea typeface="Calibri" panose="020F0502020204030204" pitchFamily="34" charset="0"/>
                <a:cs typeface="Arial" panose="020B0604020202020204" pitchFamily="34" charset="0"/>
              </a:rPr>
            </a:br>
            <a:br>
              <a:rPr lang="el-GR" sz="4400" dirty="0">
                <a:effectLst/>
                <a:latin typeface="Calibri" panose="020F0502020204030204" pitchFamily="34" charset="0"/>
                <a:ea typeface="Calibri" panose="020F0502020204030204" pitchFamily="34" charset="0"/>
                <a:cs typeface="Arial" panose="020B0604020202020204" pitchFamily="34" charset="0"/>
              </a:rPr>
            </a:br>
            <a:br>
              <a:rPr lang="el-GR" sz="4400" b="0" i="0" dirty="0">
                <a:solidFill>
                  <a:srgbClr val="000000"/>
                </a:solidFill>
                <a:effectLst/>
                <a:latin typeface="Times New Roman" panose="02020603050405020304" pitchFamily="18" charset="0"/>
              </a:rPr>
            </a:br>
            <a:br>
              <a:rPr lang="el-GR" sz="3600" b="0" i="0" dirty="0">
                <a:solidFill>
                  <a:srgbClr val="000000"/>
                </a:solidFill>
                <a:effectLst/>
                <a:latin typeface="Times New Roman" panose="02020603050405020304" pitchFamily="18" charset="0"/>
              </a:rPr>
            </a:br>
            <a:br>
              <a:rPr lang="el-GR" b="1" i="0" dirty="0">
                <a:solidFill>
                  <a:srgbClr val="000000"/>
                </a:solidFill>
                <a:effectLst/>
                <a:latin typeface="arial" panose="020B0604020202020204" pitchFamily="34" charset="0"/>
              </a:rPr>
            </a:br>
            <a:endParaRPr lang="el-GR" dirty="0"/>
          </a:p>
        </p:txBody>
      </p:sp>
      <p:sp>
        <p:nvSpPr>
          <p:cNvPr id="6" name="TextBox 5">
            <a:extLst>
              <a:ext uri="{FF2B5EF4-FFF2-40B4-BE49-F238E27FC236}">
                <a16:creationId xmlns:a16="http://schemas.microsoft.com/office/drawing/2014/main" id="{4F4B1886-EFCC-958F-A752-088EAF55BEF8}"/>
              </a:ext>
            </a:extLst>
          </p:cNvPr>
          <p:cNvSpPr txBox="1"/>
          <p:nvPr/>
        </p:nvSpPr>
        <p:spPr>
          <a:xfrm>
            <a:off x="718457" y="1530221"/>
            <a:ext cx="10776857" cy="2125390"/>
          </a:xfrm>
          <a:prstGeom prst="rect">
            <a:avLst/>
          </a:prstGeom>
          <a:noFill/>
        </p:spPr>
        <p:txBody>
          <a:bodyPr wrap="square" rtlCol="0">
            <a:spAutoFit/>
          </a:bodyPr>
          <a:lstStyle/>
          <a:p>
            <a:pPr algn="just">
              <a:lnSpc>
                <a:spcPct val="150000"/>
              </a:lnSpc>
              <a:spcAft>
                <a:spcPts val="1000"/>
              </a:spcAft>
            </a:pPr>
            <a:r>
              <a:rPr lang="el-G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Σε κάθε περίπτωση κατά την οποία το κέντρο που παρέλαβε τον τραυματία αδυνατεί να τον υποστηρίξει λόγω έλλειψης ειδικών γιατρών ή εργαστηρίων, θα πρέπει χωρίς καθυστέρηση να διακομίσει τον τραυματία στο πλησιέστερο νοσοκομείο που περιλαμβάνει στη δομή του τις ειδικότητες που χρειάζεται ο τραυματίας. Για παράδειγμα, δεν έχει νόημα να διακομιστεί μια βαριά ΚΕΚ που χρήζει άμεσης επέμβασης σε ένα κοντινό, μεγαλύτερο μεν, νοσοκομείο το οποίο όμως δεν έχει νευροχειρουργό. </a:t>
            </a:r>
            <a:endParaRPr lang="el-GR"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995703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98629FAC-1B8E-3DB6-6935-67A51C9FA36B}"/>
              </a:ext>
            </a:extLst>
          </p:cNvPr>
          <p:cNvPicPr>
            <a:picLocks noChangeAspect="1"/>
          </p:cNvPicPr>
          <p:nvPr/>
        </p:nvPicPr>
        <p:blipFill>
          <a:blip r:embed="rId2" cstate="print"/>
          <a:srcRect/>
          <a:stretch>
            <a:fillRect/>
          </a:stretch>
        </p:blipFill>
        <p:spPr bwMode="auto">
          <a:xfrm>
            <a:off x="2028825" y="-278057"/>
            <a:ext cx="8134350" cy="6726482"/>
          </a:xfrm>
          <a:prstGeom prst="rect">
            <a:avLst/>
          </a:prstGeom>
          <a:noFill/>
          <a:ln w="9525">
            <a:noFill/>
            <a:miter lim="800000"/>
            <a:headEnd/>
            <a:tailEnd/>
          </a:ln>
        </p:spPr>
      </p:pic>
    </p:spTree>
    <p:extLst>
      <p:ext uri="{BB962C8B-B14F-4D97-AF65-F5344CB8AC3E}">
        <p14:creationId xmlns:p14="http://schemas.microsoft.com/office/powerpoint/2010/main" val="673064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1D3A2B-138D-DD05-2F83-07EE991AB778}"/>
              </a:ext>
            </a:extLst>
          </p:cNvPr>
          <p:cNvSpPr>
            <a:spLocks noGrp="1"/>
          </p:cNvSpPr>
          <p:nvPr>
            <p:ph type="title"/>
          </p:nvPr>
        </p:nvSpPr>
        <p:spPr>
          <a:xfrm>
            <a:off x="913774" y="282616"/>
            <a:ext cx="10364451" cy="958356"/>
          </a:xfrm>
        </p:spPr>
        <p:txBody>
          <a:bodyPr>
            <a:normAutofit fontScale="90000"/>
          </a:bodyPr>
          <a:lstStyle/>
          <a:p>
            <a:r>
              <a:rPr lang="el-GR" b="1" i="0" cap="none" dirty="0">
                <a:solidFill>
                  <a:srgbClr val="FF0000"/>
                </a:solidFill>
                <a:effectLst/>
                <a:latin typeface="arial" panose="020B0604020202020204" pitchFamily="34" charset="0"/>
              </a:rPr>
              <a:t>Αρχές φροντίδας τραυμάτων</a:t>
            </a:r>
            <a:br>
              <a:rPr lang="el-GR" b="1" i="0" dirty="0">
                <a:solidFill>
                  <a:srgbClr val="000000"/>
                </a:solidFill>
                <a:effectLst/>
                <a:latin typeface="arial" panose="020B0604020202020204" pitchFamily="34" charset="0"/>
              </a:rPr>
            </a:br>
            <a:endParaRPr lang="el-GR" dirty="0"/>
          </a:p>
        </p:txBody>
      </p:sp>
      <p:pic>
        <p:nvPicPr>
          <p:cNvPr id="3" name="Εικόνα 2">
            <a:extLst>
              <a:ext uri="{FF2B5EF4-FFF2-40B4-BE49-F238E27FC236}">
                <a16:creationId xmlns:a16="http://schemas.microsoft.com/office/drawing/2014/main" id="{063E2371-8469-0C77-789E-FAD21AA230AA}"/>
              </a:ext>
            </a:extLst>
          </p:cNvPr>
          <p:cNvPicPr>
            <a:picLocks noChangeAspect="1"/>
          </p:cNvPicPr>
          <p:nvPr/>
        </p:nvPicPr>
        <p:blipFill>
          <a:blip r:embed="rId2" cstate="print"/>
          <a:srcRect/>
          <a:stretch>
            <a:fillRect/>
          </a:stretch>
        </p:blipFill>
        <p:spPr bwMode="auto">
          <a:xfrm>
            <a:off x="2228850" y="1013002"/>
            <a:ext cx="7677150" cy="5144911"/>
          </a:xfrm>
          <a:prstGeom prst="rect">
            <a:avLst/>
          </a:prstGeom>
          <a:noFill/>
          <a:ln w="9525">
            <a:noFill/>
            <a:miter lim="800000"/>
            <a:headEnd/>
            <a:tailEnd/>
          </a:ln>
        </p:spPr>
      </p:pic>
    </p:spTree>
    <p:extLst>
      <p:ext uri="{BB962C8B-B14F-4D97-AF65-F5344CB8AC3E}">
        <p14:creationId xmlns:p14="http://schemas.microsoft.com/office/powerpoint/2010/main" val="7485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1D3A2B-138D-DD05-2F83-07EE991AB778}"/>
              </a:ext>
            </a:extLst>
          </p:cNvPr>
          <p:cNvSpPr>
            <a:spLocks noGrp="1"/>
          </p:cNvSpPr>
          <p:nvPr>
            <p:ph type="title"/>
          </p:nvPr>
        </p:nvSpPr>
        <p:spPr>
          <a:xfrm>
            <a:off x="913774" y="282616"/>
            <a:ext cx="10364451" cy="958356"/>
          </a:xfrm>
        </p:spPr>
        <p:txBody>
          <a:bodyPr>
            <a:normAutofit fontScale="90000"/>
          </a:bodyPr>
          <a:lstStyle/>
          <a:p>
            <a:r>
              <a:rPr lang="el-GR" b="1" i="0" cap="none" dirty="0">
                <a:solidFill>
                  <a:srgbClr val="FF0000"/>
                </a:solidFill>
                <a:effectLst/>
                <a:latin typeface="arial" panose="020B0604020202020204" pitchFamily="34" charset="0"/>
              </a:rPr>
              <a:t>Αρχές φροντίδας τραυμάτων</a:t>
            </a:r>
            <a:br>
              <a:rPr lang="el-GR" b="1" i="0" dirty="0">
                <a:solidFill>
                  <a:srgbClr val="000000"/>
                </a:solidFill>
                <a:effectLst/>
                <a:latin typeface="arial" panose="020B0604020202020204" pitchFamily="34" charset="0"/>
              </a:rPr>
            </a:br>
            <a:endParaRPr lang="el-GR" dirty="0"/>
          </a:p>
        </p:txBody>
      </p:sp>
      <p:sp>
        <p:nvSpPr>
          <p:cNvPr id="6" name="TextBox 5">
            <a:extLst>
              <a:ext uri="{FF2B5EF4-FFF2-40B4-BE49-F238E27FC236}">
                <a16:creationId xmlns:a16="http://schemas.microsoft.com/office/drawing/2014/main" id="{4F4B1886-EFCC-958F-A752-088EAF55BEF8}"/>
              </a:ext>
            </a:extLst>
          </p:cNvPr>
          <p:cNvSpPr txBox="1"/>
          <p:nvPr/>
        </p:nvSpPr>
        <p:spPr>
          <a:xfrm>
            <a:off x="522514" y="920621"/>
            <a:ext cx="10364451" cy="5016758"/>
          </a:xfrm>
          <a:prstGeom prst="rect">
            <a:avLst/>
          </a:prstGeom>
          <a:noFill/>
        </p:spPr>
        <p:txBody>
          <a:bodyPr wrap="square" rtlCol="0">
            <a:spAutoFit/>
          </a:bodyPr>
          <a:lstStyle/>
          <a:p>
            <a:pPr marL="342900" indent="-342900">
              <a:buFont typeface="Wingdings" panose="05000000000000000000" pitchFamily="2" charset="2"/>
              <a:buChar char="Ø"/>
            </a:pPr>
            <a:r>
              <a:rPr lang="el-GR" sz="2000" b="0" i="0" dirty="0">
                <a:solidFill>
                  <a:srgbClr val="000000"/>
                </a:solidFill>
                <a:effectLst/>
                <a:latin typeface="Times New Roman" panose="02020603050405020304" pitchFamily="18" charset="0"/>
              </a:rPr>
              <a:t>Καθώς έρχεται μια κλήση από το πεδίο, η ομάδα του νοσοκομείου θα πρέπει να αρχίσει να </a:t>
            </a:r>
            <a:r>
              <a:rPr lang="el-GR" sz="2000" b="1" i="0" dirty="0">
                <a:solidFill>
                  <a:srgbClr val="FF0000"/>
                </a:solidFill>
                <a:effectLst/>
                <a:latin typeface="Times New Roman" panose="02020603050405020304" pitchFamily="18" charset="0"/>
              </a:rPr>
              <a:t>αξιολογεί τον ασθενή με βάση την ηλικία του, τον μηχανισμό τραυματισμού, την κατάσταση</a:t>
            </a:r>
            <a:r>
              <a:rPr lang="el-GR" sz="2000" b="0" i="0" dirty="0">
                <a:solidFill>
                  <a:srgbClr val="FF0000"/>
                </a:solidFill>
                <a:effectLst/>
                <a:latin typeface="Times New Roman" panose="02020603050405020304" pitchFamily="18" charset="0"/>
              </a:rPr>
              <a:t> </a:t>
            </a:r>
            <a:r>
              <a:rPr lang="el-GR" sz="2000" b="1" i="0" dirty="0">
                <a:solidFill>
                  <a:srgbClr val="FF0000"/>
                </a:solidFill>
                <a:effectLst/>
                <a:latin typeface="Times New Roman" panose="02020603050405020304" pitchFamily="18" charset="0"/>
              </a:rPr>
              <a:t>πήξης και άλλους παράγοντες που μπορούν να επηρεάσουν τη διαχείριση της περίπτωσης</a:t>
            </a:r>
            <a:r>
              <a:rPr lang="el-GR" sz="2000" b="1" i="0" dirty="0">
                <a:solidFill>
                  <a:srgbClr val="000000"/>
                </a:solidFill>
                <a:effectLst/>
                <a:latin typeface="Times New Roman" panose="02020603050405020304" pitchFamily="18" charset="0"/>
              </a:rPr>
              <a:t>. </a:t>
            </a:r>
            <a:endParaRPr lang="el-GR" sz="2000" b="1" i="0" dirty="0">
              <a:solidFill>
                <a:srgbClr val="2F4A8B"/>
              </a:solidFill>
              <a:effectLst/>
              <a:latin typeface="Times New Roman" panose="02020603050405020304" pitchFamily="18" charset="0"/>
            </a:endParaRPr>
          </a:p>
          <a:p>
            <a:pPr marL="342900" indent="-342900">
              <a:buFont typeface="Wingdings" panose="05000000000000000000" pitchFamily="2" charset="2"/>
              <a:buChar char="Ø"/>
            </a:pPr>
            <a:r>
              <a:rPr lang="el-GR" sz="2000" b="0" i="0" dirty="0">
                <a:solidFill>
                  <a:srgbClr val="000000"/>
                </a:solidFill>
                <a:effectLst/>
                <a:latin typeface="Times New Roman" panose="02020603050405020304" pitchFamily="18" charset="0"/>
              </a:rPr>
              <a:t>Η ομάδα θα πρέπει </a:t>
            </a:r>
            <a:r>
              <a:rPr lang="el-GR" sz="2000" b="1" i="0" dirty="0">
                <a:solidFill>
                  <a:srgbClr val="FF0000"/>
                </a:solidFill>
                <a:effectLst/>
                <a:latin typeface="Times New Roman" panose="02020603050405020304" pitchFamily="18" charset="0"/>
              </a:rPr>
              <a:t>επίσης να προετοιμάσει όλο τον απαραίτητο εξοπλισμό και να φορέσει εξοπλισμό ατομικής προστασίας (ΜΑΠ), </a:t>
            </a:r>
            <a:r>
              <a:rPr lang="el-GR" sz="2000" b="0" i="0" dirty="0">
                <a:solidFill>
                  <a:srgbClr val="000000"/>
                </a:solidFill>
                <a:effectLst/>
                <a:latin typeface="Times New Roman" panose="02020603050405020304" pitchFamily="18" charset="0"/>
              </a:rPr>
              <a:t>όπως ρόμπες, μάσκες, γάντια και μολύβδινα γιλέκα </a:t>
            </a:r>
            <a:r>
              <a:rPr lang="el-GR" sz="2000" b="0" i="0" dirty="0" err="1">
                <a:solidFill>
                  <a:srgbClr val="000000"/>
                </a:solidFill>
                <a:effectLst/>
                <a:latin typeface="Times New Roman" panose="02020603050405020304" pitchFamily="18" charset="0"/>
              </a:rPr>
              <a:t>ακτίνων</a:t>
            </a:r>
            <a:r>
              <a:rPr lang="el-GR" sz="2000" b="0" i="0" dirty="0">
                <a:solidFill>
                  <a:srgbClr val="000000"/>
                </a:solidFill>
                <a:effectLst/>
                <a:latin typeface="Times New Roman" panose="02020603050405020304" pitchFamily="18" charset="0"/>
              </a:rPr>
              <a:t> Χ, εάν υπάρχει. </a:t>
            </a:r>
          </a:p>
          <a:p>
            <a:pPr marL="342900" indent="-342900">
              <a:buFont typeface="Wingdings" panose="05000000000000000000" pitchFamily="2" charset="2"/>
              <a:buChar char="Ø"/>
            </a:pPr>
            <a:r>
              <a:rPr lang="el-GR" sz="2000" b="1" i="0" dirty="0">
                <a:solidFill>
                  <a:srgbClr val="FF0000"/>
                </a:solidFill>
                <a:effectLst/>
                <a:latin typeface="Times New Roman" panose="02020603050405020304" pitchFamily="18" charset="0"/>
              </a:rPr>
              <a:t>Ο αρχηγός της ομάδας πρέπει να διεξάγει άμεσο συντονισμό και όλες οι κατάλληλες υπηρεσίες </a:t>
            </a:r>
            <a:r>
              <a:rPr lang="el-GR" sz="2000" b="0" i="0" dirty="0">
                <a:solidFill>
                  <a:srgbClr val="000000"/>
                </a:solidFill>
                <a:effectLst/>
                <a:latin typeface="Times New Roman" panose="02020603050405020304" pitchFamily="18" charset="0"/>
              </a:rPr>
              <a:t>(π.χ. τράπεζα αίματος, εργαστήριο, ακτινογραφία, αναπνευστική θεραπεία) θα πρέπει να λαμβάνουν ειδοποίηση. </a:t>
            </a:r>
          </a:p>
          <a:p>
            <a:pPr marL="342900" indent="-342900">
              <a:buFont typeface="Wingdings" panose="05000000000000000000" pitchFamily="2" charset="2"/>
              <a:buChar char="Ø"/>
            </a:pPr>
            <a:r>
              <a:rPr lang="el-GR" sz="2000" b="0" i="0" dirty="0">
                <a:solidFill>
                  <a:srgbClr val="000000"/>
                </a:solidFill>
                <a:effectLst/>
                <a:latin typeface="Times New Roman" panose="02020603050405020304" pitchFamily="18" charset="0"/>
              </a:rPr>
              <a:t>Τέλος, σε όλα τα μέλη της ομάδας φροντίδας </a:t>
            </a:r>
            <a:r>
              <a:rPr lang="el-GR" sz="2000" b="1" i="0" dirty="0">
                <a:solidFill>
                  <a:srgbClr val="FF0000"/>
                </a:solidFill>
                <a:effectLst/>
                <a:latin typeface="Times New Roman" panose="02020603050405020304" pitchFamily="18" charset="0"/>
              </a:rPr>
              <a:t>θα πρέπει να ανατεθούν συγκεκριμένοι ρόλοι </a:t>
            </a:r>
            <a:r>
              <a:rPr lang="el-GR" sz="2000" b="0" i="0" dirty="0">
                <a:solidFill>
                  <a:srgbClr val="000000"/>
                </a:solidFill>
                <a:effectLst/>
                <a:latin typeface="Times New Roman" panose="02020603050405020304" pitchFamily="18" charset="0"/>
              </a:rPr>
              <a:t>πριν από την άφιξη του ασθενούς. Αυτό επιτρέπει στην ομάδα να επέμβει άμεσα παράλληλα και να αποφύγει τη σύγχυση μόλις ο ασθενής εισέλθει στον κόλπο του τραύματος. Αυτή η προσέγγιση δίνει επίσης σε όλους ένα γενικό μέρος για να τοποθετήσουν τον εαυτό τους και τον εξοπλισμό τους. Υπάρχουν κοινά σημεία που τα μέλη μιας </a:t>
            </a:r>
            <a:r>
              <a:rPr lang="el-GR" sz="2000" b="0" i="0" dirty="0" err="1">
                <a:solidFill>
                  <a:srgbClr val="000000"/>
                </a:solidFill>
                <a:effectLst/>
                <a:latin typeface="Times New Roman" panose="02020603050405020304" pitchFamily="18" charset="0"/>
              </a:rPr>
              <a:t>διεπαγγελματικής</a:t>
            </a:r>
            <a:r>
              <a:rPr lang="el-GR" sz="2000" b="0" i="0" dirty="0">
                <a:solidFill>
                  <a:srgbClr val="000000"/>
                </a:solidFill>
                <a:effectLst/>
                <a:latin typeface="Times New Roman" panose="02020603050405020304" pitchFamily="18" charset="0"/>
              </a:rPr>
              <a:t> ομάδας μπορούν να αναλάβουν κατά τη διάρκεια της φροντίδας του τραυματισμένου ασθενούς. </a:t>
            </a:r>
            <a:endParaRPr lang="el-GR" sz="2000" dirty="0"/>
          </a:p>
        </p:txBody>
      </p:sp>
    </p:spTree>
    <p:extLst>
      <p:ext uri="{BB962C8B-B14F-4D97-AF65-F5344CB8AC3E}">
        <p14:creationId xmlns:p14="http://schemas.microsoft.com/office/powerpoint/2010/main" val="2926840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pic>
        <p:nvPicPr>
          <p:cNvPr id="1031" name="Picture 2">
            <a:extLst>
              <a:ext uri="{FF2B5EF4-FFF2-40B4-BE49-F238E27FC236}">
                <a16:creationId xmlns:a16="http://schemas.microsoft.com/office/drawing/2014/main" id="{B1981535-B5AA-4E0C-ACE5-925CC19B20F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1032">
            <a:extLst>
              <a:ext uri="{FF2B5EF4-FFF2-40B4-BE49-F238E27FC236}">
                <a16:creationId xmlns:a16="http://schemas.microsoft.com/office/drawing/2014/main" id="{BF97D060-AA7E-4411-BA62-28BD1EBD55D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035" name="Freeform: Shape 1034">
            <a:extLst>
              <a:ext uri="{FF2B5EF4-FFF2-40B4-BE49-F238E27FC236}">
                <a16:creationId xmlns:a16="http://schemas.microsoft.com/office/drawing/2014/main" id="{DDDE267B-E820-4910-868D-BA40CFB936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9523"/>
            <a:ext cx="10058400" cy="6867522"/>
          </a:xfrm>
          <a:custGeom>
            <a:avLst/>
            <a:gdLst>
              <a:gd name="connsiteX0" fmla="*/ 1263465 w 10058400"/>
              <a:gd name="connsiteY0" fmla="*/ 0 h 6867522"/>
              <a:gd name="connsiteX1" fmla="*/ 8794935 w 10058400"/>
              <a:gd name="connsiteY1" fmla="*/ 0 h 6867522"/>
              <a:gd name="connsiteX2" fmla="*/ 8909975 w 10058400"/>
              <a:gd name="connsiteY2" fmla="*/ 132807 h 6867522"/>
              <a:gd name="connsiteX3" fmla="*/ 10058400 w 10058400"/>
              <a:gd name="connsiteY3" fmla="*/ 3331845 h 6867522"/>
              <a:gd name="connsiteX4" fmla="*/ 8751905 w 10058400"/>
              <a:gd name="connsiteY4" fmla="*/ 6713366 h 6867522"/>
              <a:gd name="connsiteX5" fmla="*/ 8604930 w 10058400"/>
              <a:gd name="connsiteY5" fmla="*/ 6867522 h 6867522"/>
              <a:gd name="connsiteX6" fmla="*/ 1453470 w 10058400"/>
              <a:gd name="connsiteY6" fmla="*/ 6867522 h 6867522"/>
              <a:gd name="connsiteX7" fmla="*/ 1306495 w 10058400"/>
              <a:gd name="connsiteY7" fmla="*/ 6713366 h 6867522"/>
              <a:gd name="connsiteX8" fmla="*/ 0 w 10058400"/>
              <a:gd name="connsiteY8" fmla="*/ 3331845 h 6867522"/>
              <a:gd name="connsiteX9" fmla="*/ 1148425 w 10058400"/>
              <a:gd name="connsiteY9" fmla="*/ 132807 h 68675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58400" h="6867522">
                <a:moveTo>
                  <a:pt x="1263465" y="0"/>
                </a:moveTo>
                <a:lnTo>
                  <a:pt x="8794935" y="0"/>
                </a:lnTo>
                <a:lnTo>
                  <a:pt x="8909975" y="132807"/>
                </a:lnTo>
                <a:cubicBezTo>
                  <a:pt x="9627420" y="1002149"/>
                  <a:pt x="10058400" y="2116667"/>
                  <a:pt x="10058400" y="3331845"/>
                </a:cubicBezTo>
                <a:cubicBezTo>
                  <a:pt x="10058400" y="4633822"/>
                  <a:pt x="9563653" y="5820244"/>
                  <a:pt x="8751905" y="6713366"/>
                </a:cubicBezTo>
                <a:lnTo>
                  <a:pt x="8604930" y="6867522"/>
                </a:lnTo>
                <a:lnTo>
                  <a:pt x="1453470" y="6867522"/>
                </a:lnTo>
                <a:lnTo>
                  <a:pt x="1306495" y="6713366"/>
                </a:lnTo>
                <a:cubicBezTo>
                  <a:pt x="494747" y="5820244"/>
                  <a:pt x="0" y="4633822"/>
                  <a:pt x="0" y="3331845"/>
                </a:cubicBezTo>
                <a:cubicBezTo>
                  <a:pt x="0" y="2116667"/>
                  <a:pt x="430980" y="1002149"/>
                  <a:pt x="1148425" y="132807"/>
                </a:cubicBezTo>
                <a:close/>
              </a:path>
            </a:pathLst>
          </a:custGeom>
          <a:solidFill>
            <a:srgbClr val="FFFFFF"/>
          </a:solidFill>
          <a:ln>
            <a:noFill/>
          </a:ln>
          <a:scene3d>
            <a:camera prst="orthographicFront"/>
            <a:lightRig rig="threePt" dir="t">
              <a:rot lat="0" lon="0" rev="2700000"/>
            </a:lightRig>
          </a:scene3d>
          <a:sp3d contourW="6350">
            <a:bevelT h="38100"/>
            <a:contourClr>
              <a:srgbClr val="C0C0C0"/>
            </a:contourClr>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1037" name="Picture 1036">
            <a:extLst>
              <a:ext uri="{FF2B5EF4-FFF2-40B4-BE49-F238E27FC236}">
                <a16:creationId xmlns:a16="http://schemas.microsoft.com/office/drawing/2014/main" id="{FF3E25D7-C2F8-445D-AA42-C1163028DA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026" name="Picture 2" descr="Χάρτης Προσωπικού Trauma Bay: παράδειγμα θέσεων που αναλαμβάνουν μέλη μιας διεπιστημονικής ομάδας τραυμάτων">
            <a:extLst>
              <a:ext uri="{FF2B5EF4-FFF2-40B4-BE49-F238E27FC236}">
                <a16:creationId xmlns:a16="http://schemas.microsoft.com/office/drawing/2014/main" id="{81953C60-47F9-69B4-54A0-0E0CF1A8BBDD}"/>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1664758" y="109539"/>
            <a:ext cx="8727017" cy="6545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9115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1D3A2B-138D-DD05-2F83-07EE991AB778}"/>
              </a:ext>
            </a:extLst>
          </p:cNvPr>
          <p:cNvSpPr>
            <a:spLocks noGrp="1"/>
          </p:cNvSpPr>
          <p:nvPr>
            <p:ph type="title"/>
          </p:nvPr>
        </p:nvSpPr>
        <p:spPr>
          <a:xfrm>
            <a:off x="605864" y="571865"/>
            <a:ext cx="10364451" cy="958356"/>
          </a:xfrm>
        </p:spPr>
        <p:txBody>
          <a:bodyPr>
            <a:normAutofit fontScale="90000"/>
          </a:bodyPr>
          <a:lstStyle/>
          <a:p>
            <a:r>
              <a:rPr lang="el-GR" sz="4400" b="1" i="0" cap="none" dirty="0">
                <a:solidFill>
                  <a:srgbClr val="FF0000"/>
                </a:solidFill>
                <a:effectLst/>
                <a:latin typeface="Times New Roman" panose="02020603050405020304" pitchFamily="18" charset="0"/>
              </a:rPr>
              <a:t>Η πρωτοβάθμια εκτίμηση</a:t>
            </a:r>
            <a:br>
              <a:rPr lang="el-GR" sz="3600" b="0" i="0" dirty="0">
                <a:solidFill>
                  <a:srgbClr val="000000"/>
                </a:solidFill>
                <a:effectLst/>
                <a:latin typeface="Times New Roman" panose="02020603050405020304" pitchFamily="18" charset="0"/>
              </a:rPr>
            </a:br>
            <a:br>
              <a:rPr lang="el-GR" b="1" i="0" dirty="0">
                <a:solidFill>
                  <a:srgbClr val="000000"/>
                </a:solidFill>
                <a:effectLst/>
                <a:latin typeface="arial" panose="020B0604020202020204" pitchFamily="34" charset="0"/>
              </a:rPr>
            </a:br>
            <a:endParaRPr lang="el-GR" dirty="0"/>
          </a:p>
        </p:txBody>
      </p:sp>
      <p:sp>
        <p:nvSpPr>
          <p:cNvPr id="6" name="TextBox 5">
            <a:extLst>
              <a:ext uri="{FF2B5EF4-FFF2-40B4-BE49-F238E27FC236}">
                <a16:creationId xmlns:a16="http://schemas.microsoft.com/office/drawing/2014/main" id="{4F4B1886-EFCC-958F-A752-088EAF55BEF8}"/>
              </a:ext>
            </a:extLst>
          </p:cNvPr>
          <p:cNvSpPr txBox="1"/>
          <p:nvPr/>
        </p:nvSpPr>
        <p:spPr>
          <a:xfrm>
            <a:off x="503853" y="1228531"/>
            <a:ext cx="10364451" cy="5262979"/>
          </a:xfrm>
          <a:prstGeom prst="rect">
            <a:avLst/>
          </a:prstGeom>
          <a:noFill/>
        </p:spPr>
        <p:txBody>
          <a:bodyPr wrap="square" rtlCol="0">
            <a:spAutoFit/>
          </a:bodyPr>
          <a:lstStyle/>
          <a:p>
            <a:pPr algn="l"/>
            <a:r>
              <a:rPr lang="el-GR" sz="2800" b="0" i="0" dirty="0">
                <a:solidFill>
                  <a:srgbClr val="000000"/>
                </a:solidFill>
                <a:effectLst/>
                <a:latin typeface="Times New Roman" panose="02020603050405020304" pitchFamily="18" charset="0"/>
              </a:rPr>
              <a:t>Όταν ένας τραυματισμένος ασθενής εμφανίζεται στο τμήμα επειγόντων περιστατικών, πρέπει να γίνει άμεση αξιολόγηση για να προσδιοριστεί η κατάστασή του. </a:t>
            </a:r>
          </a:p>
          <a:p>
            <a:pPr algn="l"/>
            <a:r>
              <a:rPr lang="el-GR" sz="2800" b="0" i="0" dirty="0">
                <a:solidFill>
                  <a:srgbClr val="000000"/>
                </a:solidFill>
                <a:effectLst/>
                <a:latin typeface="Times New Roman" panose="02020603050405020304" pitchFamily="18" charset="0"/>
              </a:rPr>
              <a:t>Σε συνδυασμό με τη λήψη του ιστορικού συμβάντων που παρέχεται από την ομάδα διάσωσης και/ή τους μάρτυρες, </a:t>
            </a:r>
          </a:p>
          <a:p>
            <a:pPr algn="l"/>
            <a:r>
              <a:rPr lang="el-GR" sz="2800" b="0" i="0" dirty="0">
                <a:solidFill>
                  <a:srgbClr val="000000"/>
                </a:solidFill>
                <a:effectLst/>
                <a:latin typeface="Times New Roman" panose="02020603050405020304" pitchFamily="18" charset="0"/>
              </a:rPr>
              <a:t>Οι ασθενείς τοποθετούνται αμέσως σε:</a:t>
            </a:r>
          </a:p>
          <a:p>
            <a:pPr marL="342900" indent="-342900" algn="l">
              <a:buFont typeface="Wingdings" panose="05000000000000000000" pitchFamily="2" charset="2"/>
              <a:buChar char="Ø"/>
            </a:pPr>
            <a:r>
              <a:rPr lang="el-GR" sz="2800" b="0" i="0" dirty="0">
                <a:solidFill>
                  <a:srgbClr val="000000"/>
                </a:solidFill>
                <a:effectLst/>
                <a:latin typeface="Times New Roman" panose="02020603050405020304" pitchFamily="18" charset="0"/>
              </a:rPr>
              <a:t>καρδιακό μόνιτορ</a:t>
            </a:r>
          </a:p>
          <a:p>
            <a:pPr marL="342900" indent="-342900" algn="l">
              <a:buFont typeface="Wingdings" panose="05000000000000000000" pitchFamily="2" charset="2"/>
              <a:buChar char="Ø"/>
            </a:pPr>
            <a:r>
              <a:rPr lang="el-GR" sz="2800" b="0" i="0" dirty="0">
                <a:solidFill>
                  <a:srgbClr val="000000"/>
                </a:solidFill>
                <a:effectLst/>
                <a:latin typeface="Times New Roman" panose="02020603050405020304" pitchFamily="18" charset="0"/>
              </a:rPr>
              <a:t>παλμικό οξύμετρο </a:t>
            </a:r>
            <a:endParaRPr lang="el-GR" sz="2800" dirty="0">
              <a:solidFill>
                <a:srgbClr val="000000"/>
              </a:solidFill>
              <a:latin typeface="Times New Roman" panose="02020603050405020304" pitchFamily="18" charset="0"/>
            </a:endParaRPr>
          </a:p>
          <a:p>
            <a:pPr marL="342900" indent="-342900" algn="l">
              <a:buFont typeface="Wingdings" panose="05000000000000000000" pitchFamily="2" charset="2"/>
              <a:buChar char="Ø"/>
            </a:pPr>
            <a:r>
              <a:rPr lang="el-GR" sz="2800" b="0" i="0" dirty="0">
                <a:solidFill>
                  <a:srgbClr val="000000"/>
                </a:solidFill>
                <a:effectLst/>
                <a:latin typeface="Times New Roman" panose="02020603050405020304" pitchFamily="18" charset="0"/>
              </a:rPr>
              <a:t>συσκευή παρακολούθησης αρτηριακής πίεσης, </a:t>
            </a:r>
          </a:p>
          <a:p>
            <a:pPr marL="342900" indent="-342900" algn="l">
              <a:buFont typeface="Wingdings" panose="05000000000000000000" pitchFamily="2" charset="2"/>
              <a:buChar char="Ø"/>
            </a:pPr>
            <a:r>
              <a:rPr lang="el-GR" sz="2800" b="0" i="0" dirty="0">
                <a:solidFill>
                  <a:srgbClr val="000000"/>
                </a:solidFill>
                <a:effectLst/>
                <a:latin typeface="Times New Roman" panose="02020603050405020304" pitchFamily="18" charset="0"/>
              </a:rPr>
              <a:t>πλήρες σύνολο ζωτικών σημείων </a:t>
            </a:r>
          </a:p>
          <a:p>
            <a:pPr algn="l"/>
            <a:r>
              <a:rPr lang="el-GR" sz="2800" b="0" i="0" dirty="0">
                <a:solidFill>
                  <a:srgbClr val="000000"/>
                </a:solidFill>
                <a:effectLst/>
                <a:latin typeface="Times New Roman" panose="02020603050405020304" pitchFamily="18" charset="0"/>
              </a:rPr>
              <a:t>Αυτό το αρχικό ιστορικό και τα βασικά ζωτικά σημεία υπαγορεύουν την προκαταρκτική αντιμετώπιση του ασθενούς.</a:t>
            </a:r>
          </a:p>
        </p:txBody>
      </p:sp>
    </p:spTree>
    <p:extLst>
      <p:ext uri="{BB962C8B-B14F-4D97-AF65-F5344CB8AC3E}">
        <p14:creationId xmlns:p14="http://schemas.microsoft.com/office/powerpoint/2010/main" val="1888684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1D3A2B-138D-DD05-2F83-07EE991AB778}"/>
              </a:ext>
            </a:extLst>
          </p:cNvPr>
          <p:cNvSpPr>
            <a:spLocks noGrp="1"/>
          </p:cNvSpPr>
          <p:nvPr>
            <p:ph type="title"/>
          </p:nvPr>
        </p:nvSpPr>
        <p:spPr>
          <a:xfrm>
            <a:off x="605864" y="571865"/>
            <a:ext cx="10364451" cy="958356"/>
          </a:xfrm>
        </p:spPr>
        <p:txBody>
          <a:bodyPr>
            <a:normAutofit fontScale="90000"/>
          </a:bodyPr>
          <a:lstStyle/>
          <a:p>
            <a:r>
              <a:rPr lang="el-GR" sz="4400" b="1" i="0" cap="none" dirty="0">
                <a:solidFill>
                  <a:srgbClr val="FF0000"/>
                </a:solidFill>
                <a:effectLst/>
                <a:latin typeface="Times New Roman" panose="02020603050405020304" pitchFamily="18" charset="0"/>
              </a:rPr>
              <a:t>Η πρωτοβάθμια εκτίμηση</a:t>
            </a:r>
            <a:br>
              <a:rPr lang="el-GR" sz="3600" b="0" i="0" dirty="0">
                <a:solidFill>
                  <a:srgbClr val="000000"/>
                </a:solidFill>
                <a:effectLst/>
                <a:latin typeface="Times New Roman" panose="02020603050405020304" pitchFamily="18" charset="0"/>
              </a:rPr>
            </a:br>
            <a:br>
              <a:rPr lang="el-GR" b="1" i="0" dirty="0">
                <a:solidFill>
                  <a:srgbClr val="000000"/>
                </a:solidFill>
                <a:effectLst/>
                <a:latin typeface="arial" panose="020B0604020202020204" pitchFamily="34" charset="0"/>
              </a:rPr>
            </a:br>
            <a:endParaRPr lang="el-GR" dirty="0"/>
          </a:p>
        </p:txBody>
      </p:sp>
      <p:sp>
        <p:nvSpPr>
          <p:cNvPr id="6" name="TextBox 5">
            <a:extLst>
              <a:ext uri="{FF2B5EF4-FFF2-40B4-BE49-F238E27FC236}">
                <a16:creationId xmlns:a16="http://schemas.microsoft.com/office/drawing/2014/main" id="{4F4B1886-EFCC-958F-A752-088EAF55BEF8}"/>
              </a:ext>
            </a:extLst>
          </p:cNvPr>
          <p:cNvSpPr txBox="1"/>
          <p:nvPr/>
        </p:nvSpPr>
        <p:spPr>
          <a:xfrm>
            <a:off x="522514" y="920621"/>
            <a:ext cx="10364451" cy="6088846"/>
          </a:xfrm>
          <a:prstGeom prst="rect">
            <a:avLst/>
          </a:prstGeom>
          <a:noFill/>
        </p:spPr>
        <p:txBody>
          <a:bodyPr wrap="square" rtlCol="0">
            <a:spAutoFit/>
          </a:bodyPr>
          <a:lstStyle/>
          <a:p>
            <a:pPr algn="l"/>
            <a:r>
              <a:rPr lang="el-GR" sz="2800" b="0" i="0" dirty="0">
                <a:solidFill>
                  <a:srgbClr val="000000"/>
                </a:solidFill>
                <a:effectLst/>
                <a:latin typeface="Times New Roman" panose="02020603050405020304" pitchFamily="18" charset="0"/>
              </a:rPr>
              <a:t>Μόλις συμβεί αυτό, η κύρια έρευνα μπορεί να ξεκινήσει με ένα διαδοχικό σύνολο βημάτων, </a:t>
            </a:r>
            <a:r>
              <a:rPr lang="el-GR" sz="2800" b="1" i="0" dirty="0">
                <a:solidFill>
                  <a:srgbClr val="FF0000"/>
                </a:solidFill>
                <a:effectLst/>
                <a:latin typeface="Times New Roman" panose="02020603050405020304" pitchFamily="18" charset="0"/>
              </a:rPr>
              <a:t>ABCDE</a:t>
            </a:r>
            <a:r>
              <a:rPr lang="el-GR" sz="2800" b="0" i="0" dirty="0">
                <a:solidFill>
                  <a:srgbClr val="000000"/>
                </a:solidFill>
                <a:effectLst/>
                <a:latin typeface="Times New Roman" panose="02020603050405020304" pitchFamily="18" charset="0"/>
              </a:rPr>
              <a:t>, με προτεραιότητα τις πιο ζωτικές περιοχές:</a:t>
            </a:r>
          </a:p>
          <a:p>
            <a:pPr marL="342900" indent="-342900" algn="just">
              <a:lnSpc>
                <a:spcPct val="150000"/>
              </a:lnSpc>
              <a:spcAft>
                <a:spcPts val="1000"/>
              </a:spcAft>
              <a:buFont typeface="Wingdings" panose="05000000000000000000" pitchFamily="2" charset="2"/>
              <a:buChar char="Ø"/>
            </a:pPr>
            <a:r>
              <a:rPr lang="el-GR" sz="24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Α</a:t>
            </a:r>
            <a:r>
              <a:rPr lang="el-GR" sz="24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r>
              <a:rPr lang="el-GR" sz="2400" b="1"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a:t>
            </a:r>
            <a:r>
              <a:rPr lang="el-GR" sz="2400"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irway</a:t>
            </a:r>
            <a:r>
              <a:rPr lang="el-GR" sz="24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 Αεραγωγός &amp; αυχενική μοίρα σπονδυλικής στήλης (ΑΜΣΣ) </a:t>
            </a:r>
            <a:endParaRPr lang="el-GR" sz="2400"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just">
              <a:lnSpc>
                <a:spcPct val="150000"/>
              </a:lnSpc>
              <a:spcAft>
                <a:spcPts val="1000"/>
              </a:spcAft>
              <a:buFont typeface="Wingdings" panose="05000000000000000000" pitchFamily="2" charset="2"/>
              <a:buChar char="Ø"/>
            </a:pPr>
            <a:r>
              <a:rPr lang="el-GR" sz="24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Β</a:t>
            </a:r>
            <a:r>
              <a:rPr lang="el-GR" sz="24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r>
              <a:rPr lang="el-GR" sz="2400" b="1"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B</a:t>
            </a:r>
            <a:r>
              <a:rPr lang="el-GR" sz="2400"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reathing</a:t>
            </a:r>
            <a:r>
              <a:rPr lang="el-GR" sz="24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 Αναπνοή (αερισμός &amp; πνεύμονες) </a:t>
            </a:r>
            <a:endParaRPr lang="el-GR" sz="2400"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just">
              <a:lnSpc>
                <a:spcPct val="150000"/>
              </a:lnSpc>
              <a:spcAft>
                <a:spcPts val="1000"/>
              </a:spcAft>
              <a:buFont typeface="Wingdings" panose="05000000000000000000" pitchFamily="2" charset="2"/>
              <a:buChar char="Ø"/>
            </a:pPr>
            <a:r>
              <a:rPr lang="el-GR" sz="24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a:t>
            </a:r>
            <a:r>
              <a:rPr lang="el-GR" sz="24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r>
              <a:rPr lang="el-GR" sz="2400" b="1"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a:t>
            </a:r>
            <a:r>
              <a:rPr lang="el-GR" sz="2400"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irculation</a:t>
            </a:r>
            <a:r>
              <a:rPr lang="el-GR" sz="24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 Κυκλοφορία και αιμορραγία </a:t>
            </a:r>
            <a:endParaRPr lang="el-GR" sz="2400"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just">
              <a:lnSpc>
                <a:spcPct val="150000"/>
              </a:lnSpc>
              <a:spcAft>
                <a:spcPts val="1000"/>
              </a:spcAft>
              <a:buFont typeface="Wingdings" panose="05000000000000000000" pitchFamily="2" charset="2"/>
              <a:buChar char="Ø"/>
            </a:pPr>
            <a:r>
              <a:rPr lang="el-GR" sz="24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a:t>
            </a:r>
            <a:r>
              <a:rPr lang="el-GR" sz="24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r>
              <a:rPr lang="el-GR" sz="2400" b="1"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a:t>
            </a:r>
            <a:r>
              <a:rPr lang="el-GR" sz="2400"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isability</a:t>
            </a:r>
            <a:r>
              <a:rPr lang="el-GR" sz="24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 Νευρολογική κατάσταση </a:t>
            </a:r>
            <a:endParaRPr lang="el-GR" sz="2400"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just">
              <a:lnSpc>
                <a:spcPct val="150000"/>
              </a:lnSpc>
              <a:spcAft>
                <a:spcPts val="1000"/>
              </a:spcAft>
              <a:buFont typeface="Wingdings" panose="05000000000000000000" pitchFamily="2" charset="2"/>
              <a:buChar char="Ø"/>
            </a:pPr>
            <a:r>
              <a:rPr lang="el-GR" sz="24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E</a:t>
            </a:r>
            <a:r>
              <a:rPr lang="el-GR" sz="24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r>
              <a:rPr lang="el-GR" sz="2400" b="1"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E</a:t>
            </a:r>
            <a:r>
              <a:rPr lang="el-GR" sz="2400"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xposure</a:t>
            </a:r>
            <a:r>
              <a:rPr lang="el-GR" sz="24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 Αφαίρεση ενδυμάτων &amp; πρόληψη υποθερμίας </a:t>
            </a: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algn="l"/>
            <a:r>
              <a:rPr lang="el-GR" sz="2400" b="1" i="0" dirty="0">
                <a:solidFill>
                  <a:srgbClr val="FF0000"/>
                </a:solidFill>
                <a:effectLst/>
                <a:latin typeface="Times New Roman" panose="02020603050405020304" pitchFamily="18" charset="0"/>
              </a:rPr>
              <a:t>Ένα σημαντικό πράγμα που πρέπει να θυμάστε είναι ότι αυτά τα βήματα μπορούν και πρέπει να επαναλαμβάνονται καθ' όλη τη διάρκεια της φροντίδας του ασθενούς</a:t>
            </a:r>
            <a:r>
              <a:rPr lang="el-GR" sz="2800" b="0" i="0" dirty="0">
                <a:solidFill>
                  <a:srgbClr val="000000"/>
                </a:solidFill>
                <a:effectLst/>
                <a:latin typeface="Times New Roman" panose="02020603050405020304" pitchFamily="18" charset="0"/>
              </a:rPr>
              <a:t>.</a:t>
            </a:r>
          </a:p>
        </p:txBody>
      </p:sp>
    </p:spTree>
    <p:extLst>
      <p:ext uri="{BB962C8B-B14F-4D97-AF65-F5344CB8AC3E}">
        <p14:creationId xmlns:p14="http://schemas.microsoft.com/office/powerpoint/2010/main" val="1550589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1D3A2B-138D-DD05-2F83-07EE991AB778}"/>
              </a:ext>
            </a:extLst>
          </p:cNvPr>
          <p:cNvSpPr>
            <a:spLocks noGrp="1"/>
          </p:cNvSpPr>
          <p:nvPr>
            <p:ph type="title"/>
          </p:nvPr>
        </p:nvSpPr>
        <p:spPr>
          <a:xfrm>
            <a:off x="605864" y="571865"/>
            <a:ext cx="10364451" cy="958356"/>
          </a:xfrm>
        </p:spPr>
        <p:txBody>
          <a:bodyPr>
            <a:normAutofit fontScale="90000"/>
          </a:bodyPr>
          <a:lstStyle/>
          <a:p>
            <a:r>
              <a:rPr lang="el-GR" sz="4400" b="1" i="0" cap="none" dirty="0">
                <a:solidFill>
                  <a:srgbClr val="FF0000"/>
                </a:solidFill>
                <a:effectLst/>
                <a:latin typeface="Times New Roman" panose="02020603050405020304" pitchFamily="18" charset="0"/>
              </a:rPr>
              <a:t>ΑΕΡΑΓΩΓΟΣ</a:t>
            </a:r>
            <a:br>
              <a:rPr lang="el-GR" sz="3600" b="0" i="0" dirty="0">
                <a:solidFill>
                  <a:srgbClr val="000000"/>
                </a:solidFill>
                <a:effectLst/>
                <a:latin typeface="Times New Roman" panose="02020603050405020304" pitchFamily="18" charset="0"/>
              </a:rPr>
            </a:br>
            <a:br>
              <a:rPr lang="el-GR" b="1" i="0" dirty="0">
                <a:solidFill>
                  <a:srgbClr val="000000"/>
                </a:solidFill>
                <a:effectLst/>
                <a:latin typeface="arial" panose="020B0604020202020204" pitchFamily="34" charset="0"/>
              </a:rPr>
            </a:br>
            <a:endParaRPr lang="el-GR" dirty="0"/>
          </a:p>
        </p:txBody>
      </p:sp>
      <p:sp>
        <p:nvSpPr>
          <p:cNvPr id="6" name="TextBox 5">
            <a:extLst>
              <a:ext uri="{FF2B5EF4-FFF2-40B4-BE49-F238E27FC236}">
                <a16:creationId xmlns:a16="http://schemas.microsoft.com/office/drawing/2014/main" id="{4F4B1886-EFCC-958F-A752-088EAF55BEF8}"/>
              </a:ext>
            </a:extLst>
          </p:cNvPr>
          <p:cNvSpPr txBox="1"/>
          <p:nvPr/>
        </p:nvSpPr>
        <p:spPr>
          <a:xfrm>
            <a:off x="522514" y="920621"/>
            <a:ext cx="10364451" cy="5139869"/>
          </a:xfrm>
          <a:prstGeom prst="rect">
            <a:avLst/>
          </a:prstGeom>
          <a:noFill/>
        </p:spPr>
        <p:txBody>
          <a:bodyPr wrap="square" rtlCol="0">
            <a:spAutoFit/>
          </a:bodyPr>
          <a:lstStyle/>
          <a:p>
            <a:pPr algn="l"/>
            <a:endParaRPr lang="el-GR" sz="2800" b="0" i="0" dirty="0">
              <a:solidFill>
                <a:srgbClr val="000000"/>
              </a:solidFill>
              <a:effectLst/>
              <a:latin typeface="Times New Roman" panose="02020603050405020304" pitchFamily="18" charset="0"/>
            </a:endParaRPr>
          </a:p>
          <a:p>
            <a:pPr marL="342900" indent="-342900" algn="l">
              <a:buFont typeface="Wingdings" panose="05000000000000000000" pitchFamily="2" charset="2"/>
              <a:buChar char="Ø"/>
            </a:pPr>
            <a:r>
              <a:rPr lang="el-GR" sz="2000" b="0" i="0" dirty="0">
                <a:solidFill>
                  <a:srgbClr val="000000"/>
                </a:solidFill>
                <a:effectLst/>
                <a:latin typeface="Times New Roman" panose="02020603050405020304" pitchFamily="18" charset="0"/>
              </a:rPr>
              <a:t>Συνήθως, ένας </a:t>
            </a:r>
            <a:r>
              <a:rPr lang="el-GR" sz="2000" b="0" i="0" dirty="0" err="1">
                <a:solidFill>
                  <a:srgbClr val="000000"/>
                </a:solidFill>
                <a:effectLst/>
                <a:latin typeface="Times New Roman" panose="02020603050405020304" pitchFamily="18" charset="0"/>
              </a:rPr>
              <a:t>πάροχος</a:t>
            </a:r>
            <a:r>
              <a:rPr lang="el-GR" sz="2000" b="0" i="0" dirty="0">
                <a:solidFill>
                  <a:srgbClr val="000000"/>
                </a:solidFill>
                <a:effectLst/>
                <a:latin typeface="Times New Roman" panose="02020603050405020304" pitchFamily="18" charset="0"/>
              </a:rPr>
              <a:t> στέκεται στην κεφαλή του κρεβατιού και είναι υπεύθυνος για την αξιολόγηση της βατότητας του αεραγωγού του ασθενούς. </a:t>
            </a:r>
          </a:p>
          <a:p>
            <a:pPr marL="342900" indent="-342900" algn="l">
              <a:buFont typeface="Wingdings" panose="05000000000000000000" pitchFamily="2" charset="2"/>
              <a:buChar char="Ø"/>
            </a:pPr>
            <a:r>
              <a:rPr lang="el-GR" sz="2000" b="0" i="0" dirty="0">
                <a:solidFill>
                  <a:srgbClr val="000000"/>
                </a:solidFill>
                <a:effectLst/>
                <a:latin typeface="Times New Roman" panose="02020603050405020304" pitchFamily="18" charset="0"/>
              </a:rPr>
              <a:t>Αυτό περιλαμβάνει έλεγχο για τυχόν ξένα σώματα, οίδημα της γλώσσας, αίμα, εμετό ή σάλιο που αποφράσσει τον </a:t>
            </a:r>
            <a:r>
              <a:rPr lang="el-GR" sz="2000" b="0" i="0" dirty="0" err="1">
                <a:solidFill>
                  <a:srgbClr val="000000"/>
                </a:solidFill>
                <a:effectLst/>
                <a:latin typeface="Times New Roman" panose="02020603050405020304" pitchFamily="18" charset="0"/>
              </a:rPr>
              <a:t>στοματοφαρυγγικό</a:t>
            </a:r>
            <a:r>
              <a:rPr lang="el-GR" sz="2000" b="0" i="0" dirty="0">
                <a:solidFill>
                  <a:srgbClr val="000000"/>
                </a:solidFill>
                <a:effectLst/>
                <a:latin typeface="Times New Roman" panose="02020603050405020304" pitchFamily="18" charset="0"/>
              </a:rPr>
              <a:t> χώρο. </a:t>
            </a:r>
          </a:p>
          <a:p>
            <a:pPr marL="342900" indent="-342900" algn="l">
              <a:buFont typeface="Wingdings" panose="05000000000000000000" pitchFamily="2" charset="2"/>
              <a:buChar char="Ø"/>
            </a:pPr>
            <a:r>
              <a:rPr lang="el-GR" sz="2000" b="0" i="0" dirty="0">
                <a:solidFill>
                  <a:srgbClr val="000000"/>
                </a:solidFill>
                <a:effectLst/>
                <a:latin typeface="Times New Roman" panose="02020603050405020304" pitchFamily="18" charset="0"/>
              </a:rPr>
              <a:t>ένας κλασικός τρόπος για να αξιολογήσετε γρήγορα τη βατότητα είναι να ρωτήσετε τον ασθενή το όνομά του. </a:t>
            </a:r>
          </a:p>
          <a:p>
            <a:pPr marL="342900" indent="-342900" algn="l">
              <a:buFont typeface="Wingdings" panose="05000000000000000000" pitchFamily="2" charset="2"/>
              <a:buChar char="Ø"/>
            </a:pPr>
            <a:r>
              <a:rPr lang="el-GR" sz="2000" b="0" i="0" dirty="0">
                <a:solidFill>
                  <a:srgbClr val="000000"/>
                </a:solidFill>
                <a:effectLst/>
                <a:latin typeface="Times New Roman" panose="02020603050405020304" pitchFamily="18" charset="0"/>
              </a:rPr>
              <a:t>Οποιαδήποτε αδυναμία, βραχνάδα, γουργούρισμα ή </a:t>
            </a:r>
            <a:r>
              <a:rPr lang="el-GR" sz="2000" b="0" i="0" dirty="0" err="1">
                <a:solidFill>
                  <a:srgbClr val="000000"/>
                </a:solidFill>
                <a:effectLst/>
                <a:latin typeface="Times New Roman" panose="02020603050405020304" pitchFamily="18" charset="0"/>
              </a:rPr>
              <a:t>στριφογυρισμός</a:t>
            </a:r>
            <a:r>
              <a:rPr lang="el-GR" sz="2000" b="0" i="0" dirty="0">
                <a:solidFill>
                  <a:srgbClr val="000000"/>
                </a:solidFill>
                <a:effectLst/>
                <a:latin typeface="Times New Roman" panose="02020603050405020304" pitchFamily="18" charset="0"/>
              </a:rPr>
              <a:t> μπορεί να υποδηλώνει σημαντική βλάβη των αεραγωγών. </a:t>
            </a:r>
          </a:p>
          <a:p>
            <a:pPr marL="342900" indent="-342900" algn="l">
              <a:buFont typeface="Wingdings" panose="05000000000000000000" pitchFamily="2" charset="2"/>
              <a:buChar char="Ø"/>
            </a:pPr>
            <a:r>
              <a:rPr lang="el-GR" sz="2000" b="0" i="0" dirty="0">
                <a:solidFill>
                  <a:srgbClr val="000000"/>
                </a:solidFill>
                <a:effectLst/>
                <a:latin typeface="Times New Roman" panose="02020603050405020304" pitchFamily="18" charset="0"/>
              </a:rPr>
              <a:t>Ο </a:t>
            </a:r>
            <a:r>
              <a:rPr lang="el-GR" sz="2000" b="0" i="0" dirty="0" err="1">
                <a:solidFill>
                  <a:srgbClr val="000000"/>
                </a:solidFill>
                <a:effectLst/>
                <a:latin typeface="Times New Roman" panose="02020603050405020304" pitchFamily="18" charset="0"/>
              </a:rPr>
              <a:t>πάροχος</a:t>
            </a:r>
            <a:r>
              <a:rPr lang="el-GR" sz="2000" b="0" i="0" dirty="0">
                <a:solidFill>
                  <a:srgbClr val="000000"/>
                </a:solidFill>
                <a:effectLst/>
                <a:latin typeface="Times New Roman" panose="02020603050405020304" pitchFamily="18" charset="0"/>
              </a:rPr>
              <a:t> θα πρέπει επίσης να αξιολογήσει τυχόν τραυματισμούς ή παραμορφώσεις του αυχένα που μπορεί να αποφράξουν τον αεραγωγό, όπως ένα επεκτεινόμενο αιμάτωμα, ξένα σώματα ενσωματωμένα στον μαλακό ιστό, </a:t>
            </a:r>
            <a:r>
              <a:rPr lang="el-GR" sz="2000" b="0" i="0" dirty="0" err="1">
                <a:solidFill>
                  <a:srgbClr val="000000"/>
                </a:solidFill>
                <a:effectLst/>
                <a:latin typeface="Times New Roman" panose="02020603050405020304" pitchFamily="18" charset="0"/>
              </a:rPr>
              <a:t>περιστοματικά</a:t>
            </a:r>
            <a:r>
              <a:rPr lang="el-GR" sz="2000" b="0" i="0" dirty="0">
                <a:solidFill>
                  <a:srgbClr val="000000"/>
                </a:solidFill>
                <a:effectLst/>
                <a:latin typeface="Times New Roman" panose="02020603050405020304" pitchFamily="18" charset="0"/>
              </a:rPr>
              <a:t> και </a:t>
            </a:r>
            <a:r>
              <a:rPr lang="el-GR" sz="2000" b="0" i="0" dirty="0" err="1">
                <a:solidFill>
                  <a:srgbClr val="000000"/>
                </a:solidFill>
                <a:effectLst/>
                <a:latin typeface="Times New Roman" panose="02020603050405020304" pitchFamily="18" charset="0"/>
              </a:rPr>
              <a:t>περιρινικά</a:t>
            </a:r>
            <a:r>
              <a:rPr lang="el-GR" sz="2000" b="0" i="0" dirty="0">
                <a:solidFill>
                  <a:srgbClr val="000000"/>
                </a:solidFill>
                <a:effectLst/>
                <a:latin typeface="Times New Roman" panose="02020603050405020304" pitchFamily="18" charset="0"/>
              </a:rPr>
              <a:t> εγκαύματα ή αιθάλη ή οποιαδήποτε άλλη παθολογία που μπορεί να απόφραξη της τραχείας.</a:t>
            </a:r>
          </a:p>
          <a:p>
            <a:pPr marL="342900" indent="-342900" algn="l">
              <a:buFont typeface="Wingdings" panose="05000000000000000000" pitchFamily="2" charset="2"/>
              <a:buChar char="Ø"/>
            </a:pPr>
            <a:r>
              <a:rPr lang="el-GR" sz="2000" b="0" i="0" dirty="0">
                <a:solidFill>
                  <a:srgbClr val="000000"/>
                </a:solidFill>
                <a:effectLst/>
                <a:latin typeface="Times New Roman" panose="02020603050405020304" pitchFamily="18" charset="0"/>
              </a:rPr>
              <a:t> Πρέπει επίσης να αξιολογηθεί το πρόσωπο του ασθενούς για τυχόν σοβαρές ανωμαλίες, όπως κατάγματα της </a:t>
            </a:r>
            <a:r>
              <a:rPr lang="el-GR" sz="2000" b="0" i="0" dirty="0" err="1">
                <a:solidFill>
                  <a:srgbClr val="000000"/>
                </a:solidFill>
                <a:effectLst/>
                <a:latin typeface="Times New Roman" panose="02020603050405020304" pitchFamily="18" charset="0"/>
              </a:rPr>
              <a:t>γναθοπροσωπίας</a:t>
            </a:r>
            <a:r>
              <a:rPr lang="el-GR" sz="2000" b="0" i="0" dirty="0">
                <a:solidFill>
                  <a:srgbClr val="000000"/>
                </a:solidFill>
                <a:effectLst/>
                <a:latin typeface="Times New Roman" panose="02020603050405020304" pitchFamily="18" charset="0"/>
              </a:rPr>
              <a:t>, που δημιουργούν δυσκολίες στους αεραγωγούς καθ' όλη τη διάρκεια της θεραπείας. </a:t>
            </a:r>
          </a:p>
        </p:txBody>
      </p:sp>
    </p:spTree>
    <p:extLst>
      <p:ext uri="{BB962C8B-B14F-4D97-AF65-F5344CB8AC3E}">
        <p14:creationId xmlns:p14="http://schemas.microsoft.com/office/powerpoint/2010/main" val="3908522410"/>
      </p:ext>
    </p:extLst>
  </p:cSld>
  <p:clrMapOvr>
    <a:masterClrMapping/>
  </p:clrMapOvr>
</p:sld>
</file>

<file path=ppt/theme/theme1.xml><?xml version="1.0" encoding="utf-8"?>
<a:theme xmlns:a="http://schemas.openxmlformats.org/drawingml/2006/main" name="Σταγονίδιο">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Σταγονίδιο</Template>
  <TotalTime>173</TotalTime>
  <Words>3193</Words>
  <Application>Microsoft Office PowerPoint</Application>
  <PresentationFormat>Ευρεία οθόνη</PresentationFormat>
  <Paragraphs>169</Paragraphs>
  <Slides>32</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32</vt:i4>
      </vt:variant>
    </vt:vector>
  </HeadingPairs>
  <TitlesOfParts>
    <vt:vector size="40" baseType="lpstr">
      <vt:lpstr>arial</vt:lpstr>
      <vt:lpstr>arial</vt:lpstr>
      <vt:lpstr>Calibri</vt:lpstr>
      <vt:lpstr>Roboto</vt:lpstr>
      <vt:lpstr>Times New Roman</vt:lpstr>
      <vt:lpstr>Tw Cen MT</vt:lpstr>
      <vt:lpstr>Wingdings</vt:lpstr>
      <vt:lpstr>Σταγονίδιο</vt:lpstr>
      <vt:lpstr>ΑΝΤΙΜΕΤΩΠΙΣΗ ΤΡΑΥΜΑΤΟΣ ΣΤΟ ΝΟΣΟΚΟΜΕΙΟ </vt:lpstr>
      <vt:lpstr>Τμήμα Επειγόντων Περιστατικών </vt:lpstr>
      <vt:lpstr>Αρχές φροντίδας τραυμάτων </vt:lpstr>
      <vt:lpstr>Αρχές φροντίδας τραυμάτων </vt:lpstr>
      <vt:lpstr>Αρχές φροντίδας τραυμάτων </vt:lpstr>
      <vt:lpstr>Παρουσίαση του PowerPoint</vt:lpstr>
      <vt:lpstr>Η πρωτοβάθμια εκτίμηση  </vt:lpstr>
      <vt:lpstr>Η πρωτοβάθμια εκτίμηση  </vt:lpstr>
      <vt:lpstr>ΑΕΡΑΓΩΓΟΣ  </vt:lpstr>
      <vt:lpstr>ΑΕΡΑΓΩΓΟΣ  </vt:lpstr>
      <vt:lpstr>ΑΕΡΑΓΩΓΟΣ  </vt:lpstr>
      <vt:lpstr>ΑΕΡΑΓΩΓΟΣ  </vt:lpstr>
      <vt:lpstr>  Αναπνοή   </vt:lpstr>
      <vt:lpstr>  Αναπνοή   </vt:lpstr>
      <vt:lpstr>  Αναπνοή   </vt:lpstr>
      <vt:lpstr>  Αναπνοή   </vt:lpstr>
      <vt:lpstr>  Κυκλοφορία   </vt:lpstr>
      <vt:lpstr>  Κυκλοφορία   </vt:lpstr>
      <vt:lpstr>  Κυκλοφορία   </vt:lpstr>
      <vt:lpstr>  Κυκλοφορία   </vt:lpstr>
      <vt:lpstr>  Κυκλοφορία   </vt:lpstr>
      <vt:lpstr>  Οι κατηγορίες αιμορραγικού σοκ ATLS    </vt:lpstr>
      <vt:lpstr>   Έλεγχος νευρολογικής κατάστασης     </vt:lpstr>
      <vt:lpstr>   Έλεγχος νευρολογικής κατάστασης – Νευρογενές σοκ    </vt:lpstr>
      <vt:lpstr>    Έκθεση τραυματία και έλεγχος περιβάλλοντος      </vt:lpstr>
      <vt:lpstr>  Επιτρεπόμενες παρακλινικές εξετάσεις κατά την πρωτοβάθμια εκτίμηση   </vt:lpstr>
      <vt:lpstr>  Επιτρεπόμενες παρακλινικές εξετάσεις κατά την πρωτοβάθμια εκτίμηση   </vt:lpstr>
      <vt:lpstr>   Δευτεροβάθμια διερεύνηση και αντιμετώπιση     </vt:lpstr>
      <vt:lpstr>   Δευτεροβάθμια διερεύνηση και αντιμετώπιση     </vt:lpstr>
      <vt:lpstr>    Οριστική φροντίδα     </vt:lpstr>
      <vt:lpstr>    Διακομιδή      </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CHATZI MARIA</dc:creator>
  <cp:lastModifiedBy>CHATZI MARIA</cp:lastModifiedBy>
  <cp:revision>1</cp:revision>
  <dcterms:created xsi:type="dcterms:W3CDTF">2023-11-05T21:08:10Z</dcterms:created>
  <dcterms:modified xsi:type="dcterms:W3CDTF">2023-11-06T00:05:39Z</dcterms:modified>
</cp:coreProperties>
</file>