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8" r:id="rId4"/>
    <p:sldId id="268" r:id="rId5"/>
    <p:sldId id="257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F093376-A288-4E7B-858A-6B6B38971F92}" type="datetimeFigureOut">
              <a:rPr lang="el-GR" smtClean="0"/>
              <a:pPr/>
              <a:t>9/12/2023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4191675-0417-4396-9FD9-C9B723060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Ρινογαστρική</a:t>
            </a:r>
            <a:r>
              <a:rPr lang="el-GR" dirty="0" smtClean="0"/>
              <a:t> διασωλήνωση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Οικονόμου Ευμορφία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el-GR" dirty="0" smtClean="0"/>
              <a:t>Εφαρμογή </a:t>
            </a:r>
            <a:r>
              <a:rPr lang="el-GR" dirty="0" smtClean="0"/>
              <a:t>για </a:t>
            </a:r>
            <a:r>
              <a:rPr lang="el-GR" dirty="0" smtClean="0"/>
              <a:t>πλύση στομάχου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Ενδείξεις:</a:t>
            </a:r>
            <a:endParaRPr lang="el-GR" dirty="0" smtClean="0"/>
          </a:p>
          <a:p>
            <a:pPr marL="514350" indent="-514350">
              <a:buFont typeface="Courier New" pitchFamily="49" charset="0"/>
              <a:buChar char="o"/>
            </a:pPr>
            <a:r>
              <a:rPr lang="el-GR" dirty="0" smtClean="0"/>
              <a:t>Δηλητηρίαση</a:t>
            </a:r>
            <a:endParaRPr lang="el-GR" dirty="0" smtClean="0"/>
          </a:p>
          <a:p>
            <a:pPr marL="514350" lvl="0" indent="-514350">
              <a:buFont typeface="Courier New" pitchFamily="49" charset="0"/>
              <a:buChar char="o"/>
            </a:pPr>
            <a:r>
              <a:rPr lang="el-GR" dirty="0" smtClean="0"/>
              <a:t>Γαστροπληγία</a:t>
            </a:r>
            <a:endParaRPr lang="el-GR" dirty="0" smtClean="0"/>
          </a:p>
          <a:p>
            <a:pPr marL="514350" lvl="0" indent="-514350">
              <a:buFont typeface="Courier New" pitchFamily="49" charset="0"/>
              <a:buChar char="o"/>
            </a:pPr>
            <a:r>
              <a:rPr lang="el-GR" dirty="0"/>
              <a:t>Προετοιμασία αρρώστου για χειρουργική αντιμετώπιση</a:t>
            </a:r>
          </a:p>
          <a:p>
            <a:pPr marL="514350" indent="-514350"/>
            <a:r>
              <a:rPr lang="el-GR" dirty="0" smtClean="0"/>
              <a:t>Αντενδείξεις:</a:t>
            </a:r>
            <a:endParaRPr lang="el-GR" dirty="0" smtClean="0"/>
          </a:p>
          <a:p>
            <a:pPr marL="514350" lvl="0" indent="-514350">
              <a:buFont typeface="Courier New" pitchFamily="49" charset="0"/>
              <a:buChar char="o"/>
            </a:pPr>
            <a:r>
              <a:rPr lang="el-GR" dirty="0"/>
              <a:t>Ανεύρυσμα αορτής 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el-GR" dirty="0"/>
              <a:t>Κιρσοί </a:t>
            </a:r>
            <a:r>
              <a:rPr lang="el-GR" dirty="0" smtClean="0"/>
              <a:t>οισοφάγου</a:t>
            </a:r>
          </a:p>
          <a:p>
            <a:pPr marL="514350" indent="-514350"/>
            <a:r>
              <a:rPr lang="el-GR" dirty="0" smtClean="0"/>
              <a:t>Με πολύ </a:t>
            </a:r>
            <a:r>
              <a:rPr lang="el-GR" dirty="0" smtClean="0"/>
              <a:t>προσοχή</a:t>
            </a:r>
            <a:endParaRPr lang="el-GR" dirty="0" smtClean="0"/>
          </a:p>
          <a:p>
            <a:pPr>
              <a:buFont typeface="Courier New" pitchFamily="49" charset="0"/>
              <a:buChar char="o"/>
            </a:pPr>
            <a:r>
              <a:rPr lang="el-GR" dirty="0"/>
              <a:t>βαριές  πνευμονοπάθειες 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 </a:t>
            </a:r>
            <a:r>
              <a:rPr lang="el-GR" dirty="0"/>
              <a:t>βαριές </a:t>
            </a:r>
            <a:r>
              <a:rPr lang="el-GR" dirty="0" smtClean="0"/>
              <a:t>καρδιοπάθειες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άτομα </a:t>
            </a:r>
            <a:r>
              <a:rPr lang="el-GR" dirty="0"/>
              <a:t>σε κακή γενική κατάσταση</a:t>
            </a:r>
          </a:p>
          <a:p>
            <a:pPr marL="514350" indent="-514350">
              <a:buFont typeface="Courier New" pitchFamily="49" charset="0"/>
              <a:buChar char="o"/>
            </a:pPr>
            <a:endParaRPr lang="el-GR" dirty="0"/>
          </a:p>
        </p:txBody>
      </p:sp>
      <p:pic>
        <p:nvPicPr>
          <p:cNvPr id="4" name="3 - Εικόνα" descr="πλύση-στομάχου-με-γαστρικό-σωλήνα-απεικόνιση-της-γαστρικής-πλύσης-1586685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3429000"/>
            <a:ext cx="3365232" cy="259517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el-GR" dirty="0" smtClean="0"/>
              <a:t>Αφαίρεση </a:t>
            </a:r>
            <a:r>
              <a:rPr lang="el-GR" dirty="0" smtClean="0"/>
              <a:t>ρινογαστρικου</a:t>
            </a:r>
            <a:r>
              <a:rPr lang="el-GR" dirty="0" smtClean="0"/>
              <a:t> </a:t>
            </a:r>
            <a:r>
              <a:rPr lang="el-GR" dirty="0" smtClean="0"/>
              <a:t>σωλήνα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Ενημερώνουμε </a:t>
            </a:r>
            <a:r>
              <a:rPr lang="el-GR" dirty="0" smtClean="0"/>
              <a:t>τον </a:t>
            </a:r>
            <a:r>
              <a:rPr lang="el-GR" dirty="0" smtClean="0"/>
              <a:t>ασθενή</a:t>
            </a:r>
            <a:endParaRPr lang="el-GR" dirty="0" smtClean="0"/>
          </a:p>
          <a:p>
            <a:r>
              <a:rPr lang="el-GR" dirty="0" smtClean="0"/>
              <a:t>Καθιστή θέση</a:t>
            </a:r>
            <a:endParaRPr lang="el-GR" dirty="0" smtClean="0"/>
          </a:p>
          <a:p>
            <a:r>
              <a:rPr lang="el-GR" dirty="0" smtClean="0"/>
              <a:t>Τοποθέτηση τετραγώνου</a:t>
            </a:r>
            <a:endParaRPr lang="el-GR" dirty="0" smtClean="0"/>
          </a:p>
          <a:p>
            <a:r>
              <a:rPr lang="el-GR" dirty="0" smtClean="0"/>
              <a:t>Αφαίρεση </a:t>
            </a:r>
            <a:r>
              <a:rPr lang="el-GR" dirty="0" smtClean="0"/>
              <a:t>λευκοπλαστ</a:t>
            </a:r>
            <a:endParaRPr lang="el-GR" dirty="0" smtClean="0"/>
          </a:p>
          <a:p>
            <a:r>
              <a:rPr lang="el-GR" dirty="0" smtClean="0"/>
              <a:t>Αναρρόφηση γαστρικού περιεχομένου </a:t>
            </a:r>
            <a:r>
              <a:rPr lang="el-GR" dirty="0" smtClean="0"/>
              <a:t>με </a:t>
            </a:r>
            <a:r>
              <a:rPr lang="el-GR" dirty="0" smtClean="0"/>
              <a:t>σύριγγα </a:t>
            </a:r>
            <a:r>
              <a:rPr lang="el-GR" dirty="0" smtClean="0"/>
              <a:t>και </a:t>
            </a:r>
            <a:r>
              <a:rPr lang="el-GR" dirty="0" smtClean="0"/>
              <a:t>αφαίρεση καθετήρα γρήγορα </a:t>
            </a:r>
            <a:r>
              <a:rPr lang="el-GR" dirty="0" smtClean="0"/>
              <a:t>και </a:t>
            </a:r>
            <a:r>
              <a:rPr lang="el-GR" dirty="0" smtClean="0"/>
              <a:t>σταθερά</a:t>
            </a:r>
            <a:endParaRPr lang="el-GR" dirty="0" smtClean="0"/>
          </a:p>
          <a:p>
            <a:r>
              <a:rPr lang="el-GR" dirty="0" smtClean="0"/>
              <a:t>Περιποίηση δέρματος</a:t>
            </a:r>
            <a:endParaRPr lang="el-GR" dirty="0" smtClean="0"/>
          </a:p>
          <a:p>
            <a:r>
              <a:rPr lang="el-GR" dirty="0" smtClean="0"/>
              <a:t>Απομάκρυνση υλικού</a:t>
            </a:r>
            <a:endParaRPr lang="el-GR" dirty="0" smtClean="0"/>
          </a:p>
          <a:p>
            <a:r>
              <a:rPr lang="el-GR" dirty="0" smtClean="0"/>
              <a:t>Σημείωση </a:t>
            </a:r>
            <a:r>
              <a:rPr lang="el-GR" dirty="0" smtClean="0"/>
              <a:t>της </a:t>
            </a:r>
            <a:r>
              <a:rPr lang="el-GR" dirty="0" smtClean="0"/>
              <a:t>αφαίρεσης </a:t>
            </a:r>
            <a:r>
              <a:rPr lang="el-GR" dirty="0" smtClean="0"/>
              <a:t>του </a:t>
            </a:r>
            <a:r>
              <a:rPr lang="el-GR" dirty="0" smtClean="0"/>
              <a:t>καθετήρα</a:t>
            </a:r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Η </a:t>
            </a:r>
            <a:r>
              <a:rPr lang="el-GR" dirty="0" smtClean="0"/>
              <a:t>ρινογαστρική</a:t>
            </a:r>
            <a:r>
              <a:rPr lang="el-GR" dirty="0" smtClean="0"/>
              <a:t> διασωλήνωση είναι η εισαγωγή καθετήρα από τη μύτη στο στομάχι του ασθενή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pic>
        <p:nvPicPr>
          <p:cNvPr id="4" name="3 - Εικόνα" descr="download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3357562"/>
            <a:ext cx="3000396" cy="335758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r>
              <a:rPr lang="el-GR" dirty="0" smtClean="0"/>
              <a:t>Προετοιμασία ασθενή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786346"/>
          </a:xfrm>
        </p:spPr>
        <p:txBody>
          <a:bodyPr>
            <a:normAutofit/>
          </a:bodyPr>
          <a:lstStyle/>
          <a:p>
            <a:r>
              <a:rPr lang="el-GR" dirty="0" smtClean="0"/>
              <a:t>Κατάποση </a:t>
            </a:r>
            <a:r>
              <a:rPr lang="el-GR" dirty="0" smtClean="0"/>
              <a:t>κατά την </a:t>
            </a:r>
            <a:r>
              <a:rPr lang="el-GR" dirty="0" smtClean="0"/>
              <a:t>εισαγωγή </a:t>
            </a:r>
            <a:r>
              <a:rPr lang="el-GR" dirty="0" smtClean="0"/>
              <a:t>του </a:t>
            </a:r>
            <a:r>
              <a:rPr lang="el-GR" dirty="0" smtClean="0"/>
              <a:t>καθετήρα</a:t>
            </a:r>
            <a:endParaRPr lang="el-GR" dirty="0" smtClean="0"/>
          </a:p>
          <a:p>
            <a:r>
              <a:rPr lang="el-GR" dirty="0" smtClean="0"/>
              <a:t>Επιλογή κατάλληλου καθετήρα </a:t>
            </a:r>
            <a:r>
              <a:rPr lang="el-GR" dirty="0" smtClean="0"/>
              <a:t>και </a:t>
            </a:r>
            <a:r>
              <a:rPr lang="el-GR" dirty="0" smtClean="0"/>
              <a:t>μέτρηση </a:t>
            </a:r>
            <a:r>
              <a:rPr lang="el-GR" dirty="0" smtClean="0"/>
              <a:t>του </a:t>
            </a:r>
            <a:r>
              <a:rPr lang="el-GR" dirty="0" smtClean="0"/>
              <a:t>μήκους </a:t>
            </a:r>
            <a:r>
              <a:rPr lang="el-GR" dirty="0" smtClean="0"/>
              <a:t>του</a:t>
            </a:r>
          </a:p>
          <a:p>
            <a:r>
              <a:rPr lang="el-GR" dirty="0" smtClean="0"/>
              <a:t>Καθαρισμός </a:t>
            </a:r>
            <a:r>
              <a:rPr lang="el-GR" dirty="0" smtClean="0"/>
              <a:t>από </a:t>
            </a:r>
            <a:r>
              <a:rPr lang="el-GR" dirty="0" smtClean="0"/>
              <a:t>εκκρίσεις</a:t>
            </a:r>
            <a:endParaRPr lang="el-GR" dirty="0" smtClean="0"/>
          </a:p>
          <a:p>
            <a:r>
              <a:rPr lang="el-GR" dirty="0" smtClean="0"/>
              <a:t>Έλεγχος συνδέσεων αρρώστου</a:t>
            </a:r>
            <a:endParaRPr lang="el-GR" dirty="0" smtClean="0"/>
          </a:p>
          <a:p>
            <a:r>
              <a:rPr lang="el-GR" dirty="0" smtClean="0"/>
              <a:t>Έλεγχος </a:t>
            </a:r>
            <a:r>
              <a:rPr lang="el-GR" dirty="0" smtClean="0"/>
              <a:t>διαβατοτητας</a:t>
            </a:r>
            <a:r>
              <a:rPr lang="el-GR" dirty="0" smtClean="0"/>
              <a:t> του </a:t>
            </a:r>
            <a:r>
              <a:rPr lang="el-GR" dirty="0" smtClean="0"/>
              <a:t>σωλήνα</a:t>
            </a:r>
            <a:endParaRPr lang="el-G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428596" y="1142984"/>
            <a:ext cx="8229600" cy="4324350"/>
          </a:xfrm>
        </p:spPr>
        <p:txBody>
          <a:bodyPr/>
          <a:lstStyle/>
          <a:p>
            <a:r>
              <a:rPr lang="el-GR" dirty="0" smtClean="0"/>
              <a:t>Παρότρυνση αρρώστου </a:t>
            </a:r>
            <a:r>
              <a:rPr lang="el-GR" dirty="0" smtClean="0"/>
              <a:t>για </a:t>
            </a:r>
            <a:r>
              <a:rPr lang="el-GR" dirty="0" smtClean="0"/>
              <a:t>απελευθέρωση αναπνευστικής </a:t>
            </a:r>
            <a:r>
              <a:rPr lang="el-GR" dirty="0" smtClean="0"/>
              <a:t>οδου</a:t>
            </a:r>
          </a:p>
          <a:p>
            <a:r>
              <a:rPr lang="el-GR" dirty="0" smtClean="0"/>
              <a:t>Μέτρηση παροχετευμένων υγρών</a:t>
            </a:r>
            <a:endParaRPr lang="el-GR" dirty="0" smtClean="0"/>
          </a:p>
          <a:p>
            <a:r>
              <a:rPr lang="el-GR" dirty="0" smtClean="0"/>
              <a:t>Τοποθέτηση </a:t>
            </a:r>
            <a:r>
              <a:rPr lang="el-GR" dirty="0" smtClean="0"/>
              <a:t>σε </a:t>
            </a:r>
            <a:r>
              <a:rPr lang="el-GR" dirty="0" smtClean="0"/>
              <a:t>θέση </a:t>
            </a:r>
            <a:r>
              <a:rPr lang="en-US" dirty="0" smtClean="0"/>
              <a:t>fowler</a:t>
            </a:r>
            <a:endParaRPr lang="el-GR" dirty="0" smtClean="0"/>
          </a:p>
          <a:p>
            <a:r>
              <a:rPr lang="el-GR" dirty="0" smtClean="0"/>
              <a:t>Τοποθέτηση τετραγώνου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fowlers-posi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571876"/>
            <a:ext cx="4213784" cy="307572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el-GR" dirty="0" smtClean="0"/>
              <a:t>Προετοιμασία υλικού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25112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Ρινογαστρικό</a:t>
            </a:r>
            <a:r>
              <a:rPr lang="el-GR" dirty="0"/>
              <a:t> σωλήνα</a:t>
            </a:r>
          </a:p>
          <a:p>
            <a:pPr lvl="0"/>
            <a:r>
              <a:rPr lang="el-GR" dirty="0"/>
              <a:t>Ποτήρι με νερό</a:t>
            </a:r>
          </a:p>
          <a:p>
            <a:pPr lvl="0"/>
            <a:r>
              <a:rPr lang="el-GR" dirty="0"/>
              <a:t>Λιπαρή ουσία (παραφίνη, </a:t>
            </a:r>
            <a:r>
              <a:rPr lang="el-GR" dirty="0"/>
              <a:t>ξυλοκαϊνη</a:t>
            </a:r>
            <a:r>
              <a:rPr lang="el-GR" dirty="0"/>
              <a:t>)</a:t>
            </a:r>
          </a:p>
          <a:p>
            <a:pPr lvl="0"/>
            <a:r>
              <a:rPr lang="el-GR" dirty="0"/>
              <a:t>Νεφροειδές</a:t>
            </a:r>
          </a:p>
          <a:p>
            <a:pPr lvl="0"/>
            <a:r>
              <a:rPr lang="el-GR" dirty="0"/>
              <a:t>Λευκοπλάστ</a:t>
            </a:r>
            <a:r>
              <a:rPr lang="el-GR" dirty="0"/>
              <a:t>, ψαλίδι, </a:t>
            </a:r>
            <a:r>
              <a:rPr lang="el-GR" dirty="0"/>
              <a:t>χαρτοβάμβακα</a:t>
            </a:r>
            <a:endParaRPr lang="el-GR" dirty="0"/>
          </a:p>
          <a:p>
            <a:pPr lvl="0"/>
            <a:r>
              <a:rPr lang="el-GR" dirty="0"/>
              <a:t>Σύριγγα των 60</a:t>
            </a:r>
            <a:r>
              <a:rPr lang="en-US" dirty="0"/>
              <a:t>cc</a:t>
            </a:r>
            <a:r>
              <a:rPr lang="el-GR" dirty="0"/>
              <a:t>, πίεστρο</a:t>
            </a:r>
          </a:p>
          <a:p>
            <a:pPr lvl="0"/>
            <a:r>
              <a:rPr lang="el-GR" dirty="0"/>
              <a:t>Μεγάλο τετράγωνο ή απορροφητικό χαρτί</a:t>
            </a:r>
          </a:p>
          <a:p>
            <a:pPr lvl="0"/>
            <a:r>
              <a:rPr lang="el-GR" dirty="0"/>
              <a:t>Τοπικό αναισθητικό (</a:t>
            </a:r>
            <a:r>
              <a:rPr lang="en-US" dirty="0"/>
              <a:t>xylocainespray</a:t>
            </a:r>
            <a:r>
              <a:rPr lang="el-GR" dirty="0"/>
              <a:t>)</a:t>
            </a:r>
          </a:p>
          <a:p>
            <a:r>
              <a:rPr lang="el-GR" dirty="0"/>
              <a:t>Αναρρόφηση ή </a:t>
            </a:r>
            <a:r>
              <a:rPr lang="el-GR" dirty="0"/>
              <a:t>ουροσυλέκτη</a:t>
            </a:r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el-GR" dirty="0" smtClean="0"/>
              <a:t>Εφαρμογή </a:t>
            </a:r>
            <a:r>
              <a:rPr lang="en-US" dirty="0" smtClean="0"/>
              <a:t>Levin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Λίπανση </a:t>
            </a:r>
            <a:r>
              <a:rPr lang="el-GR" dirty="0" smtClean="0"/>
              <a:t>15-20</a:t>
            </a:r>
            <a:r>
              <a:rPr lang="en-US" dirty="0" smtClean="0"/>
              <a:t>cm</a:t>
            </a:r>
            <a:r>
              <a:rPr lang="el-GR" dirty="0" smtClean="0"/>
              <a:t> του </a:t>
            </a:r>
            <a:r>
              <a:rPr lang="el-GR" dirty="0" smtClean="0"/>
              <a:t>καθετήρα</a:t>
            </a:r>
            <a:endParaRPr lang="el-GR" dirty="0" smtClean="0"/>
          </a:p>
          <a:p>
            <a:r>
              <a:rPr lang="el-GR" dirty="0" smtClean="0"/>
              <a:t>Ήρεμος ασθενής</a:t>
            </a:r>
            <a:endParaRPr lang="el-GR" dirty="0" smtClean="0"/>
          </a:p>
          <a:p>
            <a:r>
              <a:rPr lang="el-GR" dirty="0" smtClean="0"/>
              <a:t>Εισαγωγή </a:t>
            </a:r>
            <a:r>
              <a:rPr lang="el-GR" dirty="0" smtClean="0"/>
              <a:t>του </a:t>
            </a:r>
            <a:r>
              <a:rPr lang="el-GR" dirty="0" smtClean="0"/>
              <a:t>καθετήρα </a:t>
            </a:r>
            <a:r>
              <a:rPr lang="el-GR" dirty="0" smtClean="0"/>
              <a:t>και </a:t>
            </a:r>
            <a:r>
              <a:rPr lang="el-GR" dirty="0" smtClean="0"/>
              <a:t>προώθηση αργά </a:t>
            </a:r>
            <a:r>
              <a:rPr lang="el-GR" dirty="0" smtClean="0"/>
              <a:t>και </a:t>
            </a:r>
            <a:r>
              <a:rPr lang="el-GR" dirty="0" smtClean="0"/>
              <a:t>σταθερά</a:t>
            </a:r>
            <a:endParaRPr lang="el-GR" dirty="0" smtClean="0"/>
          </a:p>
          <a:p>
            <a:r>
              <a:rPr lang="el-GR" dirty="0" smtClean="0"/>
              <a:t>Διευκόλυνση </a:t>
            </a:r>
            <a:r>
              <a:rPr lang="el-GR" dirty="0" smtClean="0"/>
              <a:t>του </a:t>
            </a:r>
            <a:r>
              <a:rPr lang="el-GR" dirty="0" smtClean="0"/>
              <a:t>περάσματος </a:t>
            </a:r>
            <a:r>
              <a:rPr lang="el-GR" dirty="0" smtClean="0"/>
              <a:t>του </a:t>
            </a:r>
            <a:r>
              <a:rPr lang="el-GR" dirty="0" smtClean="0"/>
              <a:t>καθετήρα </a:t>
            </a:r>
            <a:r>
              <a:rPr lang="el-GR" dirty="0" smtClean="0"/>
              <a:t>προς τον </a:t>
            </a:r>
            <a:r>
              <a:rPr lang="el-GR" dirty="0" smtClean="0"/>
              <a:t>οισοφάγο </a:t>
            </a:r>
            <a:r>
              <a:rPr lang="el-GR" dirty="0" smtClean="0"/>
              <a:t>όταν ο </a:t>
            </a:r>
            <a:r>
              <a:rPr lang="el-GR" dirty="0" smtClean="0"/>
              <a:t>καθετήρας φτάσει </a:t>
            </a:r>
            <a:r>
              <a:rPr lang="el-GR" dirty="0" smtClean="0"/>
              <a:t>στον </a:t>
            </a:r>
            <a:r>
              <a:rPr lang="el-GR" dirty="0" smtClean="0"/>
              <a:t>φάρυγγα</a:t>
            </a:r>
            <a:endParaRPr lang="el-GR" dirty="0" smtClean="0"/>
          </a:p>
          <a:p>
            <a:r>
              <a:rPr lang="el-GR" dirty="0" smtClean="0"/>
              <a:t>Σε </a:t>
            </a:r>
            <a:r>
              <a:rPr lang="el-GR" dirty="0" smtClean="0"/>
              <a:t>έντονο φαρυγγικό αντανακλαστικό σταματάμε </a:t>
            </a:r>
            <a:r>
              <a:rPr lang="el-GR" dirty="0" smtClean="0"/>
              <a:t>την </a:t>
            </a:r>
            <a:r>
              <a:rPr lang="el-GR" dirty="0" smtClean="0"/>
              <a:t>προώθηση</a:t>
            </a:r>
            <a:endParaRPr lang="el-GR" dirty="0" smtClean="0"/>
          </a:p>
          <a:p>
            <a:r>
              <a:rPr lang="el-GR" dirty="0" smtClean="0"/>
              <a:t>Συστήνεται </a:t>
            </a:r>
            <a:r>
              <a:rPr lang="el-GR" dirty="0" smtClean="0"/>
              <a:t>η </a:t>
            </a:r>
            <a:r>
              <a:rPr lang="el-GR" dirty="0" smtClean="0"/>
              <a:t>κατάποση νερού </a:t>
            </a:r>
            <a:r>
              <a:rPr lang="el-GR" dirty="0" smtClean="0"/>
              <a:t>κατά την </a:t>
            </a:r>
            <a:r>
              <a:rPr lang="el-GR" dirty="0" smtClean="0"/>
              <a:t>προώθηση </a:t>
            </a:r>
            <a:r>
              <a:rPr lang="el-GR" dirty="0" smtClean="0"/>
              <a:t>του </a:t>
            </a:r>
            <a:r>
              <a:rPr lang="el-GR" dirty="0" smtClean="0"/>
              <a:t>καθετήρα</a:t>
            </a:r>
            <a:endParaRPr lang="el-GR" dirty="0" smtClean="0"/>
          </a:p>
          <a:p>
            <a:r>
              <a:rPr lang="el-GR" dirty="0" smtClean="0"/>
              <a:t>Επιβεβαίωση </a:t>
            </a:r>
            <a:r>
              <a:rPr lang="el-GR" dirty="0" smtClean="0"/>
              <a:t>της </a:t>
            </a:r>
            <a:r>
              <a:rPr lang="el-GR" dirty="0" smtClean="0"/>
              <a:t>ακριβής θέσης</a:t>
            </a:r>
            <a:endParaRPr lang="el-GR" dirty="0"/>
          </a:p>
        </p:txBody>
      </p:sp>
      <p:pic>
        <p:nvPicPr>
          <p:cNvPr id="4" name="3 - Εικόνα" descr="0003030_-levin-16-ch_55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642918"/>
            <a:ext cx="2900018" cy="207170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Σταμάτημα </a:t>
            </a:r>
            <a:r>
              <a:rPr lang="el-GR" dirty="0" smtClean="0"/>
              <a:t>της </a:t>
            </a:r>
            <a:r>
              <a:rPr lang="el-GR" dirty="0" smtClean="0"/>
              <a:t>προώθησης επί αντιστάσεων </a:t>
            </a:r>
            <a:r>
              <a:rPr lang="el-GR" dirty="0" smtClean="0"/>
              <a:t>για </a:t>
            </a:r>
            <a:r>
              <a:rPr lang="el-GR" dirty="0" smtClean="0"/>
              <a:t>αποφυγή τραυματισμού</a:t>
            </a:r>
            <a:endParaRPr lang="el-GR" dirty="0" smtClean="0"/>
          </a:p>
          <a:p>
            <a:r>
              <a:rPr lang="el-GR" dirty="0" smtClean="0"/>
              <a:t>Παρακολούθηση </a:t>
            </a:r>
            <a:r>
              <a:rPr lang="el-GR" dirty="0" smtClean="0"/>
              <a:t>για </a:t>
            </a:r>
            <a:r>
              <a:rPr lang="el-GR" dirty="0"/>
              <a:t>βήχα, δυσφορία, δύσπνοια, κυάνωση </a:t>
            </a:r>
            <a:endParaRPr lang="el-GR" dirty="0" smtClean="0"/>
          </a:p>
          <a:p>
            <a:r>
              <a:rPr lang="el-GR" dirty="0" smtClean="0"/>
              <a:t>Σε </a:t>
            </a:r>
            <a:r>
              <a:rPr lang="el-GR" dirty="0" smtClean="0"/>
              <a:t>βάθος </a:t>
            </a:r>
            <a:r>
              <a:rPr lang="el-GR" dirty="0" smtClean="0"/>
              <a:t>45</a:t>
            </a:r>
            <a:r>
              <a:rPr lang="en-US" dirty="0" smtClean="0"/>
              <a:t>cm </a:t>
            </a:r>
            <a:r>
              <a:rPr lang="el-GR" dirty="0" smtClean="0"/>
              <a:t>αρχίζουμε </a:t>
            </a:r>
            <a:r>
              <a:rPr lang="el-GR" dirty="0" smtClean="0"/>
              <a:t>την </a:t>
            </a:r>
            <a:r>
              <a:rPr lang="el-GR" dirty="0" smtClean="0"/>
              <a:t>αναρρόφηση </a:t>
            </a:r>
            <a:r>
              <a:rPr lang="el-GR" dirty="0" smtClean="0"/>
              <a:t>με </a:t>
            </a:r>
            <a:r>
              <a:rPr lang="el-GR" dirty="0" smtClean="0"/>
              <a:t>σύριγγα</a:t>
            </a:r>
            <a:endParaRPr lang="el-GR" dirty="0" smtClean="0"/>
          </a:p>
          <a:p>
            <a:r>
              <a:rPr lang="el-GR" dirty="0" smtClean="0"/>
              <a:t>Στερέωση </a:t>
            </a:r>
            <a:r>
              <a:rPr lang="el-GR" dirty="0" smtClean="0"/>
              <a:t>με </a:t>
            </a:r>
            <a:r>
              <a:rPr lang="el-GR" dirty="0" smtClean="0"/>
              <a:t>λευκοπλάστ</a:t>
            </a:r>
            <a:r>
              <a:rPr lang="el-GR" dirty="0" smtClean="0"/>
              <a:t> </a:t>
            </a:r>
            <a:r>
              <a:rPr lang="el-GR" dirty="0" smtClean="0"/>
              <a:t>ή με </a:t>
            </a:r>
            <a:r>
              <a:rPr lang="el-GR" dirty="0" smtClean="0"/>
              <a:t>φακαρολα</a:t>
            </a:r>
            <a:endParaRPr lang="el-GR" dirty="0" smtClean="0"/>
          </a:p>
          <a:p>
            <a:r>
              <a:rPr lang="el-GR" dirty="0" smtClean="0"/>
              <a:t>Σύνδεση </a:t>
            </a:r>
            <a:r>
              <a:rPr lang="el-GR" dirty="0" smtClean="0"/>
              <a:t>του </a:t>
            </a:r>
            <a:r>
              <a:rPr lang="el-GR" dirty="0" smtClean="0"/>
              <a:t>καθετήρα </a:t>
            </a:r>
            <a:r>
              <a:rPr lang="el-GR" dirty="0" smtClean="0"/>
              <a:t>με </a:t>
            </a:r>
            <a:r>
              <a:rPr lang="el-GR" dirty="0" smtClean="0"/>
              <a:t>ουροσυλλέκτη</a:t>
            </a:r>
            <a:endParaRPr lang="el-GR" dirty="0" smtClean="0"/>
          </a:p>
          <a:p>
            <a:r>
              <a:rPr lang="el-GR" dirty="0" smtClean="0"/>
              <a:t>Παρακολούθηση </a:t>
            </a:r>
            <a:r>
              <a:rPr lang="el-GR" dirty="0" smtClean="0"/>
              <a:t>της </a:t>
            </a:r>
            <a:r>
              <a:rPr lang="el-GR" dirty="0" smtClean="0"/>
              <a:t>λειτουργίας </a:t>
            </a:r>
            <a:r>
              <a:rPr lang="el-GR" dirty="0" smtClean="0"/>
              <a:t>του </a:t>
            </a:r>
            <a:r>
              <a:rPr lang="el-GR" dirty="0" smtClean="0"/>
              <a:t>συστήματος</a:t>
            </a:r>
            <a:endParaRPr lang="el-GR" dirty="0" smtClean="0"/>
          </a:p>
          <a:p>
            <a:r>
              <a:rPr lang="el-GR" dirty="0" smtClean="0"/>
              <a:t>Παρακολούθηση σημείου εισόδου </a:t>
            </a:r>
            <a:r>
              <a:rPr lang="el-GR" dirty="0" smtClean="0"/>
              <a:t>του </a:t>
            </a:r>
            <a:r>
              <a:rPr lang="el-GR" dirty="0" smtClean="0"/>
              <a:t>καθετήρα</a:t>
            </a:r>
            <a:endParaRPr lang="el-GR" dirty="0" smtClean="0"/>
          </a:p>
          <a:p>
            <a:r>
              <a:rPr lang="el-GR" dirty="0" smtClean="0"/>
              <a:t>Ενημέρωση δελτίου νοσηλείας</a:t>
            </a:r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el-GR" dirty="0" smtClean="0"/>
              <a:t>Αναρρόφηση </a:t>
            </a:r>
            <a:r>
              <a:rPr lang="el-GR" dirty="0" smtClean="0"/>
              <a:t>με </a:t>
            </a:r>
            <a:r>
              <a:rPr lang="el-GR" dirty="0" smtClean="0"/>
              <a:t>σύριγγα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857364"/>
            <a:ext cx="6572296" cy="4325112"/>
          </a:xfrm>
        </p:spPr>
        <p:txBody>
          <a:bodyPr>
            <a:normAutofit lnSpcReduction="10000"/>
          </a:bodyPr>
          <a:lstStyle/>
          <a:p>
            <a:pPr lvl="0"/>
            <a:r>
              <a:rPr lang="el-GR" dirty="0"/>
              <a:t>60</a:t>
            </a:r>
            <a:r>
              <a:rPr lang="en-US" dirty="0"/>
              <a:t>cc</a:t>
            </a:r>
            <a:r>
              <a:rPr lang="el-GR" dirty="0"/>
              <a:t> με μεγάλο </a:t>
            </a:r>
            <a:r>
              <a:rPr lang="el-GR" dirty="0"/>
              <a:t>μπεκ</a:t>
            </a:r>
            <a:endParaRPr lang="el-GR" sz="2800" dirty="0"/>
          </a:p>
          <a:p>
            <a:pPr lvl="1"/>
            <a:r>
              <a:rPr lang="el-GR" dirty="0">
                <a:solidFill>
                  <a:schemeClr val="tx1"/>
                </a:solidFill>
              </a:rPr>
              <a:t>Αφαιρούμε το πώμα </a:t>
            </a:r>
            <a:r>
              <a:rPr lang="el-GR" dirty="0">
                <a:solidFill>
                  <a:schemeClr val="tx1"/>
                </a:solidFill>
              </a:rPr>
              <a:t>Levin</a:t>
            </a:r>
            <a:endParaRPr lang="el-GR" sz="2400" dirty="0">
              <a:solidFill>
                <a:schemeClr val="tx1"/>
              </a:solidFill>
            </a:endParaRPr>
          </a:p>
          <a:p>
            <a:pPr lvl="1"/>
            <a:r>
              <a:rPr lang="el-GR" dirty="0">
                <a:solidFill>
                  <a:schemeClr val="tx1"/>
                </a:solidFill>
              </a:rPr>
              <a:t>Αναρροφούμε με ήπιες κινήσεις και αργό ρυθμό</a:t>
            </a:r>
            <a:endParaRPr lang="el-GR" sz="2400" dirty="0">
              <a:solidFill>
                <a:schemeClr val="tx1"/>
              </a:solidFill>
            </a:endParaRPr>
          </a:p>
          <a:p>
            <a:pPr lvl="1"/>
            <a:r>
              <a:rPr lang="el-GR" dirty="0">
                <a:solidFill>
                  <a:schemeClr val="tx1"/>
                </a:solidFill>
              </a:rPr>
              <a:t>Τσακίζουμε το σωλήνα ώστε να κλείσει ο αυλός και να αποσυνδέσουμε τη σύριγγα</a:t>
            </a:r>
            <a:endParaRPr lang="el-GR" sz="2400" dirty="0">
              <a:solidFill>
                <a:schemeClr val="tx1"/>
              </a:solidFill>
            </a:endParaRP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Αδειάζουμε </a:t>
            </a:r>
            <a:r>
              <a:rPr lang="el-GR" dirty="0">
                <a:solidFill>
                  <a:schemeClr val="tx1"/>
                </a:solidFill>
              </a:rPr>
              <a:t>στο νεφροειδές. Επανάληψη</a:t>
            </a:r>
            <a:endParaRPr lang="el-GR" sz="2400" dirty="0">
              <a:solidFill>
                <a:schemeClr val="tx1"/>
              </a:solidFill>
            </a:endParaRPr>
          </a:p>
          <a:p>
            <a:pPr lvl="1"/>
            <a:r>
              <a:rPr lang="el-GR" dirty="0">
                <a:solidFill>
                  <a:schemeClr val="tx1"/>
                </a:solidFill>
              </a:rPr>
              <a:t>Συνδέουμε τελικά στον </a:t>
            </a:r>
            <a:r>
              <a:rPr lang="el-GR" dirty="0">
                <a:solidFill>
                  <a:schemeClr val="tx1"/>
                </a:solidFill>
              </a:rPr>
              <a:t>ουροσυλλέκτη</a:t>
            </a:r>
            <a:r>
              <a:rPr lang="el-GR" dirty="0">
                <a:solidFill>
                  <a:schemeClr val="tx1"/>
                </a:solidFill>
              </a:rPr>
              <a:t> ή κλίνουμε με πώμα.</a:t>
            </a:r>
            <a:endParaRPr lang="el-GR" sz="2400" dirty="0">
              <a:solidFill>
                <a:schemeClr val="tx1"/>
              </a:solidFill>
            </a:endParaRPr>
          </a:p>
        </p:txBody>
      </p:sp>
      <p:pic>
        <p:nvPicPr>
          <p:cNvPr id="5" name="4 - Εικόνα" descr="sitisi siring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56" y="1428736"/>
            <a:ext cx="2571744" cy="300037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Αναρρόφηση </a:t>
            </a:r>
            <a:r>
              <a:rPr lang="el-GR" dirty="0" smtClean="0"/>
              <a:t>με </a:t>
            </a:r>
            <a:r>
              <a:rPr lang="el-GR" dirty="0" smtClean="0"/>
              <a:t>σάκο συλλογής υγρών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/>
          <a:lstStyle/>
          <a:p>
            <a:r>
              <a:rPr lang="el-GR" dirty="0" smtClean="0"/>
              <a:t>Σύνδεση </a:t>
            </a:r>
            <a:r>
              <a:rPr lang="el-GR" dirty="0" smtClean="0"/>
              <a:t>ουροσυλλεκτη</a:t>
            </a:r>
            <a:endParaRPr lang="el-GR" dirty="0"/>
          </a:p>
        </p:txBody>
      </p:sp>
      <p:pic>
        <p:nvPicPr>
          <p:cNvPr id="4" name="3 - Εικόνα" descr="gallerythumb_500x500_80_squaresquare_urine_bag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500306"/>
            <a:ext cx="4000528" cy="400052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480</TotalTime>
  <Words>319</Words>
  <Application>Microsoft Office PowerPoint</Application>
  <PresentationFormat>Προβολή στην οθόνη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Αστικό</vt:lpstr>
      <vt:lpstr>Ρινογαστρική διασωλήνωση</vt:lpstr>
      <vt:lpstr>Τι είναι;</vt:lpstr>
      <vt:lpstr>Προετοιμασία ασθενή</vt:lpstr>
      <vt:lpstr>Διαφάνεια 4</vt:lpstr>
      <vt:lpstr>Προετοιμασία υλικού</vt:lpstr>
      <vt:lpstr>Εφαρμογή Levin</vt:lpstr>
      <vt:lpstr>Διαφάνεια 7</vt:lpstr>
      <vt:lpstr>Αναρρόφηση με σύριγγα</vt:lpstr>
      <vt:lpstr>Αναρρόφηση με σάκο συλλογής υγρών</vt:lpstr>
      <vt:lpstr>Εφαρμογή για πλύση στομάχου</vt:lpstr>
      <vt:lpstr>Αφαίρεση ρινογαστρικου σωλήνα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Ρινογαστρικη διασωληνωση</dc:title>
  <dc:creator>Elitebook</dc:creator>
  <cp:lastModifiedBy>Elitebook</cp:lastModifiedBy>
  <cp:revision>14</cp:revision>
  <dcterms:created xsi:type="dcterms:W3CDTF">2023-12-08T22:02:11Z</dcterms:created>
  <dcterms:modified xsi:type="dcterms:W3CDTF">2023-12-09T23:03:15Z</dcterms:modified>
</cp:coreProperties>
</file>