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10/17/2023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10/17/2023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10/17/2023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41410" y="3073397"/>
            <a:ext cx="4878391"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3073397"/>
            <a:ext cx="4875210"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10/17/2023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businessrev.gr/2018/01/12/%ce%b1%ce%bd%ce%ac%ce%bb%cf%85%cf%83%ce%b7-s-w-o-t/"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indeed.com/career-advice/career-development/risk-assessment-matrix"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indeed.com/career-advice/career-development/sensitivities-analysis"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D69B659-DB1B-9653-FA28-9210C3CFD5DC}"/>
              </a:ext>
            </a:extLst>
          </p:cNvPr>
          <p:cNvSpPr txBox="1"/>
          <p:nvPr/>
        </p:nvSpPr>
        <p:spPr>
          <a:xfrm>
            <a:off x="2107093" y="1325218"/>
            <a:ext cx="7381461" cy="1569660"/>
          </a:xfrm>
          <a:prstGeom prst="rect">
            <a:avLst/>
          </a:prstGeom>
          <a:noFill/>
        </p:spPr>
        <p:txBody>
          <a:bodyPr wrap="square">
            <a:spAutoFit/>
          </a:bodyPr>
          <a:lstStyle/>
          <a:p>
            <a:r>
              <a:rPr lang="el-GR" sz="4800" b="1" dirty="0"/>
              <a:t>Τι είναι </a:t>
            </a:r>
            <a:r>
              <a:rPr lang="el-GR" sz="4800" b="1" dirty="0" err="1"/>
              <a:t>Risk</a:t>
            </a:r>
            <a:r>
              <a:rPr lang="el-GR" sz="4800" b="1" dirty="0"/>
              <a:t> </a:t>
            </a:r>
            <a:r>
              <a:rPr lang="el-GR" sz="4800" b="1" dirty="0" err="1"/>
              <a:t>Analysis</a:t>
            </a:r>
            <a:r>
              <a:rPr lang="el-GR" sz="4800" b="1" dirty="0"/>
              <a:t> και πως να την εκτελέσετε;</a:t>
            </a:r>
          </a:p>
        </p:txBody>
      </p:sp>
      <p:sp>
        <p:nvSpPr>
          <p:cNvPr id="7" name="TextBox 6">
            <a:extLst>
              <a:ext uri="{FF2B5EF4-FFF2-40B4-BE49-F238E27FC236}">
                <a16:creationId xmlns:a16="http://schemas.microsoft.com/office/drawing/2014/main" id="{CCD5A617-3915-73E6-1C1A-A320B73A3128}"/>
              </a:ext>
            </a:extLst>
          </p:cNvPr>
          <p:cNvSpPr txBox="1"/>
          <p:nvPr/>
        </p:nvSpPr>
        <p:spPr>
          <a:xfrm>
            <a:off x="2186608" y="3173322"/>
            <a:ext cx="6096000" cy="3170099"/>
          </a:xfrm>
          <a:prstGeom prst="rect">
            <a:avLst/>
          </a:prstGeom>
          <a:noFill/>
        </p:spPr>
        <p:txBody>
          <a:bodyPr wrap="square">
            <a:spAutoFit/>
          </a:bodyPr>
          <a:lstStyle/>
          <a:p>
            <a:r>
              <a:rPr lang="el-GR" sz="2000" dirty="0"/>
              <a:t>Το να γνωρίζετε πώς να κάνετε </a:t>
            </a:r>
            <a:r>
              <a:rPr lang="el-GR" sz="2000" dirty="0" err="1"/>
              <a:t>Risk</a:t>
            </a:r>
            <a:r>
              <a:rPr lang="el-GR" sz="2000" dirty="0"/>
              <a:t> </a:t>
            </a:r>
            <a:r>
              <a:rPr lang="el-GR" sz="2000" dirty="0" err="1"/>
              <a:t>Analysis</a:t>
            </a:r>
            <a:r>
              <a:rPr lang="el-GR" sz="2000" dirty="0"/>
              <a:t>, ή αλλιώς ανάλυση κινδύνου, είναι χρήσιμο για σχεδόν κάθε είδους διαδικασία λήψης αποφάσεων — ανεξάρτητα από τον επαγγελματικό σας ρόλο ή τον τομέα σας. Όταν αναλύετε τον κίνδυνο, μπορείτε να αναπτύξετε ήπιες δεξιότητες όπως η κριτική σκέψη και η επίλυση προβλημάτων.</a:t>
            </a:r>
          </a:p>
          <a:p>
            <a:r>
              <a:rPr lang="el-GR" sz="2000" dirty="0"/>
              <a:t>Σε αυτό το άρθρο, διερευνούμε τι σημαίνει να αναλύουμε τον κίνδυνο και συζητάμε πώς να εκτελούμε μια ανάλυση κινδύνου.</a:t>
            </a:r>
          </a:p>
        </p:txBody>
      </p:sp>
    </p:spTree>
    <p:extLst>
      <p:ext uri="{BB962C8B-B14F-4D97-AF65-F5344CB8AC3E}">
        <p14:creationId xmlns:p14="http://schemas.microsoft.com/office/powerpoint/2010/main" val="2923594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1D5EA2-362C-B2AA-06F0-2A39A5BF729B}"/>
              </a:ext>
            </a:extLst>
          </p:cNvPr>
          <p:cNvSpPr txBox="1"/>
          <p:nvPr/>
        </p:nvSpPr>
        <p:spPr>
          <a:xfrm>
            <a:off x="3038061" y="477658"/>
            <a:ext cx="6102626" cy="5909310"/>
          </a:xfrm>
          <a:prstGeom prst="rect">
            <a:avLst/>
          </a:prstGeom>
          <a:noFill/>
        </p:spPr>
        <p:txBody>
          <a:bodyPr wrap="square">
            <a:spAutoFit/>
          </a:bodyPr>
          <a:lstStyle/>
          <a:p>
            <a:r>
              <a:rPr lang="el-GR" b="1" dirty="0"/>
              <a:t>Τι είναι η ανάλυση κινδύνου;</a:t>
            </a:r>
          </a:p>
          <a:p>
            <a:r>
              <a:rPr lang="el-GR" dirty="0"/>
              <a:t>Η ανάλυση κινδύνου βοηθά στον εντοπισμό πιθανών προβλημάτων που θα μπορούσαν να προκύψουν κατά τη διάρκεια ενός έργου ή μιας διαδικασίας. Μπορείτε να αναλύσετε τον κίνδυνο:</a:t>
            </a:r>
          </a:p>
          <a:p>
            <a:pPr>
              <a:buFont typeface="Arial" panose="020B0604020202020204" pitchFamily="34" charset="0"/>
              <a:buChar char="•"/>
            </a:pPr>
            <a:r>
              <a:rPr lang="el-GR" dirty="0"/>
              <a:t>Μειώστε τον αντίκτυπο ενός αρνητικού γεγονότος.</a:t>
            </a:r>
          </a:p>
          <a:p>
            <a:pPr>
              <a:buFont typeface="Arial" panose="020B0604020202020204" pitchFamily="34" charset="0"/>
              <a:buChar char="•"/>
            </a:pPr>
            <a:r>
              <a:rPr lang="el-GR" dirty="0"/>
              <a:t>Αξιολογήστε εάν υπάρχουν περισσότερα οφέλη σε ένα έργο από ό,τι κινδύνους πριν από την έναρξη.</a:t>
            </a:r>
          </a:p>
          <a:p>
            <a:pPr>
              <a:buFont typeface="Arial" panose="020B0604020202020204" pitchFamily="34" charset="0"/>
              <a:buChar char="•"/>
            </a:pPr>
            <a:r>
              <a:rPr lang="el-GR" dirty="0"/>
              <a:t>Σχεδιάστε την αντίδραση της εταιρείας σε καταστάσεις έκτακτης ανάγκης ή άλλα ανεπιθύμητα συμβάντα.</a:t>
            </a:r>
          </a:p>
          <a:p>
            <a:pPr>
              <a:buFont typeface="Arial" panose="020B0604020202020204" pitchFamily="34" charset="0"/>
              <a:buChar char="•"/>
            </a:pPr>
            <a:r>
              <a:rPr lang="el-GR" dirty="0"/>
              <a:t>Εξαλείψτε τους κινδύνους κατά τη διάρκεια μιας διαδικασίας.</a:t>
            </a:r>
          </a:p>
          <a:p>
            <a:r>
              <a:rPr lang="el-GR" dirty="0"/>
              <a:t>Η ανάλυση κινδύνου είναι ένα χρήσιμο εργαλείο που χρησιμοποιείται στη διαδικασία λήψης αποφάσεων. </a:t>
            </a:r>
            <a:r>
              <a:rPr lang="el-GR" b="1" dirty="0"/>
              <a:t>Σας επιτρέπει να προσδιορίσετε τα πιθανά οφέλη και μειονεκτήματα κάθε επιλογής, να αξιολογήσετε την πιθανότητα εμφάνισης προβλημάτων και να αποφασίσετε εάν θα προχωρήσετε λαμβάνοντας υπόψη τέτοιους κινδύνους.</a:t>
            </a:r>
            <a:r>
              <a:rPr lang="el-GR" dirty="0"/>
              <a:t> Αφού εντοπίσετε πιθανούς κινδύνους, μπορείτε να καθορίσετε πώς να τους διαχειριστείτε και ακόμη και να αναπτύξετε ένα ολοκληρωμένο προληπτικό σχέδιο.</a:t>
            </a:r>
          </a:p>
        </p:txBody>
      </p:sp>
    </p:spTree>
    <p:extLst>
      <p:ext uri="{BB962C8B-B14F-4D97-AF65-F5344CB8AC3E}">
        <p14:creationId xmlns:p14="http://schemas.microsoft.com/office/powerpoint/2010/main" val="207691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812650-E274-67AF-FF35-C7BB28F1D7B6}"/>
              </a:ext>
            </a:extLst>
          </p:cNvPr>
          <p:cNvSpPr txBox="1"/>
          <p:nvPr/>
        </p:nvSpPr>
        <p:spPr>
          <a:xfrm>
            <a:off x="3038061" y="62160"/>
            <a:ext cx="6102626" cy="6740307"/>
          </a:xfrm>
          <a:prstGeom prst="rect">
            <a:avLst/>
          </a:prstGeom>
          <a:noFill/>
        </p:spPr>
        <p:txBody>
          <a:bodyPr wrap="square">
            <a:spAutoFit/>
          </a:bodyPr>
          <a:lstStyle/>
          <a:p>
            <a:r>
              <a:rPr lang="el-GR" b="1" dirty="0"/>
              <a:t>Πώς να εκτελέσετε μια ανάλυση κινδύνου;</a:t>
            </a:r>
          </a:p>
          <a:p>
            <a:r>
              <a:rPr lang="el-GR" dirty="0"/>
              <a:t>Μπορείτε να ακολουθήσετε αυτά τα έξι βήματα για να αναλύσετε τον κίνδυνο, για τις περισσότερες περιπτώσεις:</a:t>
            </a:r>
          </a:p>
          <a:p>
            <a:r>
              <a:rPr lang="el-GR" b="1" dirty="0"/>
              <a:t>1. Προσδιορίστε τους κινδύνους</a:t>
            </a:r>
          </a:p>
          <a:p>
            <a:r>
              <a:rPr lang="el-GR" dirty="0"/>
              <a:t>Κάντε μια λίστα με πιθανούς κινδύνους που θα μπορούσατε να αντιμετωπίσετε ως αποτέλεσμα της δράσης που σκέφτεστε. Υπάρχει μεγάλη ποικιλία πηγών για πιθανά προβλήματα, επομένως φροντίστε να είστε όσο το δυνατόν πιο λεπτομερείς όταν αναλύετε αυτούς τους κινδύνους. Για να εξετάσετε όλες τις απειλές, σκεφτείτε πιθανούς κινδύνους με μέλη της ομάδας που μπορεί να έχουν διαφορετικές προοπτικές. Ζητήστε τη συμβολή άλλων ομάδων που προσπάθησαν να αναλύσουν τους κινδύνους για παρόμοια έργα.</a:t>
            </a:r>
          </a:p>
          <a:p>
            <a:r>
              <a:rPr lang="el-GR" dirty="0"/>
              <a:t>Μπορείτε επίσης να χρησιμοποιήσετε εργαλεία όπως μια </a:t>
            </a:r>
            <a:r>
              <a:rPr lang="el-GR" dirty="0">
                <a:hlinkClick r:id="rId2"/>
              </a:rPr>
              <a:t>ανάλυση SWOT</a:t>
            </a:r>
            <a:r>
              <a:rPr lang="el-GR" dirty="0"/>
              <a:t> , η οποία σημαίνει δυνατά σημεία, αδυναμίες, ευκαιρίες και απειλές. Αυτή η ανάλυση σάς επιτρέπει να συντάξετε μια λίστα εσωτερικών και εξωτερικών παραγόντων που θα μπορούσαν να επηρεάσουν ένα έργο. Οι παράγοντες θα μπορούσαν να είναι θετικοί και αρνητικοί, που σημαίνει ότι θα μπορούσατε να αναλύσετε αποτελεσματικά τον κίνδυνο και να αξιολογήσετε τις θετικές επιρροές που θα μπορούσαν να σας βοηθήσουν να μειώσετε αυτούς τους κινδύνους.</a:t>
            </a:r>
          </a:p>
        </p:txBody>
      </p:sp>
    </p:spTree>
    <p:extLst>
      <p:ext uri="{BB962C8B-B14F-4D97-AF65-F5344CB8AC3E}">
        <p14:creationId xmlns:p14="http://schemas.microsoft.com/office/powerpoint/2010/main" val="2370344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3E39E88-B46E-39E4-E910-A54434AC0044}"/>
              </a:ext>
            </a:extLst>
          </p:cNvPr>
          <p:cNvSpPr txBox="1"/>
          <p:nvPr/>
        </p:nvSpPr>
        <p:spPr>
          <a:xfrm>
            <a:off x="3038061" y="1585654"/>
            <a:ext cx="6102626" cy="3693319"/>
          </a:xfrm>
          <a:prstGeom prst="rect">
            <a:avLst/>
          </a:prstGeom>
          <a:noFill/>
        </p:spPr>
        <p:txBody>
          <a:bodyPr wrap="square">
            <a:spAutoFit/>
          </a:bodyPr>
          <a:lstStyle/>
          <a:p>
            <a:r>
              <a:rPr lang="el-GR" b="1" dirty="0"/>
              <a:t>2. Καθορίστε τα επίπεδα αβεβαιότητας</a:t>
            </a:r>
          </a:p>
          <a:p>
            <a:r>
              <a:rPr lang="el-GR" dirty="0"/>
              <a:t>Αφού προσδιορίσετε τις πιθανές πηγές κινδύνου, το επόμενο βήμα είναι να κατανοήσετε </a:t>
            </a:r>
            <a:r>
              <a:rPr lang="el-GR" b="1" dirty="0"/>
              <a:t>πόση αβεβαιότητα περιβάλλει την καθεμία.</a:t>
            </a:r>
            <a:r>
              <a:rPr lang="el-GR" dirty="0"/>
              <a:t> Το επίπεδο διακύμανσης με κάθε πιθανό κίνδυνο καθιστά δύσκολο τον ποσοτικό προσδιορισμό της αβεβαιότητας. Ωστόσο, είναι σημαντικό για την αβεβαιότητα κάθε δυνητικού κινδύνου να έχει μια εκτιμώμενη επίδραση και να προσδιορίζει πόσο σημαντική μπορεί να είναι η επίδραση του καθενός.</a:t>
            </a:r>
          </a:p>
          <a:p>
            <a:r>
              <a:rPr lang="el-GR" dirty="0"/>
              <a:t>Για παράδειγμα, μπορεί να μην γνωρίζετε την ακριβή τιμή που θα ορίσει ένας νέος ανταγωνιστής για το προϊόν του, αλλά μπορείτε να την υπολογίσετε υπολογίζοντας το κόστος παραγωγής, μάρκετινγκ, διανομής και άλλους παράγοντες.</a:t>
            </a:r>
          </a:p>
        </p:txBody>
      </p:sp>
    </p:spTree>
    <p:extLst>
      <p:ext uri="{BB962C8B-B14F-4D97-AF65-F5344CB8AC3E}">
        <p14:creationId xmlns:p14="http://schemas.microsoft.com/office/powerpoint/2010/main" val="4258860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83FCF6-61B2-0E5F-898B-9C02AC259FF1}"/>
              </a:ext>
            </a:extLst>
          </p:cNvPr>
          <p:cNvSpPr txBox="1"/>
          <p:nvPr/>
        </p:nvSpPr>
        <p:spPr>
          <a:xfrm>
            <a:off x="1765869" y="191287"/>
            <a:ext cx="8504582" cy="6186309"/>
          </a:xfrm>
          <a:prstGeom prst="rect">
            <a:avLst/>
          </a:prstGeom>
          <a:noFill/>
        </p:spPr>
        <p:txBody>
          <a:bodyPr wrap="square">
            <a:spAutoFit/>
          </a:bodyPr>
          <a:lstStyle/>
          <a:p>
            <a:r>
              <a:rPr lang="el-GR" b="1" dirty="0"/>
              <a:t>3. Εκτιμήστε τον αντίκτυπο της αβεβαιότητας</a:t>
            </a:r>
          </a:p>
          <a:p>
            <a:r>
              <a:rPr lang="el-GR" dirty="0"/>
              <a:t>Αφού προσδιορίσετε τις πηγές κινδύνου και τα επίπεδα αβεβαιότητας που σχετίζονται με αυτές, μπορείτε να εκτιμήσετε τις επιπτώσεις τους. Για την εκτίμηση της αξίας κινδύνου</a:t>
            </a:r>
            <a:r>
              <a:rPr lang="el-GR" b="1" dirty="0"/>
              <a:t>, η πιο απλή μέθοδος είναι να υπολογιστεί η πιθανότητα να συμβεί το γεγονός και να πολλαπλασιαστεί με το κόστος του γεγονότος.</a:t>
            </a:r>
            <a:endParaRPr lang="el-GR" dirty="0"/>
          </a:p>
          <a:p>
            <a:r>
              <a:rPr lang="el-GR" b="1" dirty="0"/>
              <a:t>Αξία κινδύνου = Πιθανότητα συμβάντος x Κόστος συμβάντος</a:t>
            </a:r>
            <a:endParaRPr lang="el-GR" dirty="0"/>
          </a:p>
          <a:p>
            <a:r>
              <a:rPr lang="el-GR" b="1" dirty="0"/>
              <a:t>Παράδειγμα: </a:t>
            </a:r>
            <a:r>
              <a:rPr lang="el-GR" i="1" dirty="0"/>
              <a:t>Ας υποθέσουμε ότι θέλετε να αξιολογήσετε τον κίνδυνο να αυξηθεί σημαντικά το κόστος ενός συστατικού του προϊόντος σας. Υπολογίζετε ότι υπάρχει 75% πιθανότητα να συμβεί το γεγονός με βάση τις συνθήκες της αγοράς. Το κόστος για την επιχείρησή σας θα είναι περίπου 100.000 $ εάν η τιμή του εξαρτήματος αυξηθεί. Θα υπολογίσετε την τιμή κινδύνου ως εξής:</a:t>
            </a:r>
            <a:endParaRPr lang="el-GR" dirty="0"/>
          </a:p>
          <a:p>
            <a:r>
              <a:rPr lang="el-GR" i="1" dirty="0"/>
              <a:t>Αξία κινδύνου = 0,75 x 100.000 $</a:t>
            </a:r>
            <a:br>
              <a:rPr lang="el-GR" dirty="0"/>
            </a:br>
            <a:r>
              <a:rPr lang="el-GR" i="1" dirty="0"/>
              <a:t>Αξία κινδύνου = 75.000 $</a:t>
            </a:r>
            <a:endParaRPr lang="el-GR" dirty="0"/>
          </a:p>
          <a:p>
            <a:r>
              <a:rPr lang="el-GR" dirty="0"/>
              <a:t>Είναι σημαντικό να είστε προσεκτικοί στην ανάλυση του κινδύνου. Συγκεντρώστε όσο το δυνατόν περισσότερες πληροφορίες σχετικά με το πιθανό κόστος και τις πιθανότητες να συμβούν διαφορετικά γεγονότα, ώστε να μπορείτε να κάνετε μια ακριβή εκτίμηση των πιθανών απωλειών.</a:t>
            </a:r>
          </a:p>
          <a:p>
            <a:r>
              <a:rPr lang="el-GR" dirty="0"/>
              <a:t>Άλλα εργαλεία διαχείρισης κινδύνου, όπως μια </a:t>
            </a:r>
            <a:r>
              <a:rPr lang="el-GR" dirty="0">
                <a:hlinkClick r:id="rId2"/>
              </a:rPr>
              <a:t>μήτρα αξιολόγησης κινδύνου</a:t>
            </a:r>
            <a:r>
              <a:rPr lang="el-GR" dirty="0"/>
              <a:t> , μπορούν να σας βοηθήσουν να προσδιορίσετε τους κινδύνους που σχετίζονται με ένα έργο και να σχεδιάσετε πώς να τους αντιμετωπίσετε. Τα ιστορικά δεδομένα μπορεί να είναι ένας χρήσιμος οδηγός εάν δεν έχετε πρόσβαση σε τρέχουσες πληροφορίες ή προβλέψεις.</a:t>
            </a:r>
          </a:p>
        </p:txBody>
      </p:sp>
    </p:spTree>
    <p:extLst>
      <p:ext uri="{BB962C8B-B14F-4D97-AF65-F5344CB8AC3E}">
        <p14:creationId xmlns:p14="http://schemas.microsoft.com/office/powerpoint/2010/main" val="604021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892890-1FE8-B224-BE33-F436CD260F84}"/>
              </a:ext>
            </a:extLst>
          </p:cNvPr>
          <p:cNvSpPr txBox="1"/>
          <p:nvPr/>
        </p:nvSpPr>
        <p:spPr>
          <a:xfrm>
            <a:off x="1325214" y="964588"/>
            <a:ext cx="8547652" cy="5078313"/>
          </a:xfrm>
          <a:prstGeom prst="rect">
            <a:avLst/>
          </a:prstGeom>
          <a:noFill/>
        </p:spPr>
        <p:txBody>
          <a:bodyPr wrap="square">
            <a:spAutoFit/>
          </a:bodyPr>
          <a:lstStyle/>
          <a:p>
            <a:r>
              <a:rPr lang="el-GR" b="1" dirty="0"/>
              <a:t>4. Συμπληρώστε το μοντέλο ανάλυσης κινδύνου</a:t>
            </a:r>
          </a:p>
          <a:p>
            <a:r>
              <a:rPr lang="el-GR" dirty="0"/>
              <a:t>Με τον εντοπισμό των κινδύνων και την εκτίμηση των επιπέδων αβεβαιότητας, θα πρέπει τώρα να έχετε το βασικό μοντέλο για τον τρόπο εκτέλεσης μιας ανάλυσης κινδύνου. Μπορείτε να δημιουργήσετε ένα πλήρες μοντέλο, συγκεντρώνοντας όλες τις εισροές σας, οι οποίες είναι οι αβεβαιότητές σας. Στη συνέχεια, αξιολογήστε τα αποτελέσματα, τα οποία είναι τα αποτελέσματα των διαφορετικών αβεβαιοτήτων και η πιθανότητα να συμβεί μία ή περισσότερες κατά τη διάρκεια ενός έργου. Δεδομένου ότι οι εισροές σας είναι εκτιμώμενες τιμές, οι έξοδοι δεν θα είναι ακριβή αποτελέσματα.</a:t>
            </a:r>
          </a:p>
          <a:p>
            <a:r>
              <a:rPr lang="el-GR" dirty="0"/>
              <a:t>Μπορείτε να εξερευνήσετε περαιτέρω τα αποτελέσματα με την προσομοίωση μοντέλου χρησιμοποιώντας ένα πρόγραμμα υπολογιστή. Ένα τέτοιο πρόγραμμα μπορεί να προσδιορίσει κάθε κίνδυνο και την πιθανότητά του, και στη συνέχεια να υπολογίσει την πιθανότητα διαφορετικών αποτελεσμάτων. </a:t>
            </a:r>
          </a:p>
          <a:p>
            <a:r>
              <a:rPr lang="el-GR" dirty="0"/>
              <a:t>Κάθε πρόγραμμα χρησιμοποιεί μια πιθανή τιμή για τις αβέβαιες εισόδους και στη συνέχεια υπολογίζει την έξοδο του μοντέλου για αυτήν την τιμή. Οι προσομοιώσεις μπορούν να παράγουν μια μέση τιμή αποτελέσματος, αλλά είναι επίσης χρήσιμες για την ανασκόπηση του πιθανού εύρους των αποτελεσμάτων, ειδικά όταν υπάρχουν πολλαπλές πηγές αβεβαιότητας στο μοντέλο που θα μπορούσαν να </a:t>
            </a:r>
            <a:r>
              <a:rPr lang="el-GR" dirty="0" err="1"/>
              <a:t>αλληλεπιδράσουν</a:t>
            </a:r>
            <a:r>
              <a:rPr lang="el-GR" dirty="0"/>
              <a:t> με απροσδόκητους τρόπους.</a:t>
            </a:r>
          </a:p>
        </p:txBody>
      </p:sp>
    </p:spTree>
    <p:extLst>
      <p:ext uri="{BB962C8B-B14F-4D97-AF65-F5344CB8AC3E}">
        <p14:creationId xmlns:p14="http://schemas.microsoft.com/office/powerpoint/2010/main" val="3834775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1E76BF-5EBB-CAFB-18DB-81B246B02E23}"/>
              </a:ext>
            </a:extLst>
          </p:cNvPr>
          <p:cNvSpPr txBox="1"/>
          <p:nvPr/>
        </p:nvSpPr>
        <p:spPr>
          <a:xfrm>
            <a:off x="3038061" y="1585654"/>
            <a:ext cx="6102626" cy="3693319"/>
          </a:xfrm>
          <a:prstGeom prst="rect">
            <a:avLst/>
          </a:prstGeom>
          <a:noFill/>
        </p:spPr>
        <p:txBody>
          <a:bodyPr wrap="square">
            <a:spAutoFit/>
          </a:bodyPr>
          <a:lstStyle/>
          <a:p>
            <a:r>
              <a:rPr lang="el-GR" b="1" dirty="0"/>
              <a:t>5. Αναλύστε τα αποτελέσματα</a:t>
            </a:r>
          </a:p>
          <a:p>
            <a:r>
              <a:rPr lang="el-GR" dirty="0"/>
              <a:t>Μόλις έχετε αποτελέσματα, μπορείτε να βρείτε τον καλύτερο τρόπο για να ερμηνεύσετε τα ευρήματά σας, τα οποία μπορεί να εξαρτώνται από τους τύπους κινδύνου που αξιολογείτε. Συνοψίστε τα πιθανά αποτελέσματα χρησιμοποιώντας ένα διάγραμμα ή γράφημα. Τα οπτικά στοιχεία βοηθούν στη γρήγορη και αποτελεσματική μετάδοση δυνητικά πολύπλοκων στατιστικών πληροφοριών.</a:t>
            </a:r>
          </a:p>
          <a:p>
            <a:r>
              <a:rPr lang="el-GR" dirty="0">
                <a:hlinkClick r:id="rId2"/>
              </a:rPr>
              <a:t>Η ανάλυση ευαισθησίας</a:t>
            </a:r>
            <a:r>
              <a:rPr lang="el-GR" dirty="0"/>
              <a:t> , η οποία χρησιμοποιεί μαθηματικό λογισμικό για να προσδιορίσει την αβεβαιότητα στην έξοδο σε διαφορετικές παραδοχές στην είσοδο του μοντέλου, είναι ένα άλλο χρήσιμο εργαλείο για την ανάλυση των αποτελεσμάτων ενός μοντέλου ανάλυσης κινδύνου.</a:t>
            </a:r>
          </a:p>
        </p:txBody>
      </p:sp>
    </p:spTree>
    <p:extLst>
      <p:ext uri="{BB962C8B-B14F-4D97-AF65-F5344CB8AC3E}">
        <p14:creationId xmlns:p14="http://schemas.microsoft.com/office/powerpoint/2010/main" val="4226164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B0101C-B5CF-22B7-9D4D-905DC9760779}"/>
              </a:ext>
            </a:extLst>
          </p:cNvPr>
          <p:cNvSpPr txBox="1"/>
          <p:nvPr/>
        </p:nvSpPr>
        <p:spPr>
          <a:xfrm>
            <a:off x="3038061" y="1724153"/>
            <a:ext cx="6102626" cy="3416320"/>
          </a:xfrm>
          <a:prstGeom prst="rect">
            <a:avLst/>
          </a:prstGeom>
          <a:noFill/>
        </p:spPr>
        <p:txBody>
          <a:bodyPr wrap="square">
            <a:spAutoFit/>
          </a:bodyPr>
          <a:lstStyle/>
          <a:p>
            <a:r>
              <a:rPr lang="el-GR" b="1" dirty="0"/>
              <a:t>6. Εφαρμόστε τη λύση</a:t>
            </a:r>
          </a:p>
          <a:p>
            <a:r>
              <a:rPr lang="el-GR" dirty="0"/>
              <a:t>Βρείτε τη λύση με τον μικρότερο κίνδυνο και εφαρμόστε την. Αυτό μπορεί να σημαίνει τη συνέχιση ενός έργου που περιορίζεται από ορισμένες προϋποθέσεις ή την απόρριψη της έναρξης ενός έργου επειδή οι κίνδυνοι υπερτερούν των κερδών. Θα πρέπει επίσης να είστε προετοιμασμένοι για άλλες διάφορες προκλήσεις που θα προκύψουν κατά τη διάρκεια της διαδικασίας που δεν μπορέσατε να λάβετε υπόψη στην ανάλυσή σας. Θα πρέπει να ελέγχετε τακτικά την πρόοδό σας για να βεβαιωθείτε ότι ακολουθείτε την προτεινόμενη λύση και να αξιολογείτε τυχόν αλλαγές στο έργο για να κάνετε τις απαραίτητες προσαρμογές.</a:t>
            </a:r>
          </a:p>
        </p:txBody>
      </p:sp>
    </p:spTree>
    <p:extLst>
      <p:ext uri="{BB962C8B-B14F-4D97-AF65-F5344CB8AC3E}">
        <p14:creationId xmlns:p14="http://schemas.microsoft.com/office/powerpoint/2010/main" val="42013154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ύκλωμα">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TM04033919[[fn=Κύκλωμα]]</Template>
  <TotalTime>6</TotalTime>
  <Words>1160</Words>
  <Application>Microsoft Office PowerPoint</Application>
  <PresentationFormat>Ευρεία οθόνη</PresentationFormat>
  <Paragraphs>34</Paragraphs>
  <Slides>8</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8</vt:i4>
      </vt:variant>
    </vt:vector>
  </HeadingPairs>
  <TitlesOfParts>
    <vt:vector size="11" baseType="lpstr">
      <vt:lpstr>Arial</vt:lpstr>
      <vt:lpstr>Tw Cen MT</vt:lpstr>
      <vt:lpstr>Κύκλωμα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MAVROPOULOU EFSTATHIA</dc:creator>
  <cp:lastModifiedBy>MAVROPOULOU EFSTATHIA</cp:lastModifiedBy>
  <cp:revision>1</cp:revision>
  <dcterms:created xsi:type="dcterms:W3CDTF">2023-10-17T06:59:18Z</dcterms:created>
  <dcterms:modified xsi:type="dcterms:W3CDTF">2023-10-17T07:06:16Z</dcterms:modified>
</cp:coreProperties>
</file>