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14" name="Group 13"/>
          <p:cNvGrpSpPr/>
          <p:nvPr/>
        </p:nvGrpSpPr>
        <p:grpSpPr>
          <a:xfrm>
            <a:off x="-1588" y="0"/>
            <a:ext cx="12193588" cy="6861555"/>
            <a:chOff x="-1588" y="0"/>
            <a:chExt cx="12193588" cy="6861555"/>
          </a:xfrm>
        </p:grpSpPr>
        <p:sp>
          <p:nvSpPr>
            <p:cNvPr id="9" name="Rectangle 8"/>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a:prstGeom prst="rect">
            <a:avLst/>
          </a:prstGeom>
        </p:spPr>
        <p:txBody>
          <a:bodyPr anchor="b"/>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tx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rot="5400000">
            <a:off x="10158984" y="1792224"/>
            <a:ext cx="990599" cy="304799"/>
          </a:xfrm>
        </p:spPr>
        <p:txBody>
          <a:bodyPr/>
          <a:lstStyle>
            <a:lvl1pPr algn="l">
              <a:defRPr b="0">
                <a:solidFill>
                  <a:schemeClr val="bg1"/>
                </a:solidFill>
              </a:defRPr>
            </a:lvl1pPr>
          </a:lstStyle>
          <a:p>
            <a:fld id="{E9462EF3-3C4F-43EE-ACEE-D4B806740EA3}" type="datetimeFigureOut">
              <a:rPr lang="en-US" dirty="0"/>
              <a:pPr/>
              <a:t>10/17/2023</a:t>
            </a:fld>
            <a:endParaRPr lang="en-US" dirty="0"/>
          </a:p>
        </p:txBody>
      </p:sp>
      <p:sp>
        <p:nvSpPr>
          <p:cNvPr id="5" name="Footer Placeholder 4"/>
          <p:cNvSpPr>
            <a:spLocks noGrp="1"/>
          </p:cNvSpPr>
          <p:nvPr>
            <p:ph type="ftr" sz="quarter" idx="11"/>
          </p:nvPr>
        </p:nvSpPr>
        <p:spPr>
          <a:xfrm rot="5400000">
            <a:off x="8951976" y="3227832"/>
            <a:ext cx="3867912" cy="310896"/>
          </a:xfrm>
        </p:spPr>
        <p:txBody>
          <a:bodyPr/>
          <a:lstStyle>
            <a:lvl1pPr>
              <a:defRPr sz="1000" b="0">
                <a:solidFill>
                  <a:schemeClr val="bg1"/>
                </a:solidFill>
              </a:defRPr>
            </a:lvl1pPr>
          </a:lstStyle>
          <a:p>
            <a:endParaRPr lang="en-US" dirty="0"/>
          </a:p>
        </p:txBody>
      </p:sp>
      <p:sp>
        <p:nvSpPr>
          <p:cNvPr id="8" name="Rectangle 7"/>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Πανοραμική εικόνα με λεζάντα">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7" y="4969927"/>
            <a:ext cx="8825657" cy="566738"/>
          </a:xfrm>
          <a:prstGeom prst="rect">
            <a:avLst/>
          </a:prstGeo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bwMode="gray">
          <a:xfrm>
            <a:off x="1154957" y="5536665"/>
            <a:ext cx="8825656" cy="493712"/>
          </a:xfrm>
        </p:spPr>
        <p:txBody>
          <a:bodyPr>
            <a:normAutofit/>
          </a:bodyPr>
          <a:lstStyle>
            <a:lvl1pPr marL="0" indent="0">
              <a:buNone/>
              <a:defRPr sz="12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36343B39-165A-4B68-AA5C-581F5336313C}" type="datetimeFigureOut">
              <a:rPr lang="en-US" dirty="0"/>
              <a:t>10/17/2023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Τίτλος και λεζάντα">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0" name="Rectangle 9"/>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0704"/>
            <a:ext cx="8833104" cy="1371600"/>
          </a:xfrm>
          <a:prstGeom prst="rect">
            <a:avLst/>
          </a:prstGeom>
        </p:spPr>
        <p:txBody>
          <a:bodyPr anchor="ctr" anchorCtr="0"/>
          <a:lstStyle>
            <a:lvl1pPr>
              <a:defRPr sz="4000"/>
            </a:lvl1pPr>
          </a:lstStyle>
          <a:p>
            <a:r>
              <a:rPr lang="el-GR"/>
              <a:t>Κάντε κλικ για να επεξεργαστείτε τον τίτλο υποδείγματος</a:t>
            </a:r>
            <a:endParaRPr lang="en-US" dirty="0"/>
          </a:p>
        </p:txBody>
      </p:sp>
      <p:sp>
        <p:nvSpPr>
          <p:cNvPr id="8" name="Text Placeholder 3"/>
          <p:cNvSpPr>
            <a:spLocks noGrp="1"/>
          </p:cNvSpPr>
          <p:nvPr>
            <p:ph type="body" sz="half" idx="2"/>
          </p:nvPr>
        </p:nvSpPr>
        <p:spPr>
          <a:xfrm>
            <a:off x="1152144" y="3547872"/>
            <a:ext cx="8825659" cy="2478024"/>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942C8C57-33F9-4259-AC4F-0E3F5BEC9B94}" type="datetimeFigureOut">
              <a:rPr lang="en-US" dirty="0"/>
              <a:t>10/17/2023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Εισαγωγικά με λεζάντα">
    <p:spTree>
      <p:nvGrpSpPr>
        <p:cNvPr id="1" name=""/>
        <p:cNvGrpSpPr/>
        <p:nvPr/>
      </p:nvGrpSpPr>
      <p:grpSpPr>
        <a:xfrm>
          <a:off x="0" y="0"/>
          <a:ext cx="0" cy="0"/>
          <a:chOff x="0" y="0"/>
          <a:chExt cx="0" cy="0"/>
        </a:xfrm>
      </p:grpSpPr>
      <p:grpSp>
        <p:nvGrpSpPr>
          <p:cNvPr id="7" name="Group 6"/>
          <p:cNvGrpSpPr/>
          <p:nvPr/>
        </p:nvGrpSpPr>
        <p:grpSpPr>
          <a:xfrm>
            <a:off x="-1588" y="0"/>
            <a:ext cx="12193588" cy="6861555"/>
            <a:chOff x="-1588" y="0"/>
            <a:chExt cx="12193588" cy="6861555"/>
          </a:xfrm>
        </p:grpSpPr>
        <p:sp>
          <p:nvSpPr>
            <p:cNvPr id="16" name="Rectangle 15"/>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Oval 17"/>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7"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2" name="TextBox 11"/>
          <p:cNvSpPr txBox="1"/>
          <p:nvPr/>
        </p:nvSpPr>
        <p:spPr bwMode="gray">
          <a:xfrm>
            <a:off x="898295" y="596767"/>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15" name="TextBox 14"/>
          <p:cNvSpPr txBox="1"/>
          <p:nvPr/>
        </p:nvSpPr>
        <p:spPr bwMode="gray">
          <a:xfrm>
            <a:off x="9715063" y="2629300"/>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2" name="Title 1"/>
          <p:cNvSpPr>
            <a:spLocks noGrp="1"/>
          </p:cNvSpPr>
          <p:nvPr>
            <p:ph type="title"/>
          </p:nvPr>
        </p:nvSpPr>
        <p:spPr>
          <a:xfrm>
            <a:off x="1574801" y="980517"/>
            <a:ext cx="8460983" cy="2698249"/>
          </a:xfrm>
          <a:prstGeom prst="rect">
            <a:avLst/>
          </a:prstGeom>
        </p:spPr>
        <p:txBody>
          <a:bodyPr anchor="ctr" anchorCtr="0"/>
          <a:lstStyle>
            <a:lvl1pPr>
              <a:defRPr sz="4000"/>
            </a:lvl1pPr>
          </a:lstStyle>
          <a:p>
            <a:r>
              <a:rPr lang="el-GR"/>
              <a:t>Κάντε κλικ για να επεξεργαστείτε τον τίτλο υποδείγματος</a:t>
            </a:r>
            <a:endParaRPr lang="en-US" dirty="0"/>
          </a:p>
        </p:txBody>
      </p:sp>
      <p:sp>
        <p:nvSpPr>
          <p:cNvPr id="11" name="Text Placeholder 3"/>
          <p:cNvSpPr>
            <a:spLocks noGrp="1"/>
          </p:cNvSpPr>
          <p:nvPr>
            <p:ph type="body" sz="half" idx="14"/>
          </p:nvPr>
        </p:nvSpPr>
        <p:spPr bwMode="gray">
          <a:xfrm>
            <a:off x="1945945" y="3679987"/>
            <a:ext cx="7725772" cy="342174"/>
          </a:xfrm>
        </p:spPr>
        <p:txBody>
          <a:bodyPr vert="horz" lIns="91440" tIns="45720" rIns="91440" bIns="45720" rtlCol="0" anchor="t">
            <a:normAutofit/>
          </a:bodyPr>
          <a:lstStyle>
            <a:lvl1pPr>
              <a:buNone/>
              <a:defRPr lang="en-US" sz="1400" cap="small" dirty="0">
                <a:solidFill>
                  <a:schemeClr val="tx2">
                    <a:lumMod val="40000"/>
                    <a:lumOff val="60000"/>
                  </a:schemeClr>
                </a:solidFill>
                <a:latin typeface="+mn-lt"/>
              </a:defRPr>
            </a:lvl1pPr>
          </a:lstStyle>
          <a:p>
            <a:pPr marL="0" lvl="0" indent="0">
              <a:buNone/>
            </a:pPr>
            <a:r>
              <a:rPr lang="el-GR"/>
              <a:t>Στυλ κειμένου υποδείγματος</a:t>
            </a:r>
          </a:p>
        </p:txBody>
      </p:sp>
      <p:sp>
        <p:nvSpPr>
          <p:cNvPr id="10" name="Text Placeholder 3"/>
          <p:cNvSpPr>
            <a:spLocks noGrp="1"/>
          </p:cNvSpPr>
          <p:nvPr>
            <p:ph type="body" sz="half" idx="2"/>
          </p:nvPr>
        </p:nvSpPr>
        <p:spPr>
          <a:xfrm>
            <a:off x="1154954" y="5029198"/>
            <a:ext cx="8825659" cy="997858"/>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8748772B-8FA2-401F-A0A1-A59855EDBC3E}" type="datetimeFigureOut">
              <a:rPr lang="en-US" dirty="0"/>
              <a:t>10/17/2023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3" name="Rectangle 2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Κάρτα ονόματος">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3525"/>
            <a:ext cx="8865623" cy="1819656"/>
          </a:xfrm>
          <a:prstGeom prst="rect">
            <a:avLst/>
          </a:prstGeo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5029200"/>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D3DD5BDE-5A90-4611-82E9-0FC5746D30C5}" type="datetimeFigureOut">
              <a:rPr lang="en-US" dirty="0"/>
              <a:t>10/17/2023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lvl1pP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2603500"/>
            <a:ext cx="312916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6" name="Text Placeholder 3"/>
          <p:cNvSpPr>
            <a:spLocks noGrp="1"/>
          </p:cNvSpPr>
          <p:nvPr>
            <p:ph type="body" sz="half" idx="15"/>
          </p:nvPr>
        </p:nvSpPr>
        <p:spPr>
          <a:xfrm>
            <a:off x="1154954" y="3179764"/>
            <a:ext cx="3129168"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Text Placeholder 4"/>
          <p:cNvSpPr>
            <a:spLocks noGrp="1"/>
          </p:cNvSpPr>
          <p:nvPr>
            <p:ph type="body" sz="quarter" idx="3"/>
          </p:nvPr>
        </p:nvSpPr>
        <p:spPr>
          <a:xfrm>
            <a:off x="4512721" y="2603500"/>
            <a:ext cx="3145380"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9" name="Text Placeholder 3"/>
          <p:cNvSpPr>
            <a:spLocks noGrp="1"/>
          </p:cNvSpPr>
          <p:nvPr>
            <p:ph type="body" sz="half" idx="16"/>
          </p:nvPr>
        </p:nvSpPr>
        <p:spPr>
          <a:xfrm>
            <a:off x="4512721" y="3179764"/>
            <a:ext cx="3145380"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4" name="Text Placeholder 4"/>
          <p:cNvSpPr>
            <a:spLocks noGrp="1"/>
          </p:cNvSpPr>
          <p:nvPr>
            <p:ph type="body" sz="quarter" idx="13"/>
          </p:nvPr>
        </p:nvSpPr>
        <p:spPr>
          <a:xfrm>
            <a:off x="7886700" y="2595032"/>
            <a:ext cx="3161029" cy="58473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Text Placeholder 3"/>
          <p:cNvSpPr>
            <a:spLocks noGrp="1"/>
          </p:cNvSpPr>
          <p:nvPr>
            <p:ph type="body" sz="half" idx="17"/>
          </p:nvPr>
        </p:nvSpPr>
        <p:spPr>
          <a:xfrm>
            <a:off x="7886700" y="3179764"/>
            <a:ext cx="3161029"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cxnSp>
        <p:nvCxnSpPr>
          <p:cNvPr id="17" name="Straight Connector 16"/>
          <p:cNvCxnSpPr/>
          <p:nvPr/>
        </p:nvCxnSpPr>
        <p:spPr>
          <a:xfrm>
            <a:off x="4384991" y="2603500"/>
            <a:ext cx="32564"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5824" y="2603500"/>
            <a:ext cx="0"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ADDA17D-0BEA-4E76-A7FC-F7C188BC48D1}" type="datetimeFigureOut">
              <a:rPr lang="en-US" dirty="0"/>
              <a:t>10/17/2023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nchor="ctr" anchorCtr="0"/>
          <a:lstStyle>
            <a:lvl1pP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4532845"/>
            <a:ext cx="3050438" cy="57626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9" name="Picture Placeholder 2"/>
          <p:cNvSpPr>
            <a:spLocks noGrp="1" noChangeAspect="1"/>
          </p:cNvSpPr>
          <p:nvPr>
            <p:ph type="pic" idx="15"/>
          </p:nvPr>
        </p:nvSpPr>
        <p:spPr>
          <a:xfrm>
            <a:off x="1334552" y="2610916"/>
            <a:ext cx="2691242" cy="158409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2" name="Text Placeholder 3"/>
          <p:cNvSpPr>
            <a:spLocks noGrp="1"/>
          </p:cNvSpPr>
          <p:nvPr>
            <p:ph type="body" sz="half" idx="18"/>
          </p:nvPr>
        </p:nvSpPr>
        <p:spPr>
          <a:xfrm>
            <a:off x="1154954" y="5109107"/>
            <a:ext cx="3050438"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Text Placeholder 4"/>
          <p:cNvSpPr>
            <a:spLocks noGrp="1"/>
          </p:cNvSpPr>
          <p:nvPr>
            <p:ph type="body" sz="quarter" idx="3"/>
          </p:nvPr>
        </p:nvSpPr>
        <p:spPr>
          <a:xfrm>
            <a:off x="4568865"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30" name="Picture Placeholder 2"/>
          <p:cNvSpPr>
            <a:spLocks noGrp="1" noChangeAspect="1"/>
          </p:cNvSpPr>
          <p:nvPr>
            <p:ph type="pic" idx="21"/>
          </p:nvPr>
        </p:nvSpPr>
        <p:spPr>
          <a:xfrm>
            <a:off x="474846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3" name="Text Placeholder 3"/>
          <p:cNvSpPr>
            <a:spLocks noGrp="1"/>
          </p:cNvSpPr>
          <p:nvPr>
            <p:ph type="body" sz="half" idx="19"/>
          </p:nvPr>
        </p:nvSpPr>
        <p:spPr>
          <a:xfrm>
            <a:off x="4568865" y="5109108"/>
            <a:ext cx="3050438" cy="91257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4" name="Text Placeholder 4"/>
          <p:cNvSpPr>
            <a:spLocks noGrp="1"/>
          </p:cNvSpPr>
          <p:nvPr>
            <p:ph type="body" sz="quarter" idx="13"/>
          </p:nvPr>
        </p:nvSpPr>
        <p:spPr>
          <a:xfrm>
            <a:off x="7983433"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20"/>
          </p:nvPr>
        </p:nvSpPr>
        <p:spPr>
          <a:xfrm>
            <a:off x="7983433" y="5109107"/>
            <a:ext cx="3050438" cy="91794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cxnSp>
        <p:nvCxnSpPr>
          <p:cNvPr id="17" name="Straight Connector 16"/>
          <p:cNvCxnSpPr/>
          <p:nvPr/>
        </p:nvCxnSpPr>
        <p:spPr>
          <a:xfrm>
            <a:off x="4384245" y="2603500"/>
            <a:ext cx="1"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7352" y="2603500"/>
            <a:ext cx="0"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909AC7D-18CA-4236-82B9-D75EB1D66EAE}" type="datetimeFigureOut">
              <a:rPr lang="en-US" dirty="0"/>
              <a:t>10/17/2023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154954" y="2595033"/>
            <a:ext cx="8825659" cy="3424768"/>
          </a:xfrm>
        </p:spPr>
        <p:txBody>
          <a:bodyPr vert="eaVert" anchor="t" anchorCtr="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5568300E-C023-45CD-A0BE-EDB7A8C6EA8B}" type="datetimeFigureOut">
              <a:rPr lang="en-US" dirty="0"/>
              <a:t>10/17/2023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grpSp>
        <p:nvGrpSpPr>
          <p:cNvPr id="8" name="Group 7"/>
          <p:cNvGrpSpPr/>
          <p:nvPr/>
        </p:nvGrpSpPr>
        <p:grpSpPr>
          <a:xfrm>
            <a:off x="-1588" y="0"/>
            <a:ext cx="12193588" cy="6861555"/>
            <a:chOff x="-1588" y="0"/>
            <a:chExt cx="12193588" cy="6861555"/>
          </a:xfrm>
        </p:grpSpPr>
        <p:sp>
          <p:nvSpPr>
            <p:cNvPr id="15" name="Rectangle 14"/>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6"/>
            <a:ext cx="1441567" cy="4748591"/>
          </a:xfrm>
          <a:prstGeom prst="rect">
            <a:avLst/>
          </a:prstGeom>
        </p:spPr>
        <p:txBody>
          <a:bodyPr vert="eaVert" anchor="b" anchorCtr="0"/>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154954" y="1278465"/>
            <a:ext cx="6256025" cy="4748591"/>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3B620EAD-E369-4933-8469-ED7764B56A1B}" type="datetimeFigureOut">
              <a:rPr lang="en-US" dirty="0"/>
              <a:t>10/17/2023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0" name="Rectangle 1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9"/>
            <a:ext cx="8825659" cy="706964"/>
          </a:xfrm>
          <a:prstGeom prst="rect">
            <a:avLst/>
          </a:prstGeom>
        </p:spPr>
        <p:txBody>
          <a:bodyPr anchor="ct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076C0EF2-9919-473B-8215-8616BAF10692}" type="datetimeFigureOut">
              <a:rPr lang="en-US" dirty="0"/>
              <a:t>10/17/2023</a:t>
            </a:fld>
            <a:endParaRPr lang="en-US" dirty="0"/>
          </a:p>
        </p:txBody>
      </p:sp>
      <p:sp>
        <p:nvSpPr>
          <p:cNvPr id="5" name="Footer Placeholder 4"/>
          <p:cNvSpPr>
            <a:spLocks noGrp="1"/>
          </p:cNvSpPr>
          <p:nvPr>
            <p:ph type="ftr" sz="quarter" idx="11"/>
          </p:nvPr>
        </p:nvSpPr>
        <p:spPr/>
        <p:txBody>
          <a:bodyPr/>
          <a:lstStyle>
            <a:lvl1pPr>
              <a:defRPr sz="1000" b="1"/>
            </a:lvl1p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9192"/>
            <a:ext cx="4343400" cy="2286000"/>
          </a:xfrm>
          <a:prstGeom prst="rect">
            <a:avLst/>
          </a:prstGeom>
        </p:spPr>
        <p:txBody>
          <a:bodyPr anchor="ctr" anchorCtr="0"/>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94576" y="2679192"/>
            <a:ext cx="3758184" cy="2286000"/>
          </a:xfrm>
        </p:spPr>
        <p:txBody>
          <a:bodyPr anchor="ctr" anchorCtr="0"/>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A09472EB-AC54-4713-BFC2-BEB621108C63}" type="datetimeFigureOut">
              <a:rPr lang="en-US" dirty="0"/>
              <a:t>10/17/2023</a:t>
            </a:fld>
            <a:endParaRPr lang="en-US" dirty="0"/>
          </a:p>
        </p:txBody>
      </p:sp>
      <p:sp>
        <p:nvSpPr>
          <p:cNvPr id="5" name="Footer Placeholder 4"/>
          <p:cNvSpPr>
            <a:spLocks noGrp="1"/>
          </p:cNvSpPr>
          <p:nvPr>
            <p:ph type="ftr" sz="quarter" idx="11"/>
          </p:nvPr>
        </p:nvSpPr>
        <p:spPr/>
        <p:txBody>
          <a:bodyPr/>
          <a:lstStyle>
            <a:lvl1pPr>
              <a:defRPr sz="1000" b="1"/>
            </a:lvl1pPr>
          </a:lstStyle>
          <a:p>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1154953" y="969264"/>
            <a:ext cx="8825659" cy="704088"/>
          </a:xfrm>
          <a:prstGeom prst="rect">
            <a:avLst/>
          </a:prstGeo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154954" y="2603500"/>
            <a:ext cx="4828032" cy="3416301"/>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208776" y="2603500"/>
            <a:ext cx="4828032" cy="341630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99455A0C-791E-4545-B787-F98AD45CD761}" type="datetimeFigureOut">
              <a:rPr lang="en-US" dirty="0"/>
              <a:t>10/17/2023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154954" y="969264"/>
            <a:ext cx="8825659" cy="704088"/>
          </a:xfrm>
          <a:prstGeom prst="rect">
            <a:avLst/>
          </a:prstGeom>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154954" y="3198448"/>
            <a:ext cx="4828032" cy="2843784"/>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208776"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208711" y="3187921"/>
            <a:ext cx="4825160" cy="2854311"/>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42536B77-F4F4-4427-AC4F-9A623798AD82}" type="datetimeFigureOut">
              <a:rPr lang="en-US" dirty="0"/>
              <a:t>10/17/2023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1152144" y="969264"/>
            <a:ext cx="8825659" cy="704088"/>
          </a:xfrm>
          <a:prstGeom prst="rect">
            <a:avLst/>
          </a:prstGeom>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D8BE790C-34EB-4565-8437-CACF4CDB7822}" type="datetimeFigureOut">
              <a:rPr lang="en-US" dirty="0"/>
              <a:t>10/17/2023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4A4C11-22B8-4A4E-8126-B3AF6B948A8E}" type="datetimeFigureOut">
              <a:rPr lang="en-US" dirty="0"/>
              <a:t>10/17/2023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Rectangle 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3" y="1298448"/>
            <a:ext cx="2793159" cy="1597152"/>
          </a:xfrm>
          <a:prstGeom prst="rect">
            <a:avLst/>
          </a:prstGeom>
        </p:spPr>
        <p:txBody>
          <a:bodyPr anchor="b"/>
          <a:lstStyle>
            <a:lvl1pPr algn="l">
              <a:defRPr sz="24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779008" y="1447800"/>
            <a:ext cx="5195997" cy="4572000"/>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bwMode="gray">
          <a:xfrm>
            <a:off x="1154953" y="3129280"/>
            <a:ext cx="2793159" cy="2895599"/>
          </a:xfrm>
        </p:spPr>
        <p:txBody>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16ED06B6-C816-4861-964D-15A98395707D}" type="datetimeFigureOut">
              <a:rPr lang="en-US" dirty="0"/>
              <a:t>10/17/2023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a:prstGeom prst="rect">
            <a:avLst/>
          </a:prstGeom>
        </p:spPr>
        <p:txBody>
          <a:bodyPr anchor="b">
            <a:normAutofit/>
          </a:bodyPr>
          <a:lstStyle>
            <a:lvl1pPr algn="l">
              <a:defRPr sz="36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00B1A8AB-EA7C-4B1B-9D73-E2551851FABE}" type="datetimeFigureOut">
              <a:rPr lang="en-US" dirty="0"/>
              <a:t>10/17/2023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1"/>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19">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4"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30"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652760" y="6391656"/>
            <a:ext cx="990599" cy="304799"/>
          </a:xfrm>
          <a:prstGeom prst="rect">
            <a:avLst/>
          </a:prstGeom>
        </p:spPr>
        <p:txBody>
          <a:bodyPr vert="horz" lIns="91440" tIns="45720" rIns="91440" bIns="45720" rtlCol="0" anchor="ctr" anchorCtr="0"/>
          <a:lstStyle>
            <a:lvl1pPr algn="r">
              <a:defRPr sz="1000" b="1" i="0">
                <a:solidFill>
                  <a:schemeClr val="accent1"/>
                </a:solidFill>
              </a:defRPr>
            </a:lvl1pPr>
          </a:lstStyle>
          <a:p>
            <a:fld id="{90786BE5-D2A3-4BF0-8B30-D7403E61B3DC}" type="datetimeFigureOut">
              <a:rPr lang="en-US" dirty="0"/>
              <a:t>10/17/2023</a:t>
            </a:fld>
            <a:endParaRPr lang="en-US" dirty="0"/>
          </a:p>
        </p:txBody>
      </p:sp>
      <p:sp>
        <p:nvSpPr>
          <p:cNvPr id="5" name="Footer Placeholder 4"/>
          <p:cNvSpPr>
            <a:spLocks noGrp="1"/>
          </p:cNvSpPr>
          <p:nvPr>
            <p:ph type="ftr" sz="quarter" idx="3"/>
          </p:nvPr>
        </p:nvSpPr>
        <p:spPr>
          <a:xfrm>
            <a:off x="557784" y="6391656"/>
            <a:ext cx="3867912" cy="310896"/>
          </a:xfrm>
          <a:prstGeom prst="rect">
            <a:avLst/>
          </a:prstGeom>
        </p:spPr>
        <p:txBody>
          <a:bodyPr vert="horz" lIns="91440" tIns="45720" rIns="91440" bIns="45720" rtlCol="0" anchor="ctr" anchorCtr="0"/>
          <a:lstStyle>
            <a:lvl1pPr algn="l">
              <a:defRPr sz="1000" b="1" i="0">
                <a:solidFill>
                  <a:schemeClr val="accent1"/>
                </a:solidFill>
              </a:defRPr>
            </a:lvl1pPr>
          </a:lstStyle>
          <a:p>
            <a:endParaRPr lang="en-US" dirty="0"/>
          </a:p>
        </p:txBody>
      </p:sp>
      <p:sp>
        <p:nvSpPr>
          <p:cNvPr id="29" name="Rectangle 2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D43172F-07C6-7570-FCD9-30C8C7EB2AD8}"/>
              </a:ext>
            </a:extLst>
          </p:cNvPr>
          <p:cNvSpPr>
            <a:spLocks noGrp="1"/>
          </p:cNvSpPr>
          <p:nvPr>
            <p:ph type="ctrTitle"/>
          </p:nvPr>
        </p:nvSpPr>
        <p:spPr>
          <a:xfrm>
            <a:off x="995929" y="1900950"/>
            <a:ext cx="8825658" cy="2677648"/>
          </a:xfrm>
        </p:spPr>
        <p:txBody>
          <a:bodyPr/>
          <a:lstStyle/>
          <a:p>
            <a:r>
              <a:rPr lang="en-US" dirty="0">
                <a:highlight>
                  <a:srgbClr val="808000"/>
                </a:highlight>
              </a:rPr>
              <a:t>Risk </a:t>
            </a:r>
            <a:r>
              <a:rPr lang="en-US" dirty="0" err="1">
                <a:highlight>
                  <a:srgbClr val="808000"/>
                </a:highlight>
              </a:rPr>
              <a:t>Assesment</a:t>
            </a:r>
            <a:r>
              <a:rPr lang="el-GR" dirty="0"/>
              <a:t>:</a:t>
            </a:r>
            <a:br>
              <a:rPr lang="el-GR" dirty="0"/>
            </a:br>
            <a:r>
              <a:rPr lang="el-GR" sz="4000" dirty="0"/>
              <a:t>Τα βήματα προς μια αποτελεσματική εκτίμηση Κινδύνου</a:t>
            </a:r>
          </a:p>
        </p:txBody>
      </p:sp>
    </p:spTree>
    <p:extLst>
      <p:ext uri="{BB962C8B-B14F-4D97-AF65-F5344CB8AC3E}">
        <p14:creationId xmlns:p14="http://schemas.microsoft.com/office/powerpoint/2010/main" val="3988777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53AD530-3B83-983D-B247-F965419D9ED8}"/>
              </a:ext>
            </a:extLst>
          </p:cNvPr>
          <p:cNvSpPr txBox="1"/>
          <p:nvPr/>
        </p:nvSpPr>
        <p:spPr>
          <a:xfrm>
            <a:off x="583094" y="543340"/>
            <a:ext cx="4174435" cy="5909310"/>
          </a:xfrm>
          <a:prstGeom prst="rect">
            <a:avLst/>
          </a:prstGeom>
          <a:noFill/>
        </p:spPr>
        <p:txBody>
          <a:bodyPr wrap="square">
            <a:spAutoFit/>
          </a:bodyPr>
          <a:lstStyle/>
          <a:p>
            <a:r>
              <a:rPr lang="el-GR" i="1" dirty="0"/>
              <a:t>Η εκπόνηση ενός </a:t>
            </a:r>
            <a:r>
              <a:rPr lang="el-GR" i="1" dirty="0" err="1"/>
              <a:t>Risk</a:t>
            </a:r>
            <a:r>
              <a:rPr lang="el-GR" i="1" dirty="0"/>
              <a:t> </a:t>
            </a:r>
            <a:r>
              <a:rPr lang="el-GR" i="1" dirty="0" err="1"/>
              <a:t>Assessment</a:t>
            </a:r>
            <a:r>
              <a:rPr lang="el-GR" i="1" dirty="0"/>
              <a:t>  είναι μια πολύ κρίσιμη υπόθεση και αποτελεί  οδηγό και πυλώνα για την εκπόνηση των σχεδίων ασφάλειας, αλλά και την «επένδυση» σε ηλεκτρονικά συστήματα ασφαλείας για κάθε κλίμακας και οποιασδήποτε κρισιμότητας εγκατάσταση.</a:t>
            </a:r>
            <a:r>
              <a:rPr lang="el-GR" dirty="0"/>
              <a:t> </a:t>
            </a:r>
            <a:r>
              <a:rPr lang="el-GR" i="1" dirty="0"/>
              <a:t>Η Μελέτη Εκτίμησης Κινδύνων δεν είναι σίγουρα εύκολη υπόθεση και προϋποθέτει υψηλή τεχνογνωσία, υλοποίηση βάση μεθοδολογίας και αντίληψης των ιδιαίτερων συνθηκών της κάθε εγκατάστασης. Τα οφέλη όμως που θα προκύψουν από ένα αποτελεσματικό </a:t>
            </a:r>
            <a:r>
              <a:rPr lang="el-GR" i="1" dirty="0" err="1"/>
              <a:t>Risk</a:t>
            </a:r>
            <a:r>
              <a:rPr lang="el-GR" dirty="0"/>
              <a:t> </a:t>
            </a:r>
            <a:r>
              <a:rPr lang="el-GR" i="1" dirty="0" err="1"/>
              <a:t>Assessment</a:t>
            </a:r>
            <a:r>
              <a:rPr lang="el-GR" dirty="0"/>
              <a:t> </a:t>
            </a:r>
            <a:r>
              <a:rPr lang="el-GR" i="1" dirty="0"/>
              <a:t>είναι πολλά για κάθε οργανισμό ειδικά στην εποχή μας και σε ένα περιβάλλον με πολλές προκλήσεις και αναδυόμενες κρίσεις.  </a:t>
            </a:r>
            <a:endParaRPr lang="el-GR" dirty="0"/>
          </a:p>
        </p:txBody>
      </p:sp>
      <p:sp>
        <p:nvSpPr>
          <p:cNvPr id="8" name="TextBox 7">
            <a:extLst>
              <a:ext uri="{FF2B5EF4-FFF2-40B4-BE49-F238E27FC236}">
                <a16:creationId xmlns:a16="http://schemas.microsoft.com/office/drawing/2014/main" id="{F57FABDA-F813-E393-1D62-D013FDFE1E32}"/>
              </a:ext>
            </a:extLst>
          </p:cNvPr>
          <p:cNvSpPr txBox="1"/>
          <p:nvPr/>
        </p:nvSpPr>
        <p:spPr>
          <a:xfrm>
            <a:off x="5989986" y="1994526"/>
            <a:ext cx="6096000" cy="2862322"/>
          </a:xfrm>
          <a:prstGeom prst="rect">
            <a:avLst/>
          </a:prstGeom>
          <a:noFill/>
        </p:spPr>
        <p:txBody>
          <a:bodyPr wrap="square">
            <a:spAutoFit/>
          </a:bodyPr>
          <a:lstStyle/>
          <a:p>
            <a:r>
              <a:rPr lang="el-GR" dirty="0"/>
              <a:t>Ο σχεδιασμός, η υλοποίηση και η διαχείριση κάθε σχεδίου ασφάλειας εγκαταστάσεων θα πρέπει να βασίζεται πρώτα από όλα σε μια σοβαρή και αποτελεσματική, Μελέτη Αξιολόγησης ή Εκτίμησης των Κινδύνων. Ως ορολογία, συναντάμε τη διαδικασία που βασίζεται η Μελέτη αξιολόγησης του κινδύνου ως “</a:t>
            </a:r>
            <a:r>
              <a:rPr lang="el-GR" dirty="0" err="1"/>
              <a:t>Risk</a:t>
            </a:r>
            <a:r>
              <a:rPr lang="el-GR" dirty="0"/>
              <a:t> </a:t>
            </a:r>
            <a:r>
              <a:rPr lang="el-GR" dirty="0" err="1"/>
              <a:t>Assessment</a:t>
            </a:r>
            <a:r>
              <a:rPr lang="el-GR" dirty="0"/>
              <a:t>”, ενώ πολλά κοινά σημεία συναντάμε και στην πιο εξειδικευμένη έννοια του  “</a:t>
            </a:r>
            <a:r>
              <a:rPr lang="el-GR" dirty="0" err="1"/>
              <a:t>Vulnerability</a:t>
            </a:r>
            <a:r>
              <a:rPr lang="el-GR" dirty="0"/>
              <a:t> </a:t>
            </a:r>
            <a:r>
              <a:rPr lang="el-GR" dirty="0" err="1"/>
              <a:t>Assessment</a:t>
            </a:r>
            <a:r>
              <a:rPr lang="el-GR" dirty="0"/>
              <a:t>” (εκτίμηση τρωτότητας).</a:t>
            </a:r>
          </a:p>
        </p:txBody>
      </p:sp>
    </p:spTree>
    <p:extLst>
      <p:ext uri="{BB962C8B-B14F-4D97-AF65-F5344CB8AC3E}">
        <p14:creationId xmlns:p14="http://schemas.microsoft.com/office/powerpoint/2010/main" val="3566890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37DE0F2-1A8B-F7E5-6718-E171537B7469}"/>
              </a:ext>
            </a:extLst>
          </p:cNvPr>
          <p:cNvSpPr txBox="1"/>
          <p:nvPr/>
        </p:nvSpPr>
        <p:spPr>
          <a:xfrm>
            <a:off x="1616765" y="1444421"/>
            <a:ext cx="7527235" cy="3970318"/>
          </a:xfrm>
          <a:prstGeom prst="rect">
            <a:avLst/>
          </a:prstGeom>
          <a:noFill/>
        </p:spPr>
        <p:txBody>
          <a:bodyPr wrap="square">
            <a:spAutoFit/>
          </a:bodyPr>
          <a:lstStyle/>
          <a:p>
            <a:r>
              <a:rPr lang="el-GR" b="1" dirty="0"/>
              <a:t>Τι περιλαμβάνει μια Μελέτη Αξιολόγησης Κινδύνου</a:t>
            </a:r>
            <a:endParaRPr lang="el-GR" dirty="0"/>
          </a:p>
          <a:p>
            <a:r>
              <a:rPr lang="el-GR" dirty="0"/>
              <a:t>Η Μελέτη Αξιολόγησης Κινδύνου σε οποιονδήποτε κίνδυνο κληθούμε να αξιολογήσουμε, οφείλει να εξετάσει τρία (3) σημεία:</a:t>
            </a:r>
          </a:p>
          <a:p>
            <a:pPr>
              <a:buFont typeface="Arial" panose="020B0604020202020204" pitchFamily="34" charset="0"/>
              <a:buChar char="•"/>
            </a:pPr>
            <a:r>
              <a:rPr lang="el-GR" b="1" dirty="0"/>
              <a:t>Ευρήματα</a:t>
            </a:r>
            <a:endParaRPr lang="el-GR" dirty="0"/>
          </a:p>
          <a:p>
            <a:pPr>
              <a:buFont typeface="Arial" panose="020B0604020202020204" pitchFamily="34" charset="0"/>
              <a:buChar char="•"/>
            </a:pPr>
            <a:r>
              <a:rPr lang="el-GR" b="1" dirty="0"/>
              <a:t>Διαπιστώσεις</a:t>
            </a:r>
            <a:endParaRPr lang="el-GR" dirty="0"/>
          </a:p>
          <a:p>
            <a:pPr>
              <a:buFont typeface="Arial" panose="020B0604020202020204" pitchFamily="34" charset="0"/>
              <a:buChar char="•"/>
            </a:pPr>
            <a:r>
              <a:rPr lang="el-GR" b="1" dirty="0"/>
              <a:t>Συμπεράσματα</a:t>
            </a:r>
            <a:endParaRPr lang="el-GR" dirty="0"/>
          </a:p>
          <a:p>
            <a:r>
              <a:rPr lang="el-GR" dirty="0"/>
              <a:t>…αλλά και να απαντήσει με συγκεκριμένες </a:t>
            </a:r>
            <a:r>
              <a:rPr lang="el-GR" b="1" dirty="0"/>
              <a:t>Προτάσεις</a:t>
            </a:r>
            <a:r>
              <a:rPr lang="el-GR" dirty="0"/>
              <a:t>.</a:t>
            </a:r>
          </a:p>
          <a:p>
            <a:r>
              <a:rPr lang="el-GR" dirty="0"/>
              <a:t>Ειδικότερα στην εκτίμηση κινδύνου μιας εγκατάστασης, οι προτάσεις συμπεριλαμβάνουν τη </a:t>
            </a:r>
            <a:r>
              <a:rPr lang="el-GR" b="1" dirty="0"/>
              <a:t>φυσική προστασία</a:t>
            </a:r>
            <a:r>
              <a:rPr lang="el-GR" dirty="0"/>
              <a:t>, τον </a:t>
            </a:r>
            <a:r>
              <a:rPr lang="el-GR" b="1" dirty="0"/>
              <a:t>μηχανικό</a:t>
            </a:r>
            <a:r>
              <a:rPr lang="el-GR" dirty="0"/>
              <a:t>, </a:t>
            </a:r>
            <a:r>
              <a:rPr lang="el-GR" b="1" dirty="0"/>
              <a:t>ηλεκτρικό</a:t>
            </a:r>
            <a:r>
              <a:rPr lang="el-GR" dirty="0"/>
              <a:t> &amp; </a:t>
            </a:r>
            <a:r>
              <a:rPr lang="el-GR" b="1" dirty="0"/>
              <a:t>ηλεκτρονικό</a:t>
            </a:r>
            <a:r>
              <a:rPr lang="el-GR" dirty="0"/>
              <a:t> </a:t>
            </a:r>
            <a:r>
              <a:rPr lang="el-GR" b="1" dirty="0"/>
              <a:t>εξοπλισμό</a:t>
            </a:r>
            <a:r>
              <a:rPr lang="el-GR" dirty="0"/>
              <a:t> </a:t>
            </a:r>
            <a:r>
              <a:rPr lang="el-GR" b="1" dirty="0"/>
              <a:t>ασφαλείας</a:t>
            </a:r>
            <a:r>
              <a:rPr lang="el-GR" dirty="0"/>
              <a:t>, σε συνδυασμό με </a:t>
            </a:r>
            <a:r>
              <a:rPr lang="el-GR" b="1" dirty="0"/>
              <a:t>επανδρωμένες</a:t>
            </a:r>
            <a:r>
              <a:rPr lang="el-GR" dirty="0"/>
              <a:t> υπηρεσίες. Όλα αυτά βέβαια προϋποθέτουν, ο μελετητής να είναι γνώστης της Ελληνικής και ευρωπαϊκής νομοθεσίας και να έχει σφαιρική αλλά και εξειδικευμένη εμπειρία,  σε όλο το φάσμα της ασφάλειας.</a:t>
            </a:r>
          </a:p>
        </p:txBody>
      </p:sp>
    </p:spTree>
    <p:extLst>
      <p:ext uri="{BB962C8B-B14F-4D97-AF65-F5344CB8AC3E}">
        <p14:creationId xmlns:p14="http://schemas.microsoft.com/office/powerpoint/2010/main" val="3624800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7A48AFA-018E-8D90-C8E9-3DD1B23BF5CD}"/>
              </a:ext>
            </a:extLst>
          </p:cNvPr>
          <p:cNvSpPr txBox="1"/>
          <p:nvPr/>
        </p:nvSpPr>
        <p:spPr>
          <a:xfrm>
            <a:off x="848138" y="993908"/>
            <a:ext cx="8825659" cy="5355312"/>
          </a:xfrm>
          <a:prstGeom prst="rect">
            <a:avLst/>
          </a:prstGeom>
          <a:noFill/>
        </p:spPr>
        <p:txBody>
          <a:bodyPr wrap="square">
            <a:spAutoFit/>
          </a:bodyPr>
          <a:lstStyle/>
          <a:p>
            <a:r>
              <a:rPr lang="el-GR" b="1" dirty="0"/>
              <a:t>Τα οφέλη μιας σοβαρής μελέτης</a:t>
            </a:r>
            <a:endParaRPr lang="el-GR" dirty="0"/>
          </a:p>
          <a:p>
            <a:r>
              <a:rPr lang="el-GR" dirty="0"/>
              <a:t>Γιατί όμως είναι τόσο </a:t>
            </a:r>
            <a:r>
              <a:rPr lang="el-GR" b="1" dirty="0"/>
              <a:t>σημαντικό και χρήσιμο </a:t>
            </a:r>
            <a:r>
              <a:rPr lang="el-GR" dirty="0"/>
              <a:t>για τον</a:t>
            </a:r>
            <a:r>
              <a:rPr lang="el-GR" b="1" dirty="0"/>
              <a:t> Υπεύθυνο Διαχείρισης της Ασφάλειας </a:t>
            </a:r>
            <a:r>
              <a:rPr lang="el-GR" dirty="0"/>
              <a:t>ενός οργανισμού ή επιχείρησης να έχει στα χέρια του αλλά και να εφαρμόσει μια εμπεριστατωμένη</a:t>
            </a:r>
            <a:r>
              <a:rPr lang="el-GR" b="1" dirty="0"/>
              <a:t> μελέτη εκτίμησης κινδύνου</a:t>
            </a:r>
            <a:r>
              <a:rPr lang="el-GR" dirty="0"/>
              <a:t>, πριν αρχίσει να υλοποιεί ή να </a:t>
            </a:r>
            <a:r>
              <a:rPr lang="el-GR" dirty="0" err="1"/>
              <a:t>επικαιροποιεί</a:t>
            </a:r>
            <a:r>
              <a:rPr lang="el-GR" dirty="0"/>
              <a:t> ή και να διοικεί και να διαχειρίζεται ένα σχέδιο ασφαλείας;</a:t>
            </a:r>
          </a:p>
          <a:p>
            <a:r>
              <a:rPr lang="el-GR" dirty="0"/>
              <a:t>Η Μελέτη Εκτίμησης Κινδύνου, πρέπει να προηγείται του οποιουδήποτε σχεδίου ασφαλείας, αφού από τα συμπεράσματα της μελέτης θα προκύψουν οι προτάσεις που θα αφορούν όπως </a:t>
            </a:r>
            <a:r>
              <a:rPr lang="el-GR" dirty="0" err="1"/>
              <a:t>προείπα</a:t>
            </a:r>
            <a:r>
              <a:rPr lang="el-GR" dirty="0"/>
              <a:t>, στη μεγιστοποίηση της ασφάλειας με την ενδεχόμενη χρήση μηχανικού, ηλεκτρικού και ηλεκτρονικού εξοπλισμού ασφαλείας,  σε συνδυασμό με επανδρωμένες υπηρεσίες. Η μελέτη εκτίμησης κινδύνου θα μας υποδείξει τα ενδεικνυόμενα μέσα και μέτρα ασφαλείας, που αφορούν ΜΟΝΟ στο συγκριμένο κτήριο. Η οποιαδήποτε μελέτη πρέπει να </a:t>
            </a:r>
            <a:r>
              <a:rPr lang="el-GR" dirty="0" err="1"/>
              <a:t>επικαιροποιείται</a:t>
            </a:r>
            <a:r>
              <a:rPr lang="el-GR" dirty="0"/>
              <a:t> κάθε 6μηνο και να παρακολουθείται η πιστή εφαρμογή της από συμβούλους μας. Ουσιαστικά οι σύμβουλοί μας, </a:t>
            </a:r>
            <a:r>
              <a:rPr lang="el-GR" b="1" dirty="0"/>
              <a:t>στέκονται δίπλα στον εκάστοτε διευθυντή ασφαλείας</a:t>
            </a:r>
            <a:r>
              <a:rPr lang="el-GR" dirty="0"/>
              <a:t> ενός οργανισμού ή μιας εγκατάστασης, φροντίζοντας να τον βοηθούν στην ορθή λήψη αποφάσεων, με γνώμονα πάντοτε τη μεγιστοποίηση της ασφάλειας, με την παράλληλη μείωση του κόστους από τον προϋπολογισμό που ο ίδιος διαχειρίζεται.</a:t>
            </a:r>
          </a:p>
        </p:txBody>
      </p:sp>
    </p:spTree>
    <p:extLst>
      <p:ext uri="{BB962C8B-B14F-4D97-AF65-F5344CB8AC3E}">
        <p14:creationId xmlns:p14="http://schemas.microsoft.com/office/powerpoint/2010/main" val="217427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F497509-9477-0F3F-00B8-7636594FFF16}"/>
              </a:ext>
            </a:extLst>
          </p:cNvPr>
          <p:cNvSpPr txBox="1"/>
          <p:nvPr/>
        </p:nvSpPr>
        <p:spPr>
          <a:xfrm>
            <a:off x="530085" y="605357"/>
            <a:ext cx="9395791" cy="6186309"/>
          </a:xfrm>
          <a:prstGeom prst="rect">
            <a:avLst/>
          </a:prstGeom>
          <a:noFill/>
        </p:spPr>
        <p:txBody>
          <a:bodyPr wrap="square">
            <a:spAutoFit/>
          </a:bodyPr>
          <a:lstStyle/>
          <a:p>
            <a:pPr algn="just"/>
            <a:r>
              <a:rPr lang="el-GR" b="1" dirty="0"/>
              <a:t>Η υλοποίηση σε 3 </a:t>
            </a:r>
            <a:r>
              <a:rPr lang="el-GR" b="1" dirty="0" err="1"/>
              <a:t>άξονες</a:t>
            </a:r>
            <a:r>
              <a:rPr lang="el-GR" dirty="0" err="1"/>
              <a:t>Για</a:t>
            </a:r>
            <a:r>
              <a:rPr lang="el-GR" dirty="0"/>
              <a:t> τη διενέργεια και σύνταξη μιας μελέτης </a:t>
            </a:r>
            <a:r>
              <a:rPr lang="el-GR" dirty="0" err="1"/>
              <a:t>Risk</a:t>
            </a:r>
            <a:r>
              <a:rPr lang="el-GR" dirty="0"/>
              <a:t> </a:t>
            </a:r>
            <a:r>
              <a:rPr lang="el-GR" dirty="0" err="1"/>
              <a:t>Assessment</a:t>
            </a:r>
            <a:r>
              <a:rPr lang="el-GR" dirty="0"/>
              <a:t> βασιζόμαστε σε κάποιες γενικές κατευθύνσεις ενώ τα πράγματα διαφοροποιούνται </a:t>
            </a:r>
            <a:r>
              <a:rPr lang="el-GR" b="1" dirty="0"/>
              <a:t>ανάλογα με τις συνθήκες που υπάρχουν στην εκάστοτε εγκατάσταση</a:t>
            </a:r>
          </a:p>
          <a:p>
            <a:pPr algn="just"/>
            <a:endParaRPr lang="el-GR" dirty="0"/>
          </a:p>
          <a:p>
            <a:pPr algn="just"/>
            <a:r>
              <a:rPr lang="el-GR" dirty="0"/>
              <a:t>Όπως αναφέραμε τρεις (3) είναι οι βασικοί άξονες που κινούμαστε: </a:t>
            </a:r>
            <a:r>
              <a:rPr lang="el-GR" b="1" dirty="0"/>
              <a:t>Ευρήματα – Διαπιστώσεις – Συμπεράσματα</a:t>
            </a:r>
            <a:r>
              <a:rPr lang="el-GR" dirty="0"/>
              <a:t> και καλούμαστε να εξετάσουμε πριν απαντήσουμε με συγκεκριμένες προτάσεις. Σίγουρα οι προτάσεις μας διαφοροποιούνται ανάλογα με την εγκατάσταση που καλούμαστε να αξιολογήσουμε κάθε φορά και </a:t>
            </a:r>
            <a:r>
              <a:rPr lang="el-GR" dirty="0" err="1"/>
              <a:t>γι</a:t>
            </a:r>
            <a:r>
              <a:rPr lang="el-GR" dirty="0"/>
              <a:t> αυτό αναφέρουμε ρητά ότι η συγκεκριμένη μελέτη ΔΕΝ έχει εφαρμογή σε καμία άλλη εγκατάσταση. Στην τελική διαμόρφωση της αξιολόγησης του κινδύνου μιας εγκατάστασης, σημαντικό ρόλο παίζει και η επιθυμία του εντολέα μας, μέχρι ποιο σημείο επιθυμεί να φτάσει η εργασία που μας ανέθεσε να φέρουμε εις πέρας.</a:t>
            </a:r>
          </a:p>
          <a:p>
            <a:pPr algn="just"/>
            <a:r>
              <a:rPr lang="el-GR" dirty="0"/>
              <a:t>Και για να γίνω πιο κατανοητός σας αναφέρω η δική μας εταιρεία έχει τη δυνατότητα να εξετάσει και να αξιολογήσει όλους τους κινδύνους που ενέχει μια εγκατάσταση (κτήριο) όπως οι φυσικές προσβάσεις, οι έξοδοι κινδύνου, τα γειτνιάζοντα κτήρια, τα υπόγεια ύδατα, οι υδρορροές </a:t>
            </a:r>
            <a:r>
              <a:rPr lang="el-GR" dirty="0" err="1"/>
              <a:t>κ.α</a:t>
            </a:r>
            <a:r>
              <a:rPr lang="el-GR" dirty="0"/>
              <a:t> ή μια επιχείρηση στη διάρκεια της καθημερινής της λειτουργίας, όπως ενδεικτικά την ασφάλεια των ανωτάτων στελεχών της και των μελών των οικογενειών τους, τη διαρροή πληροφοριών, τη διαφύλαξη μυστικών της, την ασφάλεια των εργαζομένων της και των </a:t>
            </a:r>
            <a:r>
              <a:rPr lang="el-GR" dirty="0" err="1"/>
              <a:t>συναλλασσομένων</a:t>
            </a:r>
            <a:r>
              <a:rPr lang="el-GR" dirty="0"/>
              <a:t> μαζί της, την πρόληψη απωλειών, τη  χρήση του στόλου των οχημάτων της, τον ανταγωνισμό,  κίνδυνοι οι οποίοι εκτείνονται ακόμη και όταν αυτή διακόπτει τη λειτουργία της και το προσωπικό της αποχωρεί.</a:t>
            </a:r>
          </a:p>
        </p:txBody>
      </p:sp>
    </p:spTree>
    <p:extLst>
      <p:ext uri="{BB962C8B-B14F-4D97-AF65-F5344CB8AC3E}">
        <p14:creationId xmlns:p14="http://schemas.microsoft.com/office/powerpoint/2010/main" val="1389012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5AC24B-91EF-B7B1-B39D-216C2C9AEAD3}"/>
              </a:ext>
            </a:extLst>
          </p:cNvPr>
          <p:cNvSpPr>
            <a:spLocks noGrp="1"/>
          </p:cNvSpPr>
          <p:nvPr>
            <p:ph type="title"/>
          </p:nvPr>
        </p:nvSpPr>
        <p:spPr/>
        <p:txBody>
          <a:bodyPr/>
          <a:lstStyle/>
          <a:p>
            <a:r>
              <a:rPr lang="el-GR" b="1" dirty="0"/>
              <a:t>Η επιλογή των υπηρεσιών και συστημάτων ασφάλειας</a:t>
            </a:r>
            <a:endParaRPr lang="el-GR" dirty="0"/>
          </a:p>
        </p:txBody>
      </p:sp>
      <p:sp>
        <p:nvSpPr>
          <p:cNvPr id="3" name="Θέση κειμένου 2">
            <a:extLst>
              <a:ext uri="{FF2B5EF4-FFF2-40B4-BE49-F238E27FC236}">
                <a16:creationId xmlns:a16="http://schemas.microsoft.com/office/drawing/2014/main" id="{2E138981-9633-D6EA-38D6-26486DD3756D}"/>
              </a:ext>
            </a:extLst>
          </p:cNvPr>
          <p:cNvSpPr>
            <a:spLocks noGrp="1"/>
          </p:cNvSpPr>
          <p:nvPr>
            <p:ph type="body" sz="half" idx="2"/>
          </p:nvPr>
        </p:nvSpPr>
        <p:spPr>
          <a:xfrm>
            <a:off x="1152144" y="3547872"/>
            <a:ext cx="9926673" cy="3310128"/>
          </a:xfrm>
        </p:spPr>
        <p:txBody>
          <a:bodyPr>
            <a:normAutofit fontScale="92500" lnSpcReduction="10000"/>
          </a:bodyPr>
          <a:lstStyle/>
          <a:p>
            <a:r>
              <a:rPr lang="el-GR" dirty="0"/>
              <a:t>Η μελέτη εκτίμηση της επικινδυνότητας ασφάλειας μπορεί να βοηθήσει στην </a:t>
            </a:r>
            <a:r>
              <a:rPr lang="el-GR" b="1" dirty="0"/>
              <a:t>επιλογή του προσωπικού ή της εταιρίας</a:t>
            </a:r>
            <a:r>
              <a:rPr lang="el-GR" dirty="0"/>
              <a:t> που θα κληθεί να διαχειριστεί ένα έργο ασφαλείας ή στην επιλογή της </a:t>
            </a:r>
            <a:r>
              <a:rPr lang="el-GR" b="1" dirty="0"/>
              <a:t>κατάλληλης τεχνολογίας</a:t>
            </a:r>
            <a:r>
              <a:rPr lang="el-GR" dirty="0"/>
              <a:t> και κατ’ επέκταση των συστημάτων που θα τοποθετηθούν</a:t>
            </a:r>
          </a:p>
          <a:p>
            <a:r>
              <a:rPr lang="el-GR" dirty="0"/>
              <a:t>Εφόσον ο εκάστοτε εντολέας το επιλέξει μπορεί να συμπεριλαμβάνει, και την </a:t>
            </a:r>
            <a:r>
              <a:rPr lang="el-GR" b="1" dirty="0"/>
              <a:t>επιλογή και αξιολόγηση της Ι.Ε.Π.Υ.Α</a:t>
            </a:r>
            <a:r>
              <a:rPr lang="el-GR" dirty="0"/>
              <a:t> στην οποία θα αναθέσει τις επανδρωμένες υπηρεσίες, εφόσον η Μελέτη που θα έχει ζητήσει υποδεικνύει τέτοια παροχή. Στη συνέχεια μπορούμε να αναλάβουμε την επιλογή του προσωπικού της Ι.Ε.Π.Υ.Α που θα παράσχει τις υπηρεσίες στον εντολέα μας και την εκπαίδευσή του.  Σε συνεργασία με τους μηχανολόγους του εντολέα,  επιβλέπουμε την εγκατάσταση  των συστημάτων ασφαλείας (μηχανικά, ηλεκτρικά ή ηλεκτρονικά) που έχουμε προδιαγράψει και αναφέρονται στη μελέτη μας. Εδώ θα ήθελα να αναφέρω ότι η Εταιρεία μας δεν εμπλέκεται καθόλου με οικονομικά θέματα μεταξύ του εντολέα μας και των προμηθευτών του.</a:t>
            </a:r>
          </a:p>
          <a:p>
            <a:endParaRPr lang="el-GR" dirty="0"/>
          </a:p>
        </p:txBody>
      </p:sp>
    </p:spTree>
    <p:extLst>
      <p:ext uri="{BB962C8B-B14F-4D97-AF65-F5344CB8AC3E}">
        <p14:creationId xmlns:p14="http://schemas.microsoft.com/office/powerpoint/2010/main" val="1467282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59AB3FC-2DE0-8FF0-2383-2C8787426F90}"/>
              </a:ext>
            </a:extLst>
          </p:cNvPr>
          <p:cNvSpPr>
            <a:spLocks noGrp="1"/>
          </p:cNvSpPr>
          <p:nvPr>
            <p:ph type="title"/>
          </p:nvPr>
        </p:nvSpPr>
        <p:spPr/>
        <p:txBody>
          <a:bodyPr/>
          <a:lstStyle/>
          <a:p>
            <a:r>
              <a:rPr lang="el-GR" b="1" dirty="0"/>
              <a:t>Διακριτοί ρόλοι και επαγγελματισμός</a:t>
            </a:r>
            <a:endParaRPr lang="el-GR" dirty="0"/>
          </a:p>
        </p:txBody>
      </p:sp>
      <p:sp>
        <p:nvSpPr>
          <p:cNvPr id="3" name="Θέση περιεχομένου 2">
            <a:extLst>
              <a:ext uri="{FF2B5EF4-FFF2-40B4-BE49-F238E27FC236}">
                <a16:creationId xmlns:a16="http://schemas.microsoft.com/office/drawing/2014/main" id="{2D7D8218-D71F-7651-E964-FA70D96954F9}"/>
              </a:ext>
            </a:extLst>
          </p:cNvPr>
          <p:cNvSpPr>
            <a:spLocks noGrp="1"/>
          </p:cNvSpPr>
          <p:nvPr>
            <p:ph idx="1"/>
          </p:nvPr>
        </p:nvSpPr>
        <p:spPr>
          <a:xfrm>
            <a:off x="1154954" y="2603499"/>
            <a:ext cx="9632316" cy="4367143"/>
          </a:xfrm>
        </p:spPr>
        <p:txBody>
          <a:bodyPr>
            <a:normAutofit/>
          </a:bodyPr>
          <a:lstStyle/>
          <a:p>
            <a:r>
              <a:rPr lang="el-GR" dirty="0"/>
              <a:t>Αυτό που συστήνεται  είναι ότι όποιος αναλάβει να εκπονήσει και να συντάξει τη Μελέτη Εκτίμησης Κινδύνου, πρέπει να είναι γνώστης των όσων προανέφερα. Είναι αδιάφορο,  εάν ο ίδιος έχει και Ι.Ε.Π.Υ.Α και μπορεί να αναλάβει και τις επανδρωμένες υπηρεσίες, αφού ο εντολέας θα πρέπει να προβληματιστεί </a:t>
            </a:r>
            <a:r>
              <a:rPr lang="el-GR" dirty="0" err="1"/>
              <a:t>γι</a:t>
            </a:r>
            <a:r>
              <a:rPr lang="el-GR" dirty="0"/>
              <a:t> αυτό. Η Εκτίμηση &amp; Ανάλυση Κινδύνου, είναι μια αρκετά σοβαρή υπόθεση και ενέχει ποινικές &amp; αστικές ευθύνες, σε περίπτωση που τα πράγματα δεν πάνε καλά και δεν είναι μια φόρμα που την κατεβάζουμε από το διαδίκτυο και την προσαρμόζουμε στον εκάστοτε πελάτη. Συναντούμε στην αγορά «μελετητές» και «συμβούλους» που αναλαμβάνουν να εκπονήσουν μελέτες ασφαλείας και οι προτάσεις τους ουσιαστικά φωτογραφίζουν συγκεκριμένη Ι.Ε.Π.Υ.Α. Αυτό και μόνο αποδεικνύει ότι η Μελέτη πάσχει και δεν έχει γίνει από επαγγελματία με γνώσεις, αλλά από κάποιον που απλά είχε την «πρόσβαση» να αναλάβει τη Μελέτη,  δίχως να ενδιαφέρεται εάν το αποτέλεσμα που προέκυψε, είναι αυτό που πλήρωσε ο πελάτης, θέτοντας σε κίνδυνο τις ζωές των εμπλεκομένων καθώς και των περιουσιακών στοιχείων του πελάτη.</a:t>
            </a:r>
          </a:p>
        </p:txBody>
      </p:sp>
    </p:spTree>
    <p:extLst>
      <p:ext uri="{BB962C8B-B14F-4D97-AF65-F5344CB8AC3E}">
        <p14:creationId xmlns:p14="http://schemas.microsoft.com/office/powerpoint/2010/main" val="2524705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BD68F7-0A5D-20F8-EF7A-D58E45B76653}"/>
              </a:ext>
            </a:extLst>
          </p:cNvPr>
          <p:cNvSpPr>
            <a:spLocks noGrp="1"/>
          </p:cNvSpPr>
          <p:nvPr>
            <p:ph type="title"/>
          </p:nvPr>
        </p:nvSpPr>
        <p:spPr/>
        <p:txBody>
          <a:bodyPr/>
          <a:lstStyle/>
          <a:p>
            <a:r>
              <a:rPr lang="el-GR" b="1" dirty="0"/>
              <a:t>Σύγχρονες απαιτήσεις σε ένα περιβάλλον γεμάτο προκλήσεις</a:t>
            </a:r>
            <a:endParaRPr lang="el-GR" dirty="0"/>
          </a:p>
        </p:txBody>
      </p:sp>
      <p:sp>
        <p:nvSpPr>
          <p:cNvPr id="4" name="TextBox 3">
            <a:extLst>
              <a:ext uri="{FF2B5EF4-FFF2-40B4-BE49-F238E27FC236}">
                <a16:creationId xmlns:a16="http://schemas.microsoft.com/office/drawing/2014/main" id="{428666C6-EBE0-3B95-53E1-0A5E90C6E42E}"/>
              </a:ext>
            </a:extLst>
          </p:cNvPr>
          <p:cNvSpPr txBox="1"/>
          <p:nvPr/>
        </p:nvSpPr>
        <p:spPr>
          <a:xfrm>
            <a:off x="1152932" y="2307733"/>
            <a:ext cx="9064487" cy="4524315"/>
          </a:xfrm>
          <a:prstGeom prst="rect">
            <a:avLst/>
          </a:prstGeom>
          <a:noFill/>
        </p:spPr>
        <p:txBody>
          <a:bodyPr wrap="square">
            <a:spAutoFit/>
          </a:bodyPr>
          <a:lstStyle/>
          <a:p>
            <a:r>
              <a:rPr lang="el-GR" dirty="0"/>
              <a:t>Οι σύγχρονες απαιτήσεις στο τομέα των μελετών αξιολόγησης των κινδύνων σήμερα στην Ελλάδα και στο εξωτερικό προκύπτουν μέσα από ένα περιβάλλον όπου εξελίσσεται συνεχώς και δημιουργεί ολοένα και μεγαλύτερες προκλήσεις.</a:t>
            </a:r>
          </a:p>
          <a:p>
            <a:r>
              <a:rPr lang="el-GR" dirty="0"/>
              <a:t>Η διεθνοποίηση της τρομοκρατίας, η δραστηριοποίηση στη χώρα μας εταιρειών που αποτελούν στόχο τρομοκρατών ή ποινικών εγκληματιών, οι αλλαγές στις εθνικές και ευρωπαϊκές νομοθεσίες και στα διεθνή πρότυπα ασφαλείας όπως το GDPR (General </a:t>
            </a:r>
            <a:r>
              <a:rPr lang="el-GR" dirty="0" err="1"/>
              <a:t>Data</a:t>
            </a:r>
            <a:r>
              <a:rPr lang="el-GR" dirty="0"/>
              <a:t> Protection </a:t>
            </a:r>
            <a:r>
              <a:rPr lang="el-GR" dirty="0" err="1"/>
              <a:t>Regulation</a:t>
            </a:r>
            <a:r>
              <a:rPr lang="el-GR" dirty="0"/>
              <a:t>), η συνεχής ανάπτυξη λογισμικών και τεχνολογιών αιχμής, τα έντονα καιρικά φαινόμενα, η χρήση σε κατασκευές κτηρίων νέων αδρανών υλικών, η συνεχής εξέλιξη κατασβεστικών/πυροσβεστικών υλικών, αλλά και οι κρίσεις που αναδύονται (υγειονομική, ενεργειακή, </a:t>
            </a:r>
            <a:r>
              <a:rPr lang="el-GR" dirty="0" err="1"/>
              <a:t>κ.α</a:t>
            </a:r>
            <a:r>
              <a:rPr lang="el-GR" dirty="0"/>
              <a:t>) μας αναγκάζει στη συνεχή ενημέρωση από διάφορες πηγές όπως: το διαδίκτυο, διεθνείς οργανισμούς που συμμετέχουμε αλλά και αποστολές μας σε εκπαιδεύσεις στο εξωτερικό, ώστε να έχουμε τις γνώσεις και να είμαστε πάντοτε έτοιμοι να παρέχουμε επαγγελματικά τις υπηρεσίες μας σε όποιον θελήσει να εμπιστευθεί τις επαγγελματικές υπηρεσίες της A&amp;K </a:t>
            </a:r>
            <a:r>
              <a:rPr lang="el-GR" dirty="0" err="1"/>
              <a:t>Risk</a:t>
            </a:r>
            <a:r>
              <a:rPr lang="el-GR" dirty="0"/>
              <a:t> </a:t>
            </a:r>
            <a:r>
              <a:rPr lang="el-GR" dirty="0" err="1"/>
              <a:t>Management</a:t>
            </a:r>
            <a:r>
              <a:rPr lang="el-GR" dirty="0"/>
              <a:t> Consulting και στον Τομέα του </a:t>
            </a:r>
            <a:r>
              <a:rPr lang="el-GR" dirty="0" err="1"/>
              <a:t>Risk</a:t>
            </a:r>
            <a:r>
              <a:rPr lang="el-GR" dirty="0"/>
              <a:t> </a:t>
            </a:r>
            <a:r>
              <a:rPr lang="el-GR" dirty="0" err="1"/>
              <a:t>Assessment</a:t>
            </a:r>
            <a:r>
              <a:rPr lang="el-GR" dirty="0"/>
              <a:t>.</a:t>
            </a:r>
          </a:p>
        </p:txBody>
      </p:sp>
    </p:spTree>
    <p:extLst>
      <p:ext uri="{BB962C8B-B14F-4D97-AF65-F5344CB8AC3E}">
        <p14:creationId xmlns:p14="http://schemas.microsoft.com/office/powerpoint/2010/main" val="13484559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ίθουσα συσκέψεων &quot;Ιόν&quot;">
  <a:themeElements>
    <a:clrScheme name="Ion Boardroom">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FFC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EC7F02AD-9687-440F-A9DF-FAA6F22270D7}"/>
    </a:ext>
  </a:extLst>
</a:theme>
</file>

<file path=docProps/app.xml><?xml version="1.0" encoding="utf-8"?>
<Properties xmlns="http://schemas.openxmlformats.org/officeDocument/2006/extended-properties" xmlns:vt="http://schemas.openxmlformats.org/officeDocument/2006/docPropsVTypes">
  <Template>TM02900722[[fn=Αίθουσα συσκέψεων (Ιόντα)]]</Template>
  <TotalTime>13</TotalTime>
  <Words>1294</Words>
  <Application>Microsoft Office PowerPoint</Application>
  <PresentationFormat>Ευρεία οθόνη</PresentationFormat>
  <Paragraphs>25</Paragraphs>
  <Slides>8</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8</vt:i4>
      </vt:variant>
    </vt:vector>
  </HeadingPairs>
  <TitlesOfParts>
    <vt:vector size="12" baseType="lpstr">
      <vt:lpstr>Arial</vt:lpstr>
      <vt:lpstr>Century Gothic</vt:lpstr>
      <vt:lpstr>Wingdings 3</vt:lpstr>
      <vt:lpstr>Αίθουσα συσκέψεων "Ιόν"</vt:lpstr>
      <vt:lpstr>Risk Assesment: Τα βήματα προς μια αποτελεσματική εκτίμηση Κινδύνου</vt:lpstr>
      <vt:lpstr>Παρουσίαση του PowerPoint</vt:lpstr>
      <vt:lpstr>Παρουσίαση του PowerPoint</vt:lpstr>
      <vt:lpstr>Παρουσίαση του PowerPoint</vt:lpstr>
      <vt:lpstr>Παρουσίαση του PowerPoint</vt:lpstr>
      <vt:lpstr>Η επιλογή των υπηρεσιών και συστημάτων ασφάλειας</vt:lpstr>
      <vt:lpstr>Διακριτοί ρόλοι και επαγγελματισμός</vt:lpstr>
      <vt:lpstr>Σύγχρονες απαιτήσεις σε ένα περιβάλλον γεμάτο προκλήσεις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Risk Assesment: Τα βήματα προς μια αποτελεσματική εκτίμηση Κινδύνου</dc:title>
  <dc:creator>MAVROPOULOU EFSTATHIA</dc:creator>
  <cp:lastModifiedBy>MAVROPOULOU EFSTATHIA</cp:lastModifiedBy>
  <cp:revision>1</cp:revision>
  <dcterms:created xsi:type="dcterms:W3CDTF">2023-10-17T07:17:29Z</dcterms:created>
  <dcterms:modified xsi:type="dcterms:W3CDTF">2023-10-17T07:31:14Z</dcterms:modified>
</cp:coreProperties>
</file>