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7" r:id="rId3"/>
    <p:sldId id="258" r:id="rId4"/>
    <p:sldId id="259" r:id="rId5"/>
    <p:sldId id="262" r:id="rId6"/>
    <p:sldId id="263" r:id="rId7"/>
    <p:sldId id="264" r:id="rId8"/>
    <p:sldId id="265" r:id="rId9"/>
    <p:sldId id="267" r:id="rId10"/>
    <p:sldId id="269" r:id="rId11"/>
    <p:sldId id="271" r:id="rId12"/>
    <p:sldId id="273" r:id="rId13"/>
    <p:sldId id="260"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456"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6C15154A-58C7-4A03-9963-4E744BC8F913}" type="datetimeFigureOut">
              <a:rPr lang="el-GR" smtClean="0"/>
              <a:pPr/>
              <a:t>4/1/2024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F768A7-1CD5-495A-B828-086F7D7C22B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C15154A-58C7-4A03-9963-4E744BC8F913}" type="datetimeFigureOut">
              <a:rPr lang="el-GR" smtClean="0"/>
              <a:pPr/>
              <a:t>4/1/2024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F768A7-1CD5-495A-B828-086F7D7C22B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C15154A-58C7-4A03-9963-4E744BC8F913}" type="datetimeFigureOut">
              <a:rPr lang="el-GR" smtClean="0"/>
              <a:pPr/>
              <a:t>4/1/2024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F768A7-1CD5-495A-B828-086F7D7C22B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C15154A-58C7-4A03-9963-4E744BC8F913}" type="datetimeFigureOut">
              <a:rPr lang="el-GR" smtClean="0"/>
              <a:pPr/>
              <a:t>4/1/2024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F768A7-1CD5-495A-B828-086F7D7C22B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C15154A-58C7-4A03-9963-4E744BC8F913}" type="datetimeFigureOut">
              <a:rPr lang="el-GR" smtClean="0"/>
              <a:pPr/>
              <a:t>4/1/2024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F768A7-1CD5-495A-B828-086F7D7C22B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6C15154A-58C7-4A03-9963-4E744BC8F913}" type="datetimeFigureOut">
              <a:rPr lang="el-GR" smtClean="0"/>
              <a:pPr/>
              <a:t>4/1/2024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7F768A7-1CD5-495A-B828-086F7D7C22B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6C15154A-58C7-4A03-9963-4E744BC8F913}" type="datetimeFigureOut">
              <a:rPr lang="el-GR" smtClean="0"/>
              <a:pPr/>
              <a:t>4/1/2024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7F768A7-1CD5-495A-B828-086F7D7C22B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6C15154A-58C7-4A03-9963-4E744BC8F913}" type="datetimeFigureOut">
              <a:rPr lang="el-GR" smtClean="0"/>
              <a:pPr/>
              <a:t>4/1/2024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7F768A7-1CD5-495A-B828-086F7D7C22B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C15154A-58C7-4A03-9963-4E744BC8F913}" type="datetimeFigureOut">
              <a:rPr lang="el-GR" smtClean="0"/>
              <a:pPr/>
              <a:t>4/1/2024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7F768A7-1CD5-495A-B828-086F7D7C22B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C15154A-58C7-4A03-9963-4E744BC8F913}" type="datetimeFigureOut">
              <a:rPr lang="el-GR" smtClean="0"/>
              <a:pPr/>
              <a:t>4/1/2024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7F768A7-1CD5-495A-B828-086F7D7C22B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C15154A-58C7-4A03-9963-4E744BC8F913}" type="datetimeFigureOut">
              <a:rPr lang="el-GR" smtClean="0"/>
              <a:pPr/>
              <a:t>4/1/2024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7F768A7-1CD5-495A-B828-086F7D7C22B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15154A-58C7-4A03-9963-4E744BC8F913}" type="datetimeFigureOut">
              <a:rPr lang="el-GR" smtClean="0"/>
              <a:pPr/>
              <a:t>4/1/2024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F768A7-1CD5-495A-B828-086F7D7C22B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l.wikipedia.org/wiki/%CE%A0%CE%B1%CF%87%CF%8D_%CE%AD%CE%BD%CF%84%CE%B5%CF%81%CE%BF" TargetMode="External"/><Relationship Id="rId2" Type="http://schemas.openxmlformats.org/officeDocument/2006/relationships/hyperlink" Target="https://el.wikipedia.org/wiki/%CE%9B%CE%B5%CF%80%CF%84%CF%8C_%CE%AD%CE%BD%CF%84%CE%B5%CF%81%CE%B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Θέση περιεχομένου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624" y="1410711"/>
            <a:ext cx="6840760" cy="4175529"/>
          </a:xfrm>
        </p:spPr>
      </p:pic>
      <p:sp>
        <p:nvSpPr>
          <p:cNvPr id="9" name="TextBox 8"/>
          <p:cNvSpPr txBox="1"/>
          <p:nvPr/>
        </p:nvSpPr>
        <p:spPr>
          <a:xfrm>
            <a:off x="467544" y="188640"/>
            <a:ext cx="7344816" cy="1200329"/>
          </a:xfrm>
          <a:prstGeom prst="rect">
            <a:avLst/>
          </a:prstGeom>
          <a:noFill/>
        </p:spPr>
        <p:txBody>
          <a:bodyPr wrap="square" rtlCol="0">
            <a:spAutoFit/>
          </a:bodyPr>
          <a:lstStyle/>
          <a:p>
            <a:pPr algn="ctr"/>
            <a:r>
              <a:rPr lang="el-GR" sz="2400" b="1" dirty="0" smtClean="0"/>
              <a:t>2</a:t>
            </a:r>
            <a:r>
              <a:rPr lang="el-GR" sz="2400" b="1" baseline="30000" dirty="0" smtClean="0"/>
              <a:t>ο</a:t>
            </a:r>
            <a:r>
              <a:rPr lang="el-GR" sz="2400" b="1" dirty="0" smtClean="0"/>
              <a:t> ΔΙΕΚ ΛΑΡΙΣΑΣ</a:t>
            </a:r>
          </a:p>
          <a:p>
            <a:pPr algn="ctr"/>
            <a:r>
              <a:rPr lang="el-GR" sz="2400" b="1" dirty="0" smtClean="0"/>
              <a:t>ΒΑΣΙΚΕΣ ΒΙΟΛΟΓΙΚΕΣ ΕΝΝΟΙΕΣ-ΦΥΣΙΟΛΟΓΙΑ</a:t>
            </a:r>
          </a:p>
          <a:p>
            <a:pPr algn="ctr"/>
            <a:r>
              <a:rPr lang="el-GR" sz="2400" b="1" dirty="0" smtClean="0"/>
              <a:t>ΣΤΟΜΑΧΙ-ΛΕΠΤΟ ΕΝΤΕΡΟ-ΠΑΧΥ ΕΝΤΕΡΟ </a:t>
            </a:r>
            <a:endParaRPr lang="el-GR" sz="2400" b="1" dirty="0"/>
          </a:p>
        </p:txBody>
      </p:sp>
      <p:sp>
        <p:nvSpPr>
          <p:cNvPr id="10" name="TextBox 9"/>
          <p:cNvSpPr txBox="1"/>
          <p:nvPr/>
        </p:nvSpPr>
        <p:spPr>
          <a:xfrm>
            <a:off x="5436096" y="5733256"/>
            <a:ext cx="3600400" cy="1015663"/>
          </a:xfrm>
          <a:prstGeom prst="rect">
            <a:avLst/>
          </a:prstGeom>
          <a:noFill/>
        </p:spPr>
        <p:txBody>
          <a:bodyPr wrap="square" rtlCol="0">
            <a:spAutoFit/>
          </a:bodyPr>
          <a:lstStyle/>
          <a:p>
            <a:r>
              <a:rPr lang="el-GR" sz="2000" b="1" dirty="0" smtClean="0"/>
              <a:t>ΝΤΟΥΦΑ ΒΑΣΙΛΙΚΗ</a:t>
            </a:r>
          </a:p>
          <a:p>
            <a:r>
              <a:rPr lang="el-GR" sz="2000" b="1" dirty="0" smtClean="0"/>
              <a:t>ΣΑΛΑ ΧΡΙΣΤΙΝΑ </a:t>
            </a:r>
          </a:p>
          <a:p>
            <a:r>
              <a:rPr lang="el-GR" sz="2000" b="1" dirty="0" smtClean="0"/>
              <a:t>ΧΟΛΕΒΑΣ ΔΗΜΗΤΡΗΣ</a:t>
            </a:r>
            <a:endParaRPr lang="el-GR" sz="2000" b="1" dirty="0"/>
          </a:p>
        </p:txBody>
      </p:sp>
    </p:spTree>
    <p:extLst>
      <p:ext uri="{BB962C8B-B14F-4D97-AF65-F5344CB8AC3E}">
        <p14:creationId xmlns:p14="http://schemas.microsoft.com/office/powerpoint/2010/main" val="3969078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 xmlns:a16="http://schemas.microsoft.com/office/drawing/2014/main" id="{E2679C4B-C9FD-1C40-DC79-66E6597472A2}"/>
              </a:ext>
            </a:extLst>
          </p:cNvPr>
          <p:cNvSpPr>
            <a:spLocks noGrp="1"/>
          </p:cNvSpPr>
          <p:nvPr>
            <p:ph type="subTitle" idx="1"/>
          </p:nvPr>
        </p:nvSpPr>
        <p:spPr>
          <a:xfrm>
            <a:off x="90973" y="0"/>
            <a:ext cx="8943392" cy="6858000"/>
          </a:xfrm>
        </p:spPr>
        <p:txBody>
          <a:bodyPr>
            <a:normAutofit fontScale="92500" lnSpcReduction="10000"/>
          </a:bodyPr>
          <a:lstStyle/>
          <a:p>
            <a:pPr algn="l"/>
            <a:r>
              <a:rPr lang="el-GR" sz="2200" b="0" i="0" dirty="0">
                <a:solidFill>
                  <a:srgbClr val="434343"/>
                </a:solidFill>
                <a:effectLst/>
                <a:latin typeface="Ubuntu" panose="020B0504030602030204" pitchFamily="34" charset="0"/>
              </a:rPr>
              <a:t>Το στομάχι χωρίζεται σε τέσσερα τμήματα, καθένα από τα οποία έχει διαφορετικά κύτταρα και λειτουργίες. Οι ενότητες είναι:</a:t>
            </a:r>
          </a:p>
          <a:p>
            <a:pPr algn="l">
              <a:buFont typeface="+mj-lt"/>
              <a:buAutoNum type="arabicPeriod"/>
            </a:pPr>
            <a:r>
              <a:rPr lang="el-GR" sz="2200" b="0" i="0" u="none" strike="noStrike" dirty="0">
                <a:solidFill>
                  <a:srgbClr val="434343"/>
                </a:solidFill>
                <a:effectLst/>
                <a:latin typeface="Ubuntu" panose="020B0504030602030204" pitchFamily="34" charset="0"/>
              </a:rPr>
              <a:t>Η οισοφαγική περιοχή, όπου το περιεχόμενο του οισοφάγου αδειάζει στο στομάχι.</a:t>
            </a:r>
          </a:p>
          <a:p>
            <a:pPr algn="l">
              <a:buFont typeface="+mj-lt"/>
              <a:buAutoNum type="arabicPeriod"/>
            </a:pPr>
            <a:r>
              <a:rPr lang="el-GR" sz="2200" b="0" i="0" u="none" strike="noStrike" dirty="0">
                <a:solidFill>
                  <a:srgbClr val="434343"/>
                </a:solidFill>
                <a:effectLst/>
                <a:latin typeface="Ubuntu" panose="020B0504030602030204" pitchFamily="34" charset="0"/>
              </a:rPr>
              <a:t>Ο θόλος, που σχηματίζεται από την άνω καμπυλότητα του οργάνου.</a:t>
            </a:r>
          </a:p>
          <a:p>
            <a:pPr algn="l">
              <a:buFont typeface="+mj-lt"/>
              <a:buAutoNum type="arabicPeriod"/>
            </a:pPr>
            <a:r>
              <a:rPr lang="el-GR" sz="2200" b="0" i="0" u="none" strike="noStrike" dirty="0">
                <a:solidFill>
                  <a:srgbClr val="434343"/>
                </a:solidFill>
                <a:effectLst/>
                <a:latin typeface="Ubuntu" panose="020B0504030602030204" pitchFamily="34" charset="0"/>
              </a:rPr>
              <a:t>Το σώμα, η κύρια κεντρική περιοχή.</a:t>
            </a:r>
          </a:p>
          <a:p>
            <a:pPr algn="l">
              <a:buFont typeface="+mj-lt"/>
              <a:buAutoNum type="arabicPeriod"/>
            </a:pPr>
            <a:r>
              <a:rPr lang="el-GR" sz="2200" b="0" i="0" u="none" strike="noStrike" dirty="0">
                <a:solidFill>
                  <a:srgbClr val="434343"/>
                </a:solidFill>
                <a:effectLst/>
                <a:latin typeface="Ubuntu" panose="020B0504030602030204" pitchFamily="34" charset="0"/>
              </a:rPr>
              <a:t>Ο πυλώνας ή ο κόλπος, το κάτω τμήμα του οργάνου που διευκολύνει την εκκένωση του περιεχομένου στο λεπτό έντερο.</a:t>
            </a:r>
          </a:p>
          <a:p>
            <a:pPr algn="l"/>
            <a:r>
              <a:rPr lang="el-GR" sz="2200" b="0" i="0" dirty="0">
                <a:solidFill>
                  <a:srgbClr val="434343"/>
                </a:solidFill>
                <a:effectLst/>
                <a:latin typeface="Ubuntu" panose="020B0504030602030204" pitchFamily="34" charset="0"/>
              </a:rPr>
              <a:t>Δύο βαλβίδες λείου μυός ή σφιγκτήρες διατηρούν το περιεχόμενο του στομάχου. Είναι οι:</a:t>
            </a:r>
          </a:p>
          <a:p>
            <a:pPr algn="l">
              <a:buFont typeface="+mj-lt"/>
              <a:buAutoNum type="arabicPeriod"/>
            </a:pPr>
            <a:r>
              <a:rPr lang="el-GR" sz="2200" b="0" i="0" u="none" strike="noStrike" dirty="0">
                <a:solidFill>
                  <a:srgbClr val="434343"/>
                </a:solidFill>
                <a:effectLst/>
                <a:latin typeface="Ubuntu" panose="020B0504030602030204" pitchFamily="34" charset="0"/>
              </a:rPr>
              <a:t>Οισοφαγικός σφιγκτήρας που διαιρεί την παραπάνω οδό.</a:t>
            </a:r>
          </a:p>
          <a:p>
            <a:pPr algn="l">
              <a:buFont typeface="+mj-lt"/>
              <a:buAutoNum type="arabicPeriod"/>
            </a:pPr>
            <a:r>
              <a:rPr lang="el-GR" sz="2200" b="0" i="0" u="none" strike="noStrike" dirty="0">
                <a:solidFill>
                  <a:srgbClr val="434343"/>
                </a:solidFill>
                <a:effectLst/>
                <a:latin typeface="Ubuntu" panose="020B0504030602030204" pitchFamily="34" charset="0"/>
              </a:rPr>
              <a:t>Πυλωρικός σφιγκτήρας ή πυλωρικό στόμιο που διαιρεί το στομάχι από το λεπτό έντερο.</a:t>
            </a:r>
          </a:p>
          <a:p>
            <a:pPr algn="l"/>
            <a:r>
              <a:rPr lang="el-GR" sz="2200" b="0" i="0" dirty="0">
                <a:solidFill>
                  <a:srgbClr val="434343"/>
                </a:solidFill>
                <a:effectLst/>
                <a:latin typeface="Ubuntu" panose="020B0504030602030204" pitchFamily="34" charset="0"/>
              </a:rPr>
              <a:t>Οι αρτηρίες που τροφοδοτούν το στομάχι είναι η αριστερή γαστρική, η δεξιά γαστρική. Παρέχουν το μυϊκό επίχρισμα, προεξέχουν και τελικά διανέμονται στον βλεννογόνο.</a:t>
            </a:r>
          </a:p>
          <a:p>
            <a:pPr algn="l"/>
            <a:r>
              <a:rPr lang="el-GR" sz="2200" b="0" i="0" dirty="0">
                <a:solidFill>
                  <a:srgbClr val="434343"/>
                </a:solidFill>
                <a:effectLst/>
                <a:latin typeface="Ubuntu" panose="020B0504030602030204" pitchFamily="34" charset="0"/>
              </a:rPr>
              <a:t>Οι αρτηρίες διασπώνται στη βάση των γαστρικών σωλήνων σε ένα πλέγμα λεπτών τριχοειδών που εκτείνονται προς τα πάνω μεταξύ των σωλήνων. </a:t>
            </a:r>
            <a:r>
              <a:rPr lang="el-GR" sz="2200" b="0" i="0" dirty="0" err="1">
                <a:solidFill>
                  <a:srgbClr val="434343"/>
                </a:solidFill>
                <a:effectLst/>
                <a:latin typeface="Ubuntu" panose="020B0504030602030204" pitchFamily="34" charset="0"/>
              </a:rPr>
              <a:t>Ανατομίζονται</a:t>
            </a:r>
            <a:r>
              <a:rPr lang="el-GR" sz="2200" b="0" i="0" dirty="0">
                <a:solidFill>
                  <a:srgbClr val="434343"/>
                </a:solidFill>
                <a:effectLst/>
                <a:latin typeface="Ubuntu" panose="020B0504030602030204" pitchFamily="34" charset="0"/>
              </a:rPr>
              <a:t> μεταξύ τους και καταλήγουν σε πλέγμα μεγαλύτερων τριχοειδών που περιβάλλουν τα στόματα των σωλήνων και σχηματίζουν επίσης εξαγωνικά πλέγματα γύρω από τους αγωγούς.</a:t>
            </a:r>
          </a:p>
          <a:p>
            <a:endParaRPr lang="el-GR" dirty="0"/>
          </a:p>
        </p:txBody>
      </p:sp>
    </p:spTree>
    <p:extLst>
      <p:ext uri="{BB962C8B-B14F-4D97-AF65-F5344CB8AC3E}">
        <p14:creationId xmlns:p14="http://schemas.microsoft.com/office/powerpoint/2010/main" val="193451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 xmlns:a16="http://schemas.microsoft.com/office/drawing/2014/main" id="{6D58B3A0-750F-DB20-09EC-CCB44B41C530}"/>
              </a:ext>
            </a:extLst>
          </p:cNvPr>
          <p:cNvSpPr>
            <a:spLocks noGrp="1"/>
          </p:cNvSpPr>
          <p:nvPr>
            <p:ph idx="1"/>
          </p:nvPr>
        </p:nvSpPr>
        <p:spPr>
          <a:xfrm>
            <a:off x="323528" y="2896"/>
            <a:ext cx="8820472" cy="6858000"/>
          </a:xfrm>
        </p:spPr>
        <p:txBody>
          <a:bodyPr/>
          <a:lstStyle/>
          <a:p>
            <a:pPr marL="0" indent="0">
              <a:lnSpc>
                <a:spcPct val="107000"/>
              </a:lnSpc>
              <a:spcAft>
                <a:spcPts val="800"/>
              </a:spcAft>
              <a:buNone/>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l-GR" sz="1800" kern="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l-GR" sz="3200" kern="100" dirty="0" smtClean="0">
                <a:effectLst/>
                <a:latin typeface="Calibri" panose="020F0502020204030204" pitchFamily="34" charset="0"/>
                <a:ea typeface="Calibri" panose="020F0502020204030204" pitchFamily="34" charset="0"/>
                <a:cs typeface="Times New Roman" panose="02020603050405020304" pitchFamily="18" charset="0"/>
              </a:rPr>
              <a:t>                 Οι λειτουργίες του στομάχου</a:t>
            </a:r>
          </a:p>
          <a:p>
            <a:pPr marL="0" indent="0">
              <a:lnSpc>
                <a:spcPct val="107000"/>
              </a:lnSpc>
              <a:spcAft>
                <a:spcPts val="800"/>
              </a:spcAft>
              <a:buNone/>
            </a:pPr>
            <a:r>
              <a:rPr lang="el-GR" sz="1800" kern="100" dirty="0" smtClean="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 </a:t>
            </a:r>
            <a:r>
              <a:rPr lang="el-GR" sz="18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αποθήκευση μεγάλων ποσοτήτων τροφής (αυτός είναι ο λόγος που μπορούμε να τρώμε σε τακτά χρονικά         διαστήματα) </a:t>
            </a:r>
          </a:p>
          <a:p>
            <a:pPr>
              <a:lnSpc>
                <a:spcPct val="107000"/>
              </a:lnSpc>
              <a:spcAft>
                <a:spcPts val="800"/>
              </a:spcAft>
              <a:buFont typeface="Symbol" panose="05050102010706020507" pitchFamily="18" charset="2"/>
              <a:buChar char="·"/>
            </a:pPr>
            <a:r>
              <a:rPr lang="el-GR" sz="18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έκκριση διάφορων ουσιών και ανάμειξή τους με την τροφή ώστε να δημιουργηθεί ο χυλός</a:t>
            </a:r>
          </a:p>
          <a:p>
            <a:pPr>
              <a:lnSpc>
                <a:spcPct val="107000"/>
              </a:lnSpc>
              <a:spcAft>
                <a:spcPts val="800"/>
              </a:spcAft>
              <a:buFont typeface="Symbol" panose="05050102010706020507" pitchFamily="18" charset="2"/>
              <a:buChar char="·"/>
            </a:pPr>
            <a:r>
              <a:rPr lang="el-GR" sz="18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μερική πέψη των πρωτεϊνών  </a:t>
            </a:r>
          </a:p>
          <a:p>
            <a:pPr>
              <a:lnSpc>
                <a:spcPct val="107000"/>
              </a:lnSpc>
              <a:spcAft>
                <a:spcPts val="800"/>
              </a:spcAft>
              <a:buFont typeface="Symbol" panose="05050102010706020507" pitchFamily="18" charset="2"/>
              <a:buChar char="·"/>
            </a:pPr>
            <a:r>
              <a:rPr lang="el-GR" sz="18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προώθηση του χυλού αυτού στο λεπτό έντερο. </a:t>
            </a:r>
          </a:p>
          <a:p>
            <a:endParaRPr lang="el-GR" dirty="0"/>
          </a:p>
        </p:txBody>
      </p:sp>
    </p:spTree>
    <p:extLst>
      <p:ext uri="{BB962C8B-B14F-4D97-AF65-F5344CB8AC3E}">
        <p14:creationId xmlns:p14="http://schemas.microsoft.com/office/powerpoint/2010/main" val="1599997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 xmlns:a16="http://schemas.microsoft.com/office/drawing/2014/main" id="{23E547B5-89CF-4EC0-96DE-25771AED07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3F0B8CEB-8279-4E5E-A0CE-1FC9F71736F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78087" y="1"/>
            <a:ext cx="5565913"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Εικόνα 4" descr="Εικόνα που περιέχει καρτούν, τέχνη, παιχνίδι&#10;&#10;Περιγραφή που δημιουργήθηκε αυτόματα">
            <a:extLst>
              <a:ext uri="{FF2B5EF4-FFF2-40B4-BE49-F238E27FC236}">
                <a16:creationId xmlns="" xmlns:a16="http://schemas.microsoft.com/office/drawing/2014/main" id="{12BC7B08-08B4-E769-0999-5570652EB81B}"/>
              </a:ext>
            </a:extLst>
          </p:cNvPr>
          <p:cNvPicPr>
            <a:picLocks noChangeAspect="1"/>
          </p:cNvPicPr>
          <p:nvPr/>
        </p:nvPicPr>
        <p:blipFill rotWithShape="1">
          <a:blip r:embed="rId2">
            <a:extLst>
              <a:ext uri="{28A0092B-C50C-407E-A947-70E740481C1C}">
                <a14:useLocalDpi xmlns:a14="http://schemas.microsoft.com/office/drawing/2010/main" val="0"/>
              </a:ext>
            </a:extLst>
          </a:blip>
          <a:srcRect l="21385" r="11438" b="-1"/>
          <a:stretch/>
        </p:blipFill>
        <p:spPr>
          <a:xfrm>
            <a:off x="16" y="10"/>
            <a:ext cx="5176283" cy="6857990"/>
          </a:xfrm>
          <a:custGeom>
            <a:avLst/>
            <a:gdLst/>
            <a:ahLst/>
            <a:cxnLst/>
            <a:rect l="l" t="t" r="r" b="b"/>
            <a:pathLst>
              <a:path w="6901731" h="6858000">
                <a:moveTo>
                  <a:pt x="0" y="0"/>
                </a:moveTo>
                <a:lnTo>
                  <a:pt x="6897896" y="5958"/>
                </a:lnTo>
                <a:lnTo>
                  <a:pt x="6866823" y="62592"/>
                </a:lnTo>
                <a:lnTo>
                  <a:pt x="6901731" y="89476"/>
                </a:lnTo>
                <a:lnTo>
                  <a:pt x="6901731" y="103833"/>
                </a:lnTo>
                <a:lnTo>
                  <a:pt x="6900034" y="110092"/>
                </a:lnTo>
                <a:lnTo>
                  <a:pt x="6901731" y="113679"/>
                </a:lnTo>
                <a:lnTo>
                  <a:pt x="6901731" y="405560"/>
                </a:lnTo>
                <a:lnTo>
                  <a:pt x="6900456" y="429509"/>
                </a:lnTo>
                <a:cubicBezTo>
                  <a:pt x="6892773" y="535647"/>
                  <a:pt x="6878314" y="537918"/>
                  <a:pt x="6886342" y="636808"/>
                </a:cubicBezTo>
                <a:cubicBezTo>
                  <a:pt x="6892506" y="756883"/>
                  <a:pt x="6864504" y="771443"/>
                  <a:pt x="6851784" y="839073"/>
                </a:cubicBezTo>
                <a:cubicBezTo>
                  <a:pt x="6838675" y="892655"/>
                  <a:pt x="6864124" y="961738"/>
                  <a:pt x="6845760" y="994930"/>
                </a:cubicBezTo>
                <a:cubicBezTo>
                  <a:pt x="6833572" y="1024166"/>
                  <a:pt x="6859282" y="1058905"/>
                  <a:pt x="6845601" y="1112932"/>
                </a:cubicBezTo>
                <a:cubicBezTo>
                  <a:pt x="6838700" y="1149910"/>
                  <a:pt x="6829138" y="1151035"/>
                  <a:pt x="6820235" y="1187433"/>
                </a:cubicBezTo>
                <a:cubicBezTo>
                  <a:pt x="6815504" y="1196464"/>
                  <a:pt x="6777707" y="1338549"/>
                  <a:pt x="6759643" y="1337010"/>
                </a:cubicBezTo>
                <a:cubicBezTo>
                  <a:pt x="6737660" y="1337296"/>
                  <a:pt x="6760650" y="1396341"/>
                  <a:pt x="6736375" y="1382272"/>
                </a:cubicBezTo>
                <a:cubicBezTo>
                  <a:pt x="6755741" y="1415836"/>
                  <a:pt x="6714675" y="1414567"/>
                  <a:pt x="6701292" y="1432111"/>
                </a:cubicBezTo>
                <a:cubicBezTo>
                  <a:pt x="6721110" y="1460185"/>
                  <a:pt x="6692106" y="1490815"/>
                  <a:pt x="6686578" y="1518624"/>
                </a:cubicBezTo>
                <a:cubicBezTo>
                  <a:pt x="6682512" y="1567002"/>
                  <a:pt x="6679579" y="1571443"/>
                  <a:pt x="6670824" y="1607743"/>
                </a:cubicBezTo>
                <a:cubicBezTo>
                  <a:pt x="6671133" y="1629590"/>
                  <a:pt x="6663161" y="1656870"/>
                  <a:pt x="6664392" y="1696405"/>
                </a:cubicBezTo>
                <a:cubicBezTo>
                  <a:pt x="6655686" y="1770486"/>
                  <a:pt x="6641938" y="1757082"/>
                  <a:pt x="6642880" y="1812372"/>
                </a:cubicBezTo>
                <a:cubicBezTo>
                  <a:pt x="6638579" y="1872475"/>
                  <a:pt x="6619231" y="1825476"/>
                  <a:pt x="6612547" y="1876437"/>
                </a:cubicBezTo>
                <a:cubicBezTo>
                  <a:pt x="6600695" y="1913834"/>
                  <a:pt x="6591061" y="1923231"/>
                  <a:pt x="6571760" y="1953331"/>
                </a:cubicBezTo>
                <a:cubicBezTo>
                  <a:pt x="6561039" y="1989021"/>
                  <a:pt x="6544090" y="2087896"/>
                  <a:pt x="6520213" y="2096455"/>
                </a:cubicBezTo>
                <a:lnTo>
                  <a:pt x="6492461" y="2188148"/>
                </a:lnTo>
                <a:cubicBezTo>
                  <a:pt x="6504372" y="2211333"/>
                  <a:pt x="6489131" y="2253220"/>
                  <a:pt x="6471854" y="2259117"/>
                </a:cubicBezTo>
                <a:cubicBezTo>
                  <a:pt x="6466151" y="2287829"/>
                  <a:pt x="6440452" y="2301346"/>
                  <a:pt x="6439832" y="2328334"/>
                </a:cubicBezTo>
                <a:cubicBezTo>
                  <a:pt x="6431013" y="2351201"/>
                  <a:pt x="6444250" y="2396409"/>
                  <a:pt x="6425162" y="2408211"/>
                </a:cubicBezTo>
                <a:lnTo>
                  <a:pt x="6417221" y="2427382"/>
                </a:lnTo>
                <a:lnTo>
                  <a:pt x="6425030" y="2464387"/>
                </a:lnTo>
                <a:lnTo>
                  <a:pt x="6406293" y="2472223"/>
                </a:lnTo>
                <a:cubicBezTo>
                  <a:pt x="6406862" y="2477277"/>
                  <a:pt x="6406486" y="2491723"/>
                  <a:pt x="6405400" y="2493547"/>
                </a:cubicBezTo>
                <a:lnTo>
                  <a:pt x="6374829" y="2532070"/>
                </a:lnTo>
                <a:cubicBezTo>
                  <a:pt x="6374597" y="2545374"/>
                  <a:pt x="6360976" y="2563797"/>
                  <a:pt x="6350864" y="2577422"/>
                </a:cubicBezTo>
                <a:cubicBezTo>
                  <a:pt x="6327056" y="2632768"/>
                  <a:pt x="6341262" y="2616275"/>
                  <a:pt x="6329174" y="2663854"/>
                </a:cubicBezTo>
                <a:cubicBezTo>
                  <a:pt x="6326303" y="2703642"/>
                  <a:pt x="6332854" y="2709643"/>
                  <a:pt x="6315095" y="2741507"/>
                </a:cubicBezTo>
                <a:cubicBezTo>
                  <a:pt x="6319921" y="2740191"/>
                  <a:pt x="6321925" y="2742004"/>
                  <a:pt x="6322463" y="2745641"/>
                </a:cubicBezTo>
                <a:cubicBezTo>
                  <a:pt x="6322245" y="2747982"/>
                  <a:pt x="6322027" y="2750323"/>
                  <a:pt x="6321808" y="2752663"/>
                </a:cubicBezTo>
                <a:lnTo>
                  <a:pt x="6314569" y="2756718"/>
                </a:lnTo>
                <a:cubicBezTo>
                  <a:pt x="6289324" y="2773686"/>
                  <a:pt x="6317551" y="2780051"/>
                  <a:pt x="6315211" y="2811618"/>
                </a:cubicBezTo>
                <a:cubicBezTo>
                  <a:pt x="6315620" y="2826627"/>
                  <a:pt x="6296047" y="2885298"/>
                  <a:pt x="6302211" y="2882314"/>
                </a:cubicBezTo>
                <a:lnTo>
                  <a:pt x="6286167" y="2949597"/>
                </a:lnTo>
                <a:cubicBezTo>
                  <a:pt x="6286401" y="2994618"/>
                  <a:pt x="6286615" y="2971464"/>
                  <a:pt x="6287037" y="3008578"/>
                </a:cubicBezTo>
                <a:cubicBezTo>
                  <a:pt x="6293795" y="3029535"/>
                  <a:pt x="6274405" y="3114154"/>
                  <a:pt x="6259150" y="3123139"/>
                </a:cubicBezTo>
                <a:cubicBezTo>
                  <a:pt x="6250085" y="3189063"/>
                  <a:pt x="6269067" y="3151280"/>
                  <a:pt x="6272249" y="3227854"/>
                </a:cubicBezTo>
                <a:cubicBezTo>
                  <a:pt x="6278775" y="3295842"/>
                  <a:pt x="6289216" y="3303765"/>
                  <a:pt x="6292288" y="3378383"/>
                </a:cubicBezTo>
                <a:cubicBezTo>
                  <a:pt x="6303894" y="3395995"/>
                  <a:pt x="6287498" y="3432581"/>
                  <a:pt x="6288328" y="3459618"/>
                </a:cubicBezTo>
                <a:cubicBezTo>
                  <a:pt x="6289158" y="3486653"/>
                  <a:pt x="6299937" y="3538735"/>
                  <a:pt x="6297272" y="3540603"/>
                </a:cubicBezTo>
                <a:cubicBezTo>
                  <a:pt x="6296849" y="3577379"/>
                  <a:pt x="6294184" y="3587943"/>
                  <a:pt x="6291001" y="3638374"/>
                </a:cubicBezTo>
                <a:cubicBezTo>
                  <a:pt x="6283026" y="3666794"/>
                  <a:pt x="6265833" y="3731744"/>
                  <a:pt x="6283592" y="3763609"/>
                </a:cubicBezTo>
                <a:cubicBezTo>
                  <a:pt x="6264286" y="3758340"/>
                  <a:pt x="6290177" y="3803150"/>
                  <a:pt x="6274068" y="3814506"/>
                </a:cubicBezTo>
                <a:cubicBezTo>
                  <a:pt x="6260645" y="3821643"/>
                  <a:pt x="6265372" y="3836902"/>
                  <a:pt x="6262850" y="3850454"/>
                </a:cubicBezTo>
                <a:cubicBezTo>
                  <a:pt x="6250418" y="3863479"/>
                  <a:pt x="6250660" y="3955243"/>
                  <a:pt x="6257357" y="3975474"/>
                </a:cubicBezTo>
                <a:cubicBezTo>
                  <a:pt x="6245091" y="4036737"/>
                  <a:pt x="6237535" y="4029237"/>
                  <a:pt x="6257889" y="4073155"/>
                </a:cubicBezTo>
                <a:cubicBezTo>
                  <a:pt x="6259272" y="4085906"/>
                  <a:pt x="6239882" y="4116397"/>
                  <a:pt x="6237441" y="4126638"/>
                </a:cubicBezTo>
                <a:lnTo>
                  <a:pt x="6245587" y="4172738"/>
                </a:lnTo>
                <a:lnTo>
                  <a:pt x="6235772" y="4176721"/>
                </a:lnTo>
                <a:lnTo>
                  <a:pt x="6233287" y="4195136"/>
                </a:lnTo>
                <a:lnTo>
                  <a:pt x="6234619" y="4280850"/>
                </a:lnTo>
                <a:cubicBezTo>
                  <a:pt x="6239453" y="4320763"/>
                  <a:pt x="6223309" y="4337596"/>
                  <a:pt x="6219318" y="4402526"/>
                </a:cubicBezTo>
                <a:cubicBezTo>
                  <a:pt x="6205466" y="4516209"/>
                  <a:pt x="6216183" y="4588729"/>
                  <a:pt x="6216810" y="4651172"/>
                </a:cubicBezTo>
                <a:cubicBezTo>
                  <a:pt x="6217673" y="4756959"/>
                  <a:pt x="6228654" y="4824005"/>
                  <a:pt x="6225945" y="4916779"/>
                </a:cubicBezTo>
                <a:cubicBezTo>
                  <a:pt x="6217032" y="4993010"/>
                  <a:pt x="6264271" y="4984591"/>
                  <a:pt x="6230174" y="5051379"/>
                </a:cubicBezTo>
                <a:cubicBezTo>
                  <a:pt x="6235713" y="5056951"/>
                  <a:pt x="6239420" y="5163714"/>
                  <a:pt x="6242600" y="5170879"/>
                </a:cubicBezTo>
                <a:lnTo>
                  <a:pt x="6235996" y="5216428"/>
                </a:lnTo>
                <a:lnTo>
                  <a:pt x="6214638" y="5285298"/>
                </a:lnTo>
                <a:cubicBezTo>
                  <a:pt x="6211392" y="5297492"/>
                  <a:pt x="6225576" y="5312063"/>
                  <a:pt x="6228432" y="5317696"/>
                </a:cubicBezTo>
                <a:lnTo>
                  <a:pt x="6246496" y="5398787"/>
                </a:lnTo>
                <a:lnTo>
                  <a:pt x="6244793" y="5399530"/>
                </a:lnTo>
                <a:lnTo>
                  <a:pt x="6241695" y="5406948"/>
                </a:lnTo>
                <a:lnTo>
                  <a:pt x="6267461" y="5499413"/>
                </a:lnTo>
                <a:cubicBezTo>
                  <a:pt x="6285387" y="5533848"/>
                  <a:pt x="6284888" y="5550029"/>
                  <a:pt x="6295987" y="5582659"/>
                </a:cubicBezTo>
                <a:cubicBezTo>
                  <a:pt x="6311253" y="5681724"/>
                  <a:pt x="6295439" y="5695558"/>
                  <a:pt x="6364803" y="5784263"/>
                </a:cubicBezTo>
                <a:cubicBezTo>
                  <a:pt x="6379348" y="5818651"/>
                  <a:pt x="6412475" y="5906802"/>
                  <a:pt x="6423050" y="5922637"/>
                </a:cubicBezTo>
                <a:cubicBezTo>
                  <a:pt x="6445210" y="5973612"/>
                  <a:pt x="6468179" y="6023873"/>
                  <a:pt x="6497767" y="6090108"/>
                </a:cubicBezTo>
                <a:cubicBezTo>
                  <a:pt x="6571895" y="6150548"/>
                  <a:pt x="6572491" y="6236583"/>
                  <a:pt x="6606710" y="6281543"/>
                </a:cubicBezTo>
                <a:cubicBezTo>
                  <a:pt x="6633675" y="6335892"/>
                  <a:pt x="6654357" y="6388782"/>
                  <a:pt x="6667540" y="6443715"/>
                </a:cubicBezTo>
                <a:cubicBezTo>
                  <a:pt x="6685192" y="6466826"/>
                  <a:pt x="6650500" y="6508701"/>
                  <a:pt x="6659722" y="6550105"/>
                </a:cubicBezTo>
                <a:cubicBezTo>
                  <a:pt x="6665926" y="6645044"/>
                  <a:pt x="6669126" y="6627536"/>
                  <a:pt x="6671805" y="6687397"/>
                </a:cubicBezTo>
                <a:cubicBezTo>
                  <a:pt x="6682671" y="6733683"/>
                  <a:pt x="6665210" y="6772117"/>
                  <a:pt x="6669658" y="6806602"/>
                </a:cubicBezTo>
                <a:cubicBezTo>
                  <a:pt x="6661174" y="6812658"/>
                  <a:pt x="6667097" y="6831470"/>
                  <a:pt x="6675783" y="6850325"/>
                </a:cubicBezTo>
                <a:lnTo>
                  <a:pt x="6679704" y="6858000"/>
                </a:lnTo>
                <a:lnTo>
                  <a:pt x="4532241" y="6858000"/>
                </a:lnTo>
                <a:lnTo>
                  <a:pt x="1208596" y="6858000"/>
                </a:lnTo>
                <a:lnTo>
                  <a:pt x="0" y="6858000"/>
                </a:lnTo>
                <a:close/>
              </a:path>
            </a:pathLst>
          </a:custGeom>
        </p:spPr>
      </p:pic>
      <p:sp>
        <p:nvSpPr>
          <p:cNvPr id="3" name="Θέση περιεχομένου 2">
            <a:extLst>
              <a:ext uri="{FF2B5EF4-FFF2-40B4-BE49-F238E27FC236}">
                <a16:creationId xmlns="" xmlns:a16="http://schemas.microsoft.com/office/drawing/2014/main" id="{86590208-2399-360B-59FD-F0639CAD2DBA}"/>
              </a:ext>
            </a:extLst>
          </p:cNvPr>
          <p:cNvSpPr>
            <a:spLocks noGrp="1"/>
          </p:cNvSpPr>
          <p:nvPr>
            <p:ph idx="1"/>
          </p:nvPr>
        </p:nvSpPr>
        <p:spPr>
          <a:xfrm>
            <a:off x="5508104" y="116632"/>
            <a:ext cx="3105010" cy="3908586"/>
          </a:xfrm>
        </p:spPr>
        <p:txBody>
          <a:bodyPr>
            <a:noAutofit/>
          </a:bodyPr>
          <a:lstStyle/>
          <a:p>
            <a:pPr marL="0" indent="0">
              <a:spcAft>
                <a:spcPts val="800"/>
              </a:spcAft>
              <a:buNone/>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ΔΙΔΙΚΑΣΙΑ ΠΕΨΗΣ</a:t>
            </a:r>
          </a:p>
          <a:p>
            <a:pPr marL="0" indent="0">
              <a:spcAft>
                <a:spcPts val="800"/>
              </a:spcAft>
              <a:buNone/>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Στο στομάχι υπάρχουν γαστρικοί αδένες οι οποίοι εκκρίνουν πεπτικά υγρά (βλέννα και γαστρικό υγρό) με την είσοδο της τροφής σ' αυτό. Το γαστρικό υγρό αποτελείται από υδροχλωρικό οξύ και το προένζυμο του ενζύμου πεψίνη, το πεψιγόνο. Το υδροχλωρικό οξύ δημιουργεί ένα πολύ όξινο περιβάλλον στο στομάχι και αυτό έχει ως αποτέλεσμα την εξόντωση των βακτηριδίων που βρίσκονται στην τροφή. Επίσης, η βλέννα που υπάρχει μέσα στο στομάχι, προστατεύει τα τοιχώματα του ίδιου του στομάχου από τα γαστρικά του υγρά και τις επιδράσεις της τροφής.</a:t>
            </a:r>
            <a:endParaRPr lang="el-GR" sz="1800" dirty="0"/>
          </a:p>
        </p:txBody>
      </p:sp>
    </p:spTree>
    <p:extLst>
      <p:ext uri="{BB962C8B-B14F-4D97-AF65-F5344CB8AC3E}">
        <p14:creationId xmlns:p14="http://schemas.microsoft.com/office/powerpoint/2010/main" val="2305104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42852"/>
            <a:ext cx="8229600" cy="642942"/>
          </a:xfrm>
        </p:spPr>
        <p:txBody>
          <a:bodyPr>
            <a:normAutofit/>
          </a:bodyPr>
          <a:lstStyle/>
          <a:p>
            <a:r>
              <a:rPr lang="el-GR" sz="3600" u="sng" dirty="0" smtClean="0"/>
              <a:t>ΠΗΓΕΣ</a:t>
            </a:r>
            <a:endParaRPr lang="el-GR" sz="3600" u="sng" dirty="0"/>
          </a:p>
        </p:txBody>
      </p:sp>
      <p:sp>
        <p:nvSpPr>
          <p:cNvPr id="3" name="2 - Θέση περιεχομένου"/>
          <p:cNvSpPr>
            <a:spLocks noGrp="1"/>
          </p:cNvSpPr>
          <p:nvPr>
            <p:ph idx="1"/>
          </p:nvPr>
        </p:nvSpPr>
        <p:spPr>
          <a:xfrm>
            <a:off x="214282" y="785794"/>
            <a:ext cx="8786874" cy="5857916"/>
          </a:xfrm>
        </p:spPr>
        <p:txBody>
          <a:bodyPr>
            <a:normAutofit/>
          </a:bodyPr>
          <a:lstStyle/>
          <a:p>
            <a:r>
              <a:rPr lang="en-US" sz="2400" dirty="0" smtClean="0">
                <a:hlinkClick r:id="rId2"/>
              </a:rPr>
              <a:t>https://el.wikipedia.org/wiki/%CE%9B%CE%B5%CF%80%CF%84%CF%8C_%CE%AD%CE%BD%CF%84%CE%B5%CF%81%CE%BF</a:t>
            </a:r>
            <a:endParaRPr lang="el-GR" sz="2400" dirty="0" smtClean="0"/>
          </a:p>
          <a:p>
            <a:r>
              <a:rPr lang="en-US" sz="2400" dirty="0">
                <a:hlinkClick r:id="rId3"/>
              </a:rPr>
              <a:t>https://el.wikipedia.org/wiki/%CE%A0%CE%B1%CF%87%CF%8D_%</a:t>
            </a:r>
            <a:r>
              <a:rPr lang="en-US" sz="2400" dirty="0" smtClean="0">
                <a:hlinkClick r:id="rId3"/>
              </a:rPr>
              <a:t>CE%AD%CE%BD%CF%84%CE%B5%CF%81%CE%BF</a:t>
            </a:r>
            <a:endParaRPr lang="el-GR" sz="2400" dirty="0" smtClean="0"/>
          </a:p>
          <a:p>
            <a:endParaRPr lang="el-G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42852"/>
            <a:ext cx="8229600" cy="642942"/>
          </a:xfrm>
        </p:spPr>
        <p:txBody>
          <a:bodyPr>
            <a:normAutofit fontScale="90000"/>
          </a:bodyPr>
          <a:lstStyle/>
          <a:p>
            <a:r>
              <a:rPr lang="el-GR" sz="4000" u="sng" dirty="0" smtClean="0"/>
              <a:t>ΛΕΠΤΟ ΕΝΤΕΡΟ</a:t>
            </a:r>
            <a:endParaRPr lang="el-GR" sz="4000" u="sng" dirty="0"/>
          </a:p>
        </p:txBody>
      </p:sp>
      <p:sp>
        <p:nvSpPr>
          <p:cNvPr id="3" name="2 - Θέση περιεχομένου"/>
          <p:cNvSpPr>
            <a:spLocks noGrp="1"/>
          </p:cNvSpPr>
          <p:nvPr>
            <p:ph idx="1"/>
          </p:nvPr>
        </p:nvSpPr>
        <p:spPr>
          <a:xfrm>
            <a:off x="142844" y="857232"/>
            <a:ext cx="8858312" cy="5857916"/>
          </a:xfrm>
        </p:spPr>
        <p:txBody>
          <a:bodyPr>
            <a:normAutofit/>
          </a:bodyPr>
          <a:lstStyle/>
          <a:p>
            <a:r>
              <a:rPr lang="el-GR" sz="2200" dirty="0" smtClean="0"/>
              <a:t>Το</a:t>
            </a:r>
            <a:r>
              <a:rPr lang="el-GR" sz="2200" dirty="0"/>
              <a:t> λεπτό </a:t>
            </a:r>
            <a:r>
              <a:rPr lang="el-GR" sz="2200" dirty="0" smtClean="0"/>
              <a:t>έντερο έχει μήκος 6-7 </a:t>
            </a:r>
            <a:r>
              <a:rPr lang="el-GR" sz="2200" dirty="0"/>
              <a:t>μέτρα. Το όργανο μοιάζει με ένα πάρα </a:t>
            </a:r>
            <a:r>
              <a:rPr lang="el-GR" sz="2200" dirty="0" smtClean="0"/>
              <a:t>πολύ </a:t>
            </a:r>
            <a:r>
              <a:rPr lang="el-GR" sz="2200" dirty="0"/>
              <a:t>μακρύ περιελιγμένο σωλήνα με υγρό στο εσωτερικό του</a:t>
            </a:r>
            <a:r>
              <a:rPr lang="el-GR" sz="2200" dirty="0" smtClean="0"/>
              <a:t>.</a:t>
            </a:r>
            <a:r>
              <a:rPr lang="el-GR" sz="2400" dirty="0" smtClean="0"/>
              <a:t> </a:t>
            </a:r>
            <a:r>
              <a:rPr lang="el-GR" sz="2200" dirty="0" smtClean="0"/>
              <a:t>Στο λεπτό έντερο απορροφώνται οι θρεπτικές ουσίες της τροφής και</a:t>
            </a:r>
            <a:r>
              <a:rPr lang="el-GR" sz="2200" dirty="0"/>
              <a:t> </a:t>
            </a:r>
            <a:r>
              <a:rPr lang="el-GR" sz="2200" dirty="0" smtClean="0"/>
              <a:t>η </a:t>
            </a:r>
            <a:r>
              <a:rPr lang="el-GR" sz="2200" dirty="0"/>
              <a:t>λειτουργία </a:t>
            </a:r>
            <a:r>
              <a:rPr lang="el-GR" sz="2200" dirty="0" smtClean="0"/>
              <a:t>του στην </a:t>
            </a:r>
            <a:r>
              <a:rPr lang="el-GR" sz="2200" dirty="0"/>
              <a:t>καθημερινή ζωή λέγεται </a:t>
            </a:r>
            <a:r>
              <a:rPr lang="el-GR" sz="2200" dirty="0" smtClean="0"/>
              <a:t>χώνευση. Το λεπτό </a:t>
            </a:r>
            <a:r>
              <a:rPr lang="el-GR" sz="2200" dirty="0"/>
              <a:t>έντερο </a:t>
            </a:r>
            <a:r>
              <a:rPr lang="el-GR" sz="2200" dirty="0" smtClean="0"/>
              <a:t>ελέγχεται </a:t>
            </a:r>
            <a:r>
              <a:rPr lang="el-GR" sz="2200" dirty="0"/>
              <a:t>νευρικά από τον εγκέφαλο. Ωστόσο, όπως όλο το </a:t>
            </a:r>
            <a:r>
              <a:rPr lang="el-GR" sz="2200" dirty="0" smtClean="0"/>
              <a:t>πεπτικό σύστημα</a:t>
            </a:r>
            <a:r>
              <a:rPr lang="el-GR" sz="2200" dirty="0"/>
              <a:t> μπορεί να λειτουργήσει ανεξάρτητα. Το λεπτό έντερο είναι το </a:t>
            </a:r>
            <a:r>
              <a:rPr lang="el-GR" sz="2200" dirty="0" smtClean="0"/>
              <a:t>πρώτο </a:t>
            </a:r>
            <a:r>
              <a:rPr lang="el-GR" sz="2200" dirty="0"/>
              <a:t>όργανο που ανακαλύφθηκε ότι έχει αυτήν την ιδιότητα, όταν </a:t>
            </a:r>
            <a:r>
              <a:rPr lang="el-GR" sz="2200" dirty="0" smtClean="0"/>
              <a:t>σε</a:t>
            </a:r>
            <a:r>
              <a:rPr lang="el-GR" sz="2200" dirty="0"/>
              <a:t> εγχείρηση διακόπηκαν όλες οι νευρικές συνδέσεις και τα νεύρα του </a:t>
            </a:r>
            <a:r>
              <a:rPr lang="el-GR" sz="2200" dirty="0" smtClean="0"/>
              <a:t>συνέχισαν </a:t>
            </a:r>
            <a:r>
              <a:rPr lang="el-GR" sz="2200" dirty="0"/>
              <a:t>να λειτουργούν</a:t>
            </a:r>
            <a:r>
              <a:rPr lang="el-GR" sz="2200" dirty="0" smtClean="0"/>
              <a:t>.</a:t>
            </a:r>
          </a:p>
          <a:p>
            <a:endParaRPr lang="el-GR" sz="2400" dirty="0"/>
          </a:p>
          <a:p>
            <a:pPr>
              <a:buNone/>
            </a:pPr>
            <a:endParaRPr lang="el-GR" sz="2000" dirty="0"/>
          </a:p>
        </p:txBody>
      </p:sp>
      <p:pic>
        <p:nvPicPr>
          <p:cNvPr id="4" name="3 - Εικόνα" descr="λεπτό έντερο.jpg"/>
          <p:cNvPicPr>
            <a:picLocks noChangeAspect="1"/>
          </p:cNvPicPr>
          <p:nvPr/>
        </p:nvPicPr>
        <p:blipFill>
          <a:blip r:embed="rId2"/>
          <a:stretch>
            <a:fillRect/>
          </a:stretch>
        </p:blipFill>
        <p:spPr>
          <a:xfrm>
            <a:off x="2143108" y="4071942"/>
            <a:ext cx="4929222" cy="2575916"/>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0"/>
            <a:ext cx="8286808" cy="785818"/>
          </a:xfrm>
        </p:spPr>
        <p:txBody>
          <a:bodyPr>
            <a:normAutofit/>
          </a:bodyPr>
          <a:lstStyle/>
          <a:p>
            <a:r>
              <a:rPr lang="el-GR" sz="3600" u="sng" dirty="0" smtClean="0"/>
              <a:t>ΘΕΣΗ ΚΑΙ ΑΝΑΤΟΜΙΑ</a:t>
            </a:r>
            <a:endParaRPr lang="el-GR" sz="3600" u="sng" dirty="0"/>
          </a:p>
        </p:txBody>
      </p:sp>
      <p:sp>
        <p:nvSpPr>
          <p:cNvPr id="3" name="2 - Θέση περιεχομένου"/>
          <p:cNvSpPr>
            <a:spLocks noGrp="1"/>
          </p:cNvSpPr>
          <p:nvPr>
            <p:ph idx="1"/>
          </p:nvPr>
        </p:nvSpPr>
        <p:spPr>
          <a:xfrm>
            <a:off x="142844" y="714356"/>
            <a:ext cx="8858312" cy="5929354"/>
          </a:xfrm>
        </p:spPr>
        <p:txBody>
          <a:bodyPr>
            <a:normAutofit fontScale="77500" lnSpcReduction="20000"/>
          </a:bodyPr>
          <a:lstStyle/>
          <a:p>
            <a:pPr marL="457200" indent="-457200"/>
            <a:r>
              <a:rPr lang="el-GR" sz="2600" dirty="0" smtClean="0"/>
              <a:t>Το </a:t>
            </a:r>
            <a:r>
              <a:rPr lang="el-GR" sz="2600" dirty="0"/>
              <a:t>λεπτό έντερο έπεται του στομάχου και προηγείται </a:t>
            </a:r>
            <a:r>
              <a:rPr lang="el-GR" sz="2600" dirty="0" smtClean="0"/>
              <a:t>του</a:t>
            </a:r>
            <a:r>
              <a:rPr lang="el-GR" sz="3100" dirty="0"/>
              <a:t> </a:t>
            </a:r>
            <a:r>
              <a:rPr lang="el-GR" sz="2600" dirty="0" smtClean="0"/>
              <a:t>παχέος</a:t>
            </a:r>
            <a:r>
              <a:rPr lang="el-GR" sz="2600" dirty="0"/>
              <a:t> </a:t>
            </a:r>
            <a:endParaRPr lang="el-GR" sz="2600" dirty="0" smtClean="0"/>
          </a:p>
          <a:p>
            <a:pPr marL="457200" indent="-457200">
              <a:buNone/>
            </a:pPr>
            <a:r>
              <a:rPr lang="el-GR" sz="2600" dirty="0" smtClean="0"/>
              <a:t>εντέρου</a:t>
            </a:r>
            <a:r>
              <a:rPr lang="el-GR" sz="2600" dirty="0"/>
              <a:t> στην πεπτική οδό. Αποτελείται από τρία </a:t>
            </a:r>
            <a:r>
              <a:rPr lang="el-GR" sz="2600" dirty="0" smtClean="0"/>
              <a:t>μέρη:</a:t>
            </a:r>
          </a:p>
          <a:p>
            <a:pPr marL="457200" indent="-457200">
              <a:buFont typeface="+mj-lt"/>
              <a:buAutoNum type="arabicParenR"/>
            </a:pPr>
            <a:r>
              <a:rPr lang="el-GR" sz="2600" dirty="0" smtClean="0"/>
              <a:t>το</a:t>
            </a:r>
            <a:r>
              <a:rPr lang="el-GR" sz="2600" dirty="0"/>
              <a:t> </a:t>
            </a:r>
            <a:r>
              <a:rPr lang="el-GR" sz="2600" dirty="0" smtClean="0"/>
              <a:t>δωδεκαδάκτυλο </a:t>
            </a:r>
          </a:p>
          <a:p>
            <a:pPr marL="457200" indent="-457200">
              <a:buFont typeface="+mj-lt"/>
              <a:buAutoNum type="arabicParenR"/>
            </a:pPr>
            <a:r>
              <a:rPr lang="el-GR" sz="2600" dirty="0" smtClean="0"/>
              <a:t>τη</a:t>
            </a:r>
            <a:r>
              <a:rPr lang="el-GR" sz="2600" dirty="0"/>
              <a:t> νήστιδα </a:t>
            </a:r>
          </a:p>
          <a:p>
            <a:pPr marL="457200" indent="-457200">
              <a:buFont typeface="+mj-lt"/>
              <a:buAutoNum type="arabicParenR"/>
            </a:pPr>
            <a:r>
              <a:rPr lang="el-GR" sz="2600" dirty="0" smtClean="0"/>
              <a:t>τον</a:t>
            </a:r>
            <a:r>
              <a:rPr lang="el-GR" sz="2600" dirty="0"/>
              <a:t> ειλεό</a:t>
            </a:r>
            <a:r>
              <a:rPr lang="el-GR" sz="2600" dirty="0" smtClean="0"/>
              <a:t>.</a:t>
            </a:r>
          </a:p>
          <a:p>
            <a:pPr marL="457200" indent="-457200">
              <a:buNone/>
            </a:pPr>
            <a:r>
              <a:rPr lang="el-GR" sz="2600" dirty="0" smtClean="0"/>
              <a:t>Ξεκινά </a:t>
            </a:r>
            <a:r>
              <a:rPr lang="el-GR" sz="2600" dirty="0"/>
              <a:t>από το στομάχι με τον πυλωρό από τον οποίο </a:t>
            </a:r>
            <a:r>
              <a:rPr lang="el-GR" sz="2600" dirty="0" smtClean="0"/>
              <a:t>αρχίζει ο</a:t>
            </a:r>
            <a:r>
              <a:rPr lang="el-GR" sz="2600" dirty="0"/>
              <a:t> δωδεκαδάκτυλος. </a:t>
            </a:r>
            <a:r>
              <a:rPr lang="el-GR" sz="2600" dirty="0" smtClean="0"/>
              <a:t>Σε </a:t>
            </a:r>
          </a:p>
          <a:p>
            <a:pPr marL="457200" indent="-457200">
              <a:buNone/>
            </a:pPr>
            <a:r>
              <a:rPr lang="el-GR" sz="2600" dirty="0" smtClean="0"/>
              <a:t>αυτόν </a:t>
            </a:r>
            <a:r>
              <a:rPr lang="el-GR" sz="2600" dirty="0"/>
              <a:t>συνδέονται οι πόροι της χοληδόχου </a:t>
            </a:r>
            <a:r>
              <a:rPr lang="el-GR" sz="2600" dirty="0" smtClean="0"/>
              <a:t>κύστεως</a:t>
            </a:r>
            <a:r>
              <a:rPr lang="el-GR" sz="2600" dirty="0"/>
              <a:t> </a:t>
            </a:r>
            <a:r>
              <a:rPr lang="el-GR" sz="2600" dirty="0" smtClean="0"/>
              <a:t>και του</a:t>
            </a:r>
            <a:r>
              <a:rPr lang="el-GR" sz="2600" dirty="0"/>
              <a:t> παγκρέατος. </a:t>
            </a:r>
            <a:r>
              <a:rPr lang="el-GR" sz="2600" dirty="0" smtClean="0"/>
              <a:t>Ο </a:t>
            </a:r>
          </a:p>
          <a:p>
            <a:pPr marL="457200" indent="-457200">
              <a:buNone/>
            </a:pPr>
            <a:r>
              <a:rPr lang="el-GR" sz="2600" dirty="0" smtClean="0"/>
              <a:t>δωδεκαδάκτυλος σταματάει στην </a:t>
            </a:r>
            <a:r>
              <a:rPr lang="el-GR" sz="2600" i="1" dirty="0" smtClean="0"/>
              <a:t>νηστιδοδω-</a:t>
            </a:r>
          </a:p>
          <a:p>
            <a:pPr marL="457200" indent="-457200">
              <a:buNone/>
            </a:pPr>
            <a:r>
              <a:rPr lang="el-GR" sz="2600" dirty="0"/>
              <a:t>δ</a:t>
            </a:r>
            <a:r>
              <a:rPr lang="el-GR" sz="2600" dirty="0" smtClean="0"/>
              <a:t>εκαδακτυλική καμπή και συνεχίζει η νηστίδα.</a:t>
            </a:r>
          </a:p>
          <a:p>
            <a:pPr marL="457200" indent="-457200">
              <a:buNone/>
            </a:pPr>
            <a:r>
              <a:rPr lang="el-GR" sz="2600" dirty="0" smtClean="0"/>
              <a:t>Ανατομικά ο δωδεκαδάκτυλος</a:t>
            </a:r>
            <a:r>
              <a:rPr lang="el-GR" sz="2600" dirty="0"/>
              <a:t> </a:t>
            </a:r>
            <a:r>
              <a:rPr lang="el-GR" sz="2600" dirty="0" smtClean="0"/>
              <a:t>εκτείνεται </a:t>
            </a:r>
          </a:p>
          <a:p>
            <a:pPr marL="457200" indent="-457200">
              <a:buNone/>
            </a:pPr>
            <a:r>
              <a:rPr lang="el-GR" sz="2600" dirty="0" smtClean="0"/>
              <a:t>γύρω από το </a:t>
            </a:r>
            <a:r>
              <a:rPr lang="el-GR" sz="2600" dirty="0"/>
              <a:t>πάγκρεας</a:t>
            </a:r>
            <a:r>
              <a:rPr lang="el-GR" sz="2600" dirty="0" smtClean="0"/>
              <a:t>. Η διοχέτευση αίματος</a:t>
            </a:r>
          </a:p>
          <a:p>
            <a:pPr marL="457200" indent="-457200">
              <a:buNone/>
            </a:pPr>
            <a:r>
              <a:rPr lang="el-GR" sz="2600" dirty="0" smtClean="0"/>
              <a:t>γίνεται από την παγκρεατοδωδεκαδακτυλική</a:t>
            </a:r>
            <a:r>
              <a:rPr lang="el-GR" sz="2600" dirty="0"/>
              <a:t> </a:t>
            </a:r>
            <a:endParaRPr lang="el-GR" sz="2600" dirty="0" smtClean="0"/>
          </a:p>
          <a:p>
            <a:pPr marL="457200" indent="-457200">
              <a:buNone/>
            </a:pPr>
            <a:r>
              <a:rPr lang="el-GR" sz="2600" dirty="0" smtClean="0"/>
              <a:t>αρτηρία. Η </a:t>
            </a:r>
            <a:r>
              <a:rPr lang="el-GR" sz="2600" dirty="0"/>
              <a:t>νηστίδα </a:t>
            </a:r>
            <a:r>
              <a:rPr lang="el-GR" sz="2600" dirty="0" smtClean="0"/>
              <a:t>βαθμιαία μετατρέπεται</a:t>
            </a:r>
          </a:p>
          <a:p>
            <a:pPr marL="457200" indent="-457200">
              <a:buNone/>
            </a:pPr>
            <a:r>
              <a:rPr lang="el-GR" sz="2600" dirty="0" smtClean="0"/>
              <a:t>στον ειλεό </a:t>
            </a:r>
            <a:r>
              <a:rPr lang="el-GR" sz="2600" dirty="0"/>
              <a:t>κατά </a:t>
            </a:r>
            <a:r>
              <a:rPr lang="el-GR" sz="2600" dirty="0" smtClean="0"/>
              <a:t>μήκος </a:t>
            </a:r>
            <a:r>
              <a:rPr lang="el-GR" sz="2600" dirty="0"/>
              <a:t>του εντέρου. Το </a:t>
            </a:r>
            <a:r>
              <a:rPr lang="el-GR" sz="2600" dirty="0" smtClean="0"/>
              <a:t>μήκος </a:t>
            </a:r>
          </a:p>
          <a:p>
            <a:pPr marL="457200" indent="-457200">
              <a:buNone/>
            </a:pPr>
            <a:r>
              <a:rPr lang="el-GR" sz="2600" dirty="0" smtClean="0"/>
              <a:t>της νηστίδαςείναι </a:t>
            </a:r>
            <a:r>
              <a:rPr lang="el-GR" sz="2600" dirty="0"/>
              <a:t>περίπου 2,5 μέτρα και </a:t>
            </a:r>
            <a:endParaRPr lang="el-GR" sz="2600" dirty="0" smtClean="0"/>
          </a:p>
          <a:p>
            <a:pPr marL="457200" indent="-457200">
              <a:buNone/>
            </a:pPr>
            <a:r>
              <a:rPr lang="el-GR" sz="2600" dirty="0" smtClean="0"/>
              <a:t>του </a:t>
            </a:r>
            <a:r>
              <a:rPr lang="el-GR" sz="2600" dirty="0"/>
              <a:t>ειλεού </a:t>
            </a:r>
            <a:r>
              <a:rPr lang="el-GR" sz="2600" dirty="0" smtClean="0"/>
              <a:t>5 μέτρα.Ο </a:t>
            </a:r>
            <a:r>
              <a:rPr lang="el-GR" sz="2600" dirty="0"/>
              <a:t>ειλεός </a:t>
            </a:r>
            <a:r>
              <a:rPr lang="el-GR" sz="2600" dirty="0" smtClean="0"/>
              <a:t>καταλήγει</a:t>
            </a:r>
          </a:p>
          <a:p>
            <a:pPr marL="457200" indent="-457200">
              <a:buNone/>
            </a:pPr>
            <a:r>
              <a:rPr lang="el-GR" sz="2600" dirty="0" smtClean="0"/>
              <a:t> στην</a:t>
            </a:r>
            <a:r>
              <a:rPr lang="el-GR" sz="2600" dirty="0"/>
              <a:t> ειλεοκολπική </a:t>
            </a:r>
            <a:r>
              <a:rPr lang="el-GR" sz="2600" dirty="0" smtClean="0"/>
              <a:t>βαλβίδα, απ</a:t>
            </a:r>
            <a:r>
              <a:rPr lang="el-GR" sz="2600" dirty="0"/>
              <a:t>' </a:t>
            </a:r>
            <a:endParaRPr lang="el-GR" sz="2600" dirty="0" smtClean="0"/>
          </a:p>
          <a:p>
            <a:pPr marL="457200" indent="-457200">
              <a:buNone/>
            </a:pPr>
            <a:r>
              <a:rPr lang="el-GR" sz="2600" dirty="0" smtClean="0"/>
              <a:t>όπου </a:t>
            </a:r>
            <a:r>
              <a:rPr lang="el-GR" sz="2600" dirty="0"/>
              <a:t>αρχίζει το παχύ έντερο.</a:t>
            </a:r>
            <a:endParaRPr lang="el-GR" sz="2600" dirty="0" smtClean="0"/>
          </a:p>
        </p:txBody>
      </p:sp>
      <p:pic>
        <p:nvPicPr>
          <p:cNvPr id="4" name="3 - Εικόνα" descr="λεπτό έντερο εικονα.jpg"/>
          <p:cNvPicPr>
            <a:picLocks noChangeAspect="1"/>
          </p:cNvPicPr>
          <p:nvPr/>
        </p:nvPicPr>
        <p:blipFill>
          <a:blip r:embed="rId2"/>
          <a:stretch>
            <a:fillRect/>
          </a:stretch>
        </p:blipFill>
        <p:spPr>
          <a:xfrm>
            <a:off x="5072066" y="2857496"/>
            <a:ext cx="3857652" cy="385765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2844" y="142852"/>
            <a:ext cx="8858312" cy="6715148"/>
          </a:xfrm>
        </p:spPr>
        <p:txBody>
          <a:bodyPr>
            <a:normAutofit fontScale="92500" lnSpcReduction="10000"/>
          </a:bodyPr>
          <a:lstStyle/>
          <a:p>
            <a:r>
              <a:rPr lang="el-GR" sz="2000" dirty="0"/>
              <a:t>Β</a:t>
            </a:r>
            <a:r>
              <a:rPr lang="el-GR" sz="2000" dirty="0" smtClean="0"/>
              <a:t>ρίσκεται </a:t>
            </a:r>
            <a:r>
              <a:rPr lang="el-GR" sz="2000" dirty="0"/>
              <a:t>στην περιτοναϊκή κοιλότητα. </a:t>
            </a:r>
            <a:r>
              <a:rPr lang="el-GR" sz="2000" dirty="0" smtClean="0"/>
              <a:t>Στο πίσω τοίχωμα </a:t>
            </a:r>
            <a:r>
              <a:rPr lang="el-GR" sz="2000" dirty="0"/>
              <a:t>της κοιλιάς, στη ρίζα </a:t>
            </a:r>
            <a:endParaRPr lang="el-GR" sz="2000" dirty="0" smtClean="0"/>
          </a:p>
          <a:p>
            <a:pPr>
              <a:buNone/>
            </a:pPr>
            <a:r>
              <a:rPr lang="el-GR" sz="2000" dirty="0" smtClean="0"/>
              <a:t>του μεσεντερίου</a:t>
            </a:r>
            <a:r>
              <a:rPr lang="el-GR" sz="2000" dirty="0"/>
              <a:t> συνδέεται η αρχή μιας </a:t>
            </a:r>
            <a:r>
              <a:rPr lang="el-GR" sz="2000" dirty="0" smtClean="0"/>
              <a:t>μεμβράνης </a:t>
            </a:r>
            <a:r>
              <a:rPr lang="el-GR" sz="2000" dirty="0"/>
              <a:t>το μεσεντέριο το οποίο </a:t>
            </a:r>
          </a:p>
          <a:p>
            <a:pPr>
              <a:buNone/>
            </a:pPr>
            <a:r>
              <a:rPr lang="el-GR" sz="2000" dirty="0"/>
              <a:t>ε</a:t>
            </a:r>
            <a:r>
              <a:rPr lang="el-GR" sz="2000" dirty="0" smtClean="0"/>
              <a:t>κτείνεται σε </a:t>
            </a:r>
            <a:r>
              <a:rPr lang="el-GR" sz="2000" dirty="0"/>
              <a:t>όλες τις έλικες του </a:t>
            </a:r>
            <a:r>
              <a:rPr lang="el-GR" sz="2000" dirty="0" smtClean="0"/>
              <a:t>εντέρου. Αυτή η μεμβράνη </a:t>
            </a:r>
          </a:p>
          <a:p>
            <a:pPr>
              <a:buNone/>
            </a:pPr>
            <a:r>
              <a:rPr lang="el-GR" sz="2000" dirty="0" smtClean="0"/>
              <a:t>το περιτόναιο συγκρατεί αρκετά χαλαρά τις έλικες του εντέρου, οι οποίες </a:t>
            </a:r>
          </a:p>
          <a:p>
            <a:pPr>
              <a:buNone/>
            </a:pPr>
            <a:r>
              <a:rPr lang="el-GR" sz="2000" dirty="0" smtClean="0"/>
              <a:t>ελίσσονται εύκολα μέσα στην κοιλιά. Στο εσωτερικού του ειλεού και της νηστίδας </a:t>
            </a:r>
          </a:p>
          <a:p>
            <a:pPr>
              <a:buNone/>
            </a:pPr>
            <a:r>
              <a:rPr lang="el-GR" sz="2000" dirty="0" smtClean="0"/>
              <a:t>υπάρχουν οι λάχνες</a:t>
            </a:r>
            <a:r>
              <a:rPr lang="el-GR" sz="2000" i="1" dirty="0" smtClean="0"/>
              <a:t> </a:t>
            </a:r>
            <a:r>
              <a:rPr lang="el-GR" sz="2000" dirty="0" smtClean="0"/>
              <a:t>οι οποίες είναι εσωτερικές αναδιπλώσεις του</a:t>
            </a:r>
          </a:p>
          <a:p>
            <a:pPr>
              <a:buNone/>
            </a:pPr>
            <a:r>
              <a:rPr lang="el-GR" sz="2000" dirty="0" smtClean="0"/>
              <a:t>πεπτικούσωλήνα. Οι λάχνες αυξάνουν την εσωτερική επιφάνεια του εντέρου. Ο </a:t>
            </a:r>
          </a:p>
          <a:p>
            <a:pPr>
              <a:buNone/>
            </a:pPr>
            <a:r>
              <a:rPr lang="el-GR" sz="2000" dirty="0" smtClean="0"/>
              <a:t>ειλεός και οι λάχνες προμηθεύονται αίμα από τη</a:t>
            </a:r>
            <a:r>
              <a:rPr lang="el-GR" sz="2000" dirty="0"/>
              <a:t> </a:t>
            </a:r>
            <a:r>
              <a:rPr lang="el-GR" sz="2000" dirty="0" smtClean="0"/>
              <a:t>μεσεντέρια αρτηρία, ενώ εκεί </a:t>
            </a:r>
          </a:p>
          <a:p>
            <a:pPr>
              <a:buNone/>
            </a:pPr>
            <a:r>
              <a:rPr lang="el-GR" sz="2000" dirty="0" smtClean="0"/>
              <a:t>υπάρχει και η πυλαία φλέβα.</a:t>
            </a:r>
          </a:p>
          <a:p>
            <a:pPr algn="ctr">
              <a:buNone/>
            </a:pPr>
            <a:r>
              <a:rPr lang="el-GR" sz="3500" u="sng" dirty="0" smtClean="0"/>
              <a:t>ΛΕΙΤΟΥΡΓΙΑ</a:t>
            </a:r>
          </a:p>
          <a:p>
            <a:pPr>
              <a:buNone/>
            </a:pPr>
            <a:r>
              <a:rPr lang="el-GR" sz="2000" dirty="0" smtClean="0"/>
              <a:t> Η τροφή αφού έχει υποστεί χημική και μηχανική διάσπαση στο στομάχι εισέρχεται στο </a:t>
            </a:r>
          </a:p>
          <a:p>
            <a:pPr>
              <a:buNone/>
            </a:pPr>
            <a:r>
              <a:rPr lang="el-GR" sz="2000" dirty="0" smtClean="0"/>
              <a:t>λεπτό έντερο. Τη ροή της εισερχόμενης τροφής ρυθμίζει ο σφιγκτήρας του πυλωρού. </a:t>
            </a:r>
          </a:p>
          <a:p>
            <a:pPr>
              <a:buNone/>
            </a:pPr>
            <a:r>
              <a:rPr lang="el-GR" sz="2000" dirty="0" smtClean="0"/>
              <a:t>Στο δωδεκαδάκτυλο ο χυλός του στομαχιού ανακατεύεται με τα πεπτικά υγρά που </a:t>
            </a:r>
          </a:p>
          <a:p>
            <a:pPr>
              <a:buNone/>
            </a:pPr>
            <a:r>
              <a:rPr lang="el-GR" sz="2000" dirty="0" smtClean="0"/>
              <a:t>διοχετεύονται σε αυτόν. Το όλο μείγμα ρέει στη νηστίδα.Ο βλεννογόνος της εσωτερικής </a:t>
            </a:r>
          </a:p>
          <a:p>
            <a:pPr>
              <a:buNone/>
            </a:pPr>
            <a:r>
              <a:rPr lang="el-GR" sz="2000" dirty="0" smtClean="0"/>
              <a:t>επιφάνειας της νηστίδας και του ειλεού απορροφά τις θρεπτικές ουσίες με τις λάχνες. </a:t>
            </a:r>
          </a:p>
          <a:p>
            <a:pPr>
              <a:buNone/>
            </a:pPr>
            <a:r>
              <a:rPr lang="el-GR" sz="2000" dirty="0" smtClean="0"/>
              <a:t>Οι μηχανισμοί της απορρόφησης είναι η ενδοκυττάρωση, η διακίνηση με φορέα και </a:t>
            </a:r>
          </a:p>
          <a:p>
            <a:pPr>
              <a:buNone/>
            </a:pPr>
            <a:r>
              <a:rPr lang="el-GR" sz="2000" dirty="0" smtClean="0"/>
              <a:t>η διάχυση. Οι ουσίες απορροφώνται από το έντερο μέσω των λαχνών στο κυκλοφορικό </a:t>
            </a:r>
          </a:p>
          <a:p>
            <a:pPr>
              <a:buNone/>
            </a:pPr>
            <a:r>
              <a:rPr lang="el-GR" sz="2000" dirty="0" smtClean="0"/>
              <a:t>σύστημα και συγκεκριμένα την πυλαία φλέβα, η οποία οδηγεί στο συκώτι και από εκεί </a:t>
            </a:r>
          </a:p>
          <a:p>
            <a:pPr>
              <a:buNone/>
            </a:pPr>
            <a:r>
              <a:rPr lang="el-GR" sz="2000" dirty="0" smtClean="0"/>
              <a:t>σε όλο το σώμα. </a:t>
            </a:r>
            <a:r>
              <a:rPr lang="el-GR" sz="2000" dirty="0" err="1" smtClean="0"/>
              <a:t>Ό,τι</a:t>
            </a:r>
            <a:r>
              <a:rPr lang="el-GR" sz="2000" dirty="0" smtClean="0"/>
              <a:t> δεν χωνεύεται διοχετεύεται μέσω της ειλεοκολπικής βαλβίδας στο </a:t>
            </a:r>
          </a:p>
          <a:p>
            <a:pPr>
              <a:buNone/>
            </a:pPr>
            <a:r>
              <a:rPr lang="el-GR" sz="2000" dirty="0" smtClean="0"/>
              <a:t>παχύ έντερο μετά από μία διαδρομή επτά με εννιά ωρών στο λεπτό έντερο.</a:t>
            </a:r>
          </a:p>
          <a:p>
            <a:pPr>
              <a:buNone/>
            </a:pPr>
            <a:endParaRPr lang="el-GR" sz="2000" u="sng" dirty="0" smtClean="0"/>
          </a:p>
          <a:p>
            <a:pPr>
              <a:buNone/>
            </a:pPr>
            <a:endParaRPr lang="el-GR"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259632" y="29152"/>
            <a:ext cx="6480720" cy="792088"/>
          </a:xfrm>
        </p:spPr>
        <p:txBody>
          <a:bodyPr>
            <a:normAutofit/>
          </a:bodyPr>
          <a:lstStyle/>
          <a:p>
            <a:r>
              <a:rPr lang="el-GR" u="sng" dirty="0"/>
              <a:t>Π</a:t>
            </a:r>
            <a:r>
              <a:rPr lang="el-GR" u="sng" dirty="0" smtClean="0"/>
              <a:t>ΑΧΥ ΕΝΤΕΡΟ</a:t>
            </a:r>
            <a:endParaRPr lang="el-GR" u="sng" dirty="0"/>
          </a:p>
        </p:txBody>
      </p:sp>
      <p:sp>
        <p:nvSpPr>
          <p:cNvPr id="3" name="Θέση περιεχομένου 2"/>
          <p:cNvSpPr>
            <a:spLocks noGrp="1"/>
          </p:cNvSpPr>
          <p:nvPr>
            <p:ph idx="1"/>
          </p:nvPr>
        </p:nvSpPr>
        <p:spPr>
          <a:xfrm>
            <a:off x="107504" y="764704"/>
            <a:ext cx="9036496" cy="5976664"/>
          </a:xfrm>
        </p:spPr>
        <p:txBody>
          <a:bodyPr>
            <a:noAutofit/>
          </a:bodyPr>
          <a:lstStyle/>
          <a:p>
            <a:pPr marL="0" indent="0">
              <a:buNone/>
            </a:pPr>
            <a:r>
              <a:rPr lang="el-GR" sz="2000" dirty="0"/>
              <a:t>To </a:t>
            </a:r>
            <a:r>
              <a:rPr lang="el-GR" sz="2000" b="1" dirty="0"/>
              <a:t>παχύ έντερο</a:t>
            </a:r>
            <a:r>
              <a:rPr lang="el-GR" sz="2000" dirty="0"/>
              <a:t> είναι </a:t>
            </a:r>
            <a:r>
              <a:rPr lang="el-GR" sz="2000" dirty="0" smtClean="0"/>
              <a:t>όργανο</a:t>
            </a:r>
            <a:r>
              <a:rPr lang="el-GR" sz="2000" dirty="0"/>
              <a:t> του πεπτικού συστήματος το οποίο απορροφά το νερό από την τροφή που δεν χωνεύτηκε στο λεπτό έντερο και στη συνέχεια αποβάλλει από τον οργανισμό το υπόλειμμα. Αποτελεί το προτελευταίο μέρος του πεπτικού σωλήνα, με το τελευταίο να είναι ο </a:t>
            </a:r>
            <a:r>
              <a:rPr lang="el-GR" sz="2000" dirty="0" smtClean="0"/>
              <a:t>πρωκτός. Το </a:t>
            </a:r>
            <a:r>
              <a:rPr lang="el-GR" sz="2000" dirty="0"/>
              <a:t>παχύ έντερο αποτελείται από τρία ανισομήκη τμήματα, το τυφλό έντερο με τη σκωληκοειδή απόφυση, το κόλον (ανιόν, εγκάρσιο, κατιόν και σιγμοειδές) και το απευθυσμένο ή ορθό</a:t>
            </a:r>
            <a:r>
              <a:rPr lang="el-GR" sz="2000" dirty="0" smtClean="0"/>
              <a:t>.</a:t>
            </a:r>
          </a:p>
          <a:p>
            <a:pPr marL="0" indent="0">
              <a:buNone/>
            </a:pPr>
            <a:r>
              <a:rPr lang="el-GR" sz="2000" dirty="0" smtClean="0"/>
              <a:t> </a:t>
            </a:r>
            <a:r>
              <a:rPr lang="el-GR" sz="2000" dirty="0"/>
              <a:t>Το μήκος του ανθρώπινου παχέος εντέρου είναι </a:t>
            </a:r>
            <a:r>
              <a:rPr lang="el-GR" sz="2000" dirty="0" smtClean="0"/>
              <a:t>ενάμιση </a:t>
            </a:r>
            <a:r>
              <a:rPr lang="el-GR" sz="2000" dirty="0"/>
              <a:t>μέτρο και έχει διάμετρο 5 με 8 εκατοστά. </a:t>
            </a:r>
            <a:endParaRPr lang="el-GR" sz="2000" dirty="0" smtClean="0"/>
          </a:p>
          <a:p>
            <a:pPr marL="0" indent="0">
              <a:buNone/>
            </a:pPr>
            <a:r>
              <a:rPr lang="el-GR" sz="2000" dirty="0" smtClean="0"/>
              <a:t>Αποτελεί </a:t>
            </a:r>
            <a:r>
              <a:rPr lang="el-GR" sz="2000" dirty="0"/>
              <a:t>το ένα πέμπτο </a:t>
            </a:r>
            <a:r>
              <a:rPr lang="el-GR" sz="2000" dirty="0" smtClean="0"/>
              <a:t>του</a:t>
            </a:r>
          </a:p>
          <a:p>
            <a:pPr marL="0" indent="0">
              <a:buNone/>
            </a:pPr>
            <a:r>
              <a:rPr lang="el-GR" sz="2000" dirty="0" smtClean="0"/>
              <a:t> </a:t>
            </a:r>
            <a:r>
              <a:rPr lang="el-GR" sz="2000" dirty="0"/>
              <a:t>συνολικού μήκους του πεπτικού </a:t>
            </a:r>
            <a:endParaRPr lang="el-GR" sz="2000" dirty="0" smtClean="0"/>
          </a:p>
          <a:p>
            <a:pPr marL="0" indent="0">
              <a:buNone/>
            </a:pPr>
            <a:r>
              <a:rPr lang="el-GR" sz="2000" dirty="0" smtClean="0"/>
              <a:t>σωλήνα. Η </a:t>
            </a:r>
            <a:r>
              <a:rPr lang="el-GR" sz="2000" dirty="0"/>
              <a:t>εξωτερική </a:t>
            </a:r>
            <a:r>
              <a:rPr lang="el-GR" sz="2000" dirty="0" smtClean="0"/>
              <a:t>επιφάνεια του </a:t>
            </a:r>
          </a:p>
          <a:p>
            <a:pPr marL="0" indent="0">
              <a:buNone/>
            </a:pPr>
            <a:r>
              <a:rPr lang="el-GR" sz="2000" dirty="0" smtClean="0"/>
              <a:t>παχέος εντέρου χαρακτηρίζεται </a:t>
            </a:r>
            <a:r>
              <a:rPr lang="el-GR" sz="2000" dirty="0"/>
              <a:t>από </a:t>
            </a:r>
            <a:endParaRPr lang="el-GR" sz="2000" dirty="0" smtClean="0"/>
          </a:p>
          <a:p>
            <a:pPr marL="0" indent="0">
              <a:buNone/>
            </a:pPr>
            <a:r>
              <a:rPr lang="el-GR" sz="2000" dirty="0" smtClean="0"/>
              <a:t>τις</a:t>
            </a:r>
            <a:r>
              <a:rPr lang="el-GR" sz="2000" dirty="0"/>
              <a:t> </a:t>
            </a:r>
            <a:r>
              <a:rPr lang="el-GR" sz="2000" i="1" dirty="0" smtClean="0"/>
              <a:t>κολικές ταινίες</a:t>
            </a:r>
            <a:r>
              <a:rPr lang="el-GR" sz="2000" dirty="0" smtClean="0"/>
              <a:t>, τις </a:t>
            </a:r>
            <a:r>
              <a:rPr lang="el-GR" sz="2000" dirty="0"/>
              <a:t>κολικές κυψέλες, </a:t>
            </a:r>
            <a:endParaRPr lang="el-GR" sz="2000" dirty="0" smtClean="0"/>
          </a:p>
          <a:p>
            <a:pPr marL="0" indent="0">
              <a:buNone/>
            </a:pPr>
            <a:r>
              <a:rPr lang="el-GR" sz="2000" dirty="0"/>
              <a:t>τ</a:t>
            </a:r>
            <a:r>
              <a:rPr lang="el-GR" sz="2000" dirty="0" smtClean="0"/>
              <a:t>ις </a:t>
            </a:r>
            <a:r>
              <a:rPr lang="el-GR" sz="2000" i="1" dirty="0" smtClean="0"/>
              <a:t>εγκάρσιες </a:t>
            </a:r>
            <a:r>
              <a:rPr lang="el-GR" sz="2000" i="1" dirty="0"/>
              <a:t>αύλακες</a:t>
            </a:r>
            <a:r>
              <a:rPr lang="el-GR" sz="2000" dirty="0"/>
              <a:t> και τις </a:t>
            </a:r>
            <a:endParaRPr lang="el-GR" sz="2000" dirty="0" smtClean="0"/>
          </a:p>
          <a:p>
            <a:pPr marL="0" indent="0">
              <a:buNone/>
            </a:pPr>
            <a:r>
              <a:rPr lang="el-GR" sz="2000" i="1" dirty="0" smtClean="0"/>
              <a:t>επιπλοϊκές </a:t>
            </a:r>
            <a:r>
              <a:rPr lang="el-GR" sz="2000" i="1" dirty="0"/>
              <a:t>αποφύσεις</a:t>
            </a:r>
            <a:r>
              <a:rPr lang="el-GR" sz="2000" dirty="0" smtClean="0"/>
              <a:t>.</a:t>
            </a:r>
          </a:p>
          <a:p>
            <a:pPr marL="0" indent="0">
              <a:buNone/>
            </a:pPr>
            <a:endParaRPr lang="el-GR" sz="2000" dirty="0"/>
          </a:p>
          <a:p>
            <a:pPr marL="0" indent="0">
              <a:buNone/>
            </a:pPr>
            <a:endParaRPr lang="el-GR" sz="2000"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9760" y="3138511"/>
            <a:ext cx="4845639" cy="3384376"/>
          </a:xfrm>
          <a:prstGeom prst="rect">
            <a:avLst/>
          </a:prstGeom>
        </p:spPr>
      </p:pic>
    </p:spTree>
    <p:extLst>
      <p:ext uri="{BB962C8B-B14F-4D97-AF65-F5344CB8AC3E}">
        <p14:creationId xmlns:p14="http://schemas.microsoft.com/office/powerpoint/2010/main" val="2376819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332656"/>
            <a:ext cx="8928992" cy="2376264"/>
          </a:xfrm>
        </p:spPr>
        <p:txBody>
          <a:bodyPr>
            <a:noAutofit/>
          </a:bodyPr>
          <a:lstStyle/>
          <a:p>
            <a:r>
              <a:rPr lang="el-GR" sz="2200" dirty="0"/>
              <a:t>Το σπουδαιότερο μέρος της πέψης τελείται από το λεπτό έντερο. Στο παχύ έντερο εξακολουθεί η πέψη και η μετουσίωση του περιεχομένου τόσο με ουσίες που προέρχονται από το λεπτό έντερο, όσο και με βακτήρια που ζουν στο παχύ έντερο. Η τροφή στην αρχή του εντέρου είναι σχετικά υγρή, αλλά όσο πλησιάζει στο τέλος, γίνεται πυκνότερη και παίρνει κοπρανώδη υφή, συμβάλλοντας σε αυτό η βλέννα που εκκρίνεται από το παχύ έντερο.</a:t>
            </a:r>
            <a:br>
              <a:rPr lang="el-GR" sz="2200" dirty="0"/>
            </a:br>
            <a:r>
              <a:rPr lang="el-GR" sz="2200" dirty="0"/>
              <a:t/>
            </a:r>
            <a:br>
              <a:rPr lang="el-GR" sz="2200" dirty="0"/>
            </a:br>
            <a:endParaRPr lang="el-GR" sz="2200" u="sng" dirty="0"/>
          </a:p>
        </p:txBody>
      </p:sp>
      <p:sp>
        <p:nvSpPr>
          <p:cNvPr id="3" name="Θέση περιεχομένου 2"/>
          <p:cNvSpPr>
            <a:spLocks noGrp="1"/>
          </p:cNvSpPr>
          <p:nvPr>
            <p:ph idx="1"/>
          </p:nvPr>
        </p:nvSpPr>
        <p:spPr>
          <a:xfrm>
            <a:off x="107504" y="2348880"/>
            <a:ext cx="8928992" cy="4392488"/>
          </a:xfrm>
        </p:spPr>
        <p:txBody>
          <a:bodyPr>
            <a:noAutofit/>
          </a:bodyPr>
          <a:lstStyle/>
          <a:p>
            <a:pPr marL="0" indent="0" algn="ctr">
              <a:buNone/>
            </a:pPr>
            <a:r>
              <a:rPr lang="el-GR" u="sng" dirty="0"/>
              <a:t>ΑΝΑΤΟΜΙΑ</a:t>
            </a:r>
            <a:endParaRPr lang="el-GR" dirty="0" smtClean="0"/>
          </a:p>
          <a:p>
            <a:pPr marL="0" indent="0">
              <a:buNone/>
            </a:pPr>
            <a:r>
              <a:rPr lang="el-GR" sz="2400" dirty="0" smtClean="0"/>
              <a:t>Είναι </a:t>
            </a:r>
            <a:r>
              <a:rPr lang="el-GR" sz="2400" dirty="0"/>
              <a:t>το προτελευταίο μέρος του πεπτικού σωλήνα. Το παχύ έντερο ξεχωρίζει από το λεπτό έντερο που είναι το προηγούμενο μέρος εξαιτίας της μεγαλύτερης διαμέτρου του αυλού, των επιπλοϊκών αποφύσεων, οι οποίες μικρές λιπώδεις προσεκβολές, τις κολικές κυψέλες, σακοειδείς σχηματισμοί στα τοιχώματα του παχέος εντέρου, και τις κολικές ταινίες. Οι κολικές ταινίες είναι τρεις λωρίδες λείου μυ και αποτελούν την επιμήκη μυϊκή στιβάδα του παχέος εντέρου. Οι λωρίδες διατρέχουν όλο το μήκος που παχέος εντέρου και στο ορθό διευρύονται και το καλύπτουν ολόκληρο. Η βράχυνσή τους δημιουργεί τις κολικές κυψέλες.</a:t>
            </a:r>
          </a:p>
        </p:txBody>
      </p:sp>
    </p:spTree>
    <p:extLst>
      <p:ext uri="{BB962C8B-B14F-4D97-AF65-F5344CB8AC3E}">
        <p14:creationId xmlns:p14="http://schemas.microsoft.com/office/powerpoint/2010/main" val="1061012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915816" y="116632"/>
            <a:ext cx="3168352" cy="576064"/>
          </a:xfrm>
        </p:spPr>
        <p:txBody>
          <a:bodyPr>
            <a:normAutofit fontScale="90000"/>
          </a:bodyPr>
          <a:lstStyle/>
          <a:p>
            <a:r>
              <a:rPr lang="el-GR" sz="4000" u="sng" dirty="0" smtClean="0"/>
              <a:t>ΠΕΡΙΓΡΑΦΗ</a:t>
            </a:r>
            <a:endParaRPr lang="el-GR" sz="4000" u="sng" dirty="0"/>
          </a:p>
        </p:txBody>
      </p:sp>
      <p:sp>
        <p:nvSpPr>
          <p:cNvPr id="3" name="Θέση περιεχομένου 2"/>
          <p:cNvSpPr>
            <a:spLocks noGrp="1"/>
          </p:cNvSpPr>
          <p:nvPr>
            <p:ph idx="1"/>
          </p:nvPr>
        </p:nvSpPr>
        <p:spPr>
          <a:xfrm>
            <a:off x="107504" y="692696"/>
            <a:ext cx="8928992" cy="5976664"/>
          </a:xfrm>
        </p:spPr>
        <p:txBody>
          <a:bodyPr>
            <a:noAutofit/>
          </a:bodyPr>
          <a:lstStyle/>
          <a:p>
            <a:r>
              <a:rPr lang="el-GR" sz="2000" dirty="0"/>
              <a:t>Η πρώτη μοίρα του παχέος εντέρου είναι το τυφλό, ένας θύλακας που δεν καταλήγει κάπου (γι' αυτό το λόγος λέγεται τυφλός). Έχει διάμετρο και μήκος περίπου 7,5 εκατοστά και βρίσκεται στο κάτω δεξί τμήμα της κοιλιάς μέσα στο λαγόνιο βόθρο. Το τυφλό βρίσκεται κάτω από το σημείο στο οποίο ο ειλεός (το τελευταίο τμήμα του λεπτού εντέρου) συμβάλει με το παχύ. Αν διαταθεί επειδή σε αυτό μαζευτούν κόπρανα ή αέρια, μπορεί να ψηλαφηθεί. Περιβάλλεται ολόκληρο από περιτόναιο και κινείται σχετικά ελεύθερα. Οι τυφλικές πτυχές το συγκρατούν στη θέση του. Στο άκρο του τυφλού βρίσκεται η </a:t>
            </a:r>
            <a:r>
              <a:rPr lang="el-GR" sz="2000" dirty="0" smtClean="0"/>
              <a:t>σκωληκοειδή </a:t>
            </a:r>
            <a:r>
              <a:rPr lang="el-GR" sz="2000" dirty="0"/>
              <a:t>απόφυση, η οποία έχει μήκος περίπου 6-10 εκατοστά και περιέχει λεμφικό ιστό. Το στόμιο του ειλεού περιβάλλεται από δύο πτυχές, μία πάνω και μία κάτω, οι οποίες ονομάζονται ειλεοκολικά χείλη. Όταν το τυφλό διατείνεται ή συσπάται αυτές συγκλίνουν και δρουν ως βαλβίδα, εμποδίζοντας τη ροή περιεχομένου προς τον ειλεό.</a:t>
            </a:r>
          </a:p>
          <a:p>
            <a:r>
              <a:rPr lang="el-GR" sz="2000" dirty="0"/>
              <a:t>Το επόμενο τμήμα του εντέρου είναι το κόλον, το οποίο χωρίζεται σε τέσσερα μέρη, το ανιόν, το εγκάρσιο, το κατιόν και το σιγμοειδές. Το ανιόν έχει ανοδική κατεύθυνση και καταλήγει κάτω από το δεξιό λοβό του ήπατος, όπου στρίβει, σχηματίζοντας την δεξιά κολική ή ηπατική καμπή. Είναι πιο στενό από το τυφλό. Είναι δευτερογενώς οπισθοπεριτοναϊκό, αλλά σε περίπου το 25% των ανθρώπων έχει μικρό </a:t>
            </a:r>
            <a:r>
              <a:rPr lang="el-GR" sz="2000" dirty="0" smtClean="0"/>
              <a:t>μεσεντέριο</a:t>
            </a:r>
            <a:r>
              <a:rPr lang="el-GR" sz="2000" dirty="0"/>
              <a:t> και καλύπτεται από όλες τις πλευρές του με περιτόναιο. </a:t>
            </a:r>
          </a:p>
        </p:txBody>
      </p:sp>
    </p:spTree>
    <p:extLst>
      <p:ext uri="{BB962C8B-B14F-4D97-AF65-F5344CB8AC3E}">
        <p14:creationId xmlns:p14="http://schemas.microsoft.com/office/powerpoint/2010/main" val="1743010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7504" y="116632"/>
            <a:ext cx="8928992" cy="6624736"/>
          </a:xfrm>
        </p:spPr>
        <p:txBody>
          <a:bodyPr>
            <a:normAutofit fontScale="92500" lnSpcReduction="10000"/>
          </a:bodyPr>
          <a:lstStyle/>
          <a:p>
            <a:pPr marL="0" indent="0">
              <a:buNone/>
            </a:pPr>
            <a:r>
              <a:rPr lang="el-GR" sz="2200" dirty="0"/>
              <a:t>Ανάμεσα στο ανιόν κόλον και το πλάγιο κοιλιακό τοίχωμα βρίσκεται η δεξιά παρακολική αύλακα. Το εγκάρσιο κόλον είναι το μακρύτερο τμήμα του παχέος εντέρου και αυτό με την μεγαλύτερη ελευθερία κινήσεων. Περιβάλλεται ολόκληρο από περιτόναιο και έχει μεσεντέριο, το οποίο ονομάζεται </a:t>
            </a:r>
            <a:r>
              <a:rPr lang="el-GR" sz="2200" dirty="0" smtClean="0"/>
              <a:t>μεσόκολο. Συνδέεται </a:t>
            </a:r>
            <a:r>
              <a:rPr lang="el-GR" sz="2200" dirty="0"/>
              <a:t>με το στόμαχο, ο οποίος βρίσκεται ακριβώς από πάνω, με το μείζον επίπλουν (μπόλια). Καταλήγει στην αριστερή κολική ή σπληνική καμπή, η οποία βρίσκεται λίγο ψηλότερα από τη δεξιά, στο κάτω άκρο του αριστερού νεφρού, και είναι λιγότερο κινητή. Συνδέεται με το διάφραγμα σε αυτό το σημείο με το φρενοκολικό σύνδεσμο. Το κατιόν κόλον που αρχίζει μετά την αριστερή κολική καμπή είναι και οπισθοπεριτοναϊκό (όπως και το ανιόν), και στο λαχώνιο βόθρο μεταπίπτει στο σιγμοειδές κόλον, το οποίο ακολουθώντας ελικοειδή πορεία καταλήγει στο ορθό στο επίπεδο του Ι3 σπονδύλου, στην ορθοσιγμοειδική συμβολή</a:t>
            </a:r>
            <a:r>
              <a:rPr lang="el-GR" sz="2200" dirty="0" smtClean="0"/>
              <a:t>.</a:t>
            </a:r>
          </a:p>
          <a:p>
            <a:r>
              <a:rPr lang="el-GR" sz="2200" dirty="0"/>
              <a:t>Το ορθό είναι το τελευταίο τμήμα του παχέος εντέρου. Βρίσκεται μέσα στην πύελο. Λέγεται και απευθυσμένο αλλά στην πραγματικότητα στον άνθρωπο έχει καμπές. Μια καμπή σχηματίζεται καθώς το ορθό ακολουθεί την καμπύλη του ιερού οστού και του κόκκυγα και λέγεται ιερή καμπή και άλλη μία προς τα πίσω, κάτω από τον κόκκυγα, η οποία λέγεται πρωκτοορθική καμπή, και η οποία βοηθάει στην συγκράτηση των κοπράνων. Σχηματίζονται επίσης τρεις πλάγιες καμπές, οι άνω, μέση και κάτω, που αντιστοιχούν στο εσωτερικό του ορθού σε τρεις εγκάρσιες πτυχές. Το τελικό μέρος του ορθού είναι διευρυμένο και ονομάζεται λήκυνθος του ορθού και δέχεται τα κόπρανα. Το ορθόν καλύπτεται από περιτόναιο μόνο στο πρόσθιο μέρος του πάνω από τη μέση καμπή.</a:t>
            </a:r>
            <a:endParaRPr lang="el-GR" sz="2200" u="sng" dirty="0" smtClean="0"/>
          </a:p>
          <a:p>
            <a:pPr marL="0" indent="0" algn="ctr">
              <a:buNone/>
            </a:pPr>
            <a:endParaRPr lang="el-GR" sz="2800" u="sng" dirty="0"/>
          </a:p>
          <a:p>
            <a:pPr marL="0" indent="0">
              <a:buNone/>
            </a:pPr>
            <a:endParaRPr lang="el-GR" dirty="0"/>
          </a:p>
        </p:txBody>
      </p:sp>
    </p:spTree>
    <p:extLst>
      <p:ext uri="{BB962C8B-B14F-4D97-AF65-F5344CB8AC3E}">
        <p14:creationId xmlns:p14="http://schemas.microsoft.com/office/powerpoint/2010/main" val="2735085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9" name="Rectangle 9">
            <a:extLst>
              <a:ext uri="{FF2B5EF4-FFF2-40B4-BE49-F238E27FC236}">
                <a16:creationId xmlns="" xmlns:a16="http://schemas.microsoft.com/office/drawing/2014/main" id="{0671A8AE-40A1-4631-A6B8-581AFF06548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Εικόνα 4" descr="Εικόνα που περιέχει παιδική τέχνη, ζωγραφιά, τέχνη">
            <a:extLst>
              <a:ext uri="{FF2B5EF4-FFF2-40B4-BE49-F238E27FC236}">
                <a16:creationId xmlns="" xmlns:a16="http://schemas.microsoft.com/office/drawing/2014/main" id="{B184365E-4E17-6CE7-EF70-D43518F4A8E7}"/>
              </a:ext>
            </a:extLst>
          </p:cNvPr>
          <p:cNvPicPr>
            <a:picLocks noChangeAspect="1"/>
          </p:cNvPicPr>
          <p:nvPr/>
        </p:nvPicPr>
        <p:blipFill rotWithShape="1">
          <a:blip r:embed="rId2">
            <a:extLst>
              <a:ext uri="{28A0092B-C50C-407E-A947-70E740481C1C}">
                <a14:useLocalDpi xmlns:a14="http://schemas.microsoft.com/office/drawing/2010/main" val="0"/>
              </a:ext>
            </a:extLst>
          </a:blip>
          <a:srcRect t="3742" r="1324" b="13429"/>
          <a:stretch/>
        </p:blipFill>
        <p:spPr>
          <a:xfrm>
            <a:off x="2642616" y="10"/>
            <a:ext cx="6501384" cy="6857990"/>
          </a:xfrm>
          <a:prstGeom prst="rect">
            <a:avLst/>
          </a:prstGeom>
        </p:spPr>
      </p:pic>
      <p:sp>
        <p:nvSpPr>
          <p:cNvPr id="12" name="Rectangle 11">
            <a:extLst>
              <a:ext uri="{FF2B5EF4-FFF2-40B4-BE49-F238E27FC236}">
                <a16:creationId xmlns="" xmlns:a16="http://schemas.microsoft.com/office/drawing/2014/main" id="{AB58EF07-17C2-48CF-ABB0-EEF1F17CB8F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7004405"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Υπότιτλος 2">
            <a:extLst>
              <a:ext uri="{FF2B5EF4-FFF2-40B4-BE49-F238E27FC236}">
                <a16:creationId xmlns="" xmlns:a16="http://schemas.microsoft.com/office/drawing/2014/main" id="{11776F20-3A79-0BBC-D750-CDD39F6F5D4F}"/>
              </a:ext>
            </a:extLst>
          </p:cNvPr>
          <p:cNvSpPr>
            <a:spLocks noGrp="1"/>
          </p:cNvSpPr>
          <p:nvPr>
            <p:ph type="subTitle" idx="1"/>
          </p:nvPr>
        </p:nvSpPr>
        <p:spPr>
          <a:xfrm>
            <a:off x="179512" y="1628800"/>
            <a:ext cx="4104456" cy="3816424"/>
          </a:xfrm>
        </p:spPr>
        <p:txBody>
          <a:bodyPr>
            <a:normAutofit fontScale="25000" lnSpcReduction="20000"/>
          </a:bodyPr>
          <a:lstStyle/>
          <a:p>
            <a:pPr algn="l">
              <a:spcAft>
                <a:spcPts val="800"/>
              </a:spcAft>
            </a:pPr>
            <a:r>
              <a:rPr lang="el-GR" sz="19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l-GR" sz="1900" kern="100" dirty="0" smtClean="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l-GR" sz="7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ΤΙ ΕΙΝΑΙ ΤΟ ΣΤΟΜΑΧΙ</a:t>
            </a:r>
          </a:p>
          <a:p>
            <a:pPr algn="l">
              <a:spcAft>
                <a:spcPts val="800"/>
              </a:spcAft>
            </a:pPr>
            <a:r>
              <a:rPr lang="el-GR" sz="72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Το στομάχι είναι ένα παχύ, τοιχωμένο όργανο που βρίσκεται μεταξύ του οισοφάγου και του πρώτου μέρους του λεπτού εντέρου (το δωδεκαδάκτυλο).</a:t>
            </a:r>
            <a:r>
              <a:rPr lang="el-GR" sz="7200" kern="1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Το στομάχι αποτελεί ένα τμήμα του γαστρεντερικού σωλήνα και έχει την ικανότητα να διευρύνεται (όταν είναι άδειο, έχει τη μορφή μικρού σωλήνα με στενό στόμιο ενώ μπορεί να χωρέσει μέχρι και 1,5 λίτρο τροφής). Επικοινωνεί προς τα πάνω με τον οισοφάγο μέσω του καρδιακού στομίου και προς τα κάτω με το δωδεκαδάκτυλο μέσω του πυλωρικού στομίου. Το τοίχωμα του στομαχιού αποτελείται από τέσσερις χιτώνες, ο εσωτερικότερος των οποίων είναι ο βλεννογόνος που έχει επιθήλιο και αδένες.</a:t>
            </a:r>
          </a:p>
          <a:p>
            <a:pPr algn="l">
              <a:spcAft>
                <a:spcPts val="800"/>
              </a:spcAft>
            </a:pPr>
            <a:r>
              <a:rPr lang="el-GR" sz="7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7200" dirty="0">
              <a:solidFill>
                <a:schemeClr val="bg1"/>
              </a:solidFill>
            </a:endParaRPr>
          </a:p>
        </p:txBody>
      </p:sp>
      <p:sp>
        <p:nvSpPr>
          <p:cNvPr id="14" name="Rectangle 13">
            <a:extLst>
              <a:ext uri="{FF2B5EF4-FFF2-40B4-BE49-F238E27FC236}">
                <a16:creationId xmlns="" xmlns:a16="http://schemas.microsoft.com/office/drawing/2014/main" id="{AF2F604E-43BE-4DC3-B983-E071523364F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551653" y="434802"/>
            <a:ext cx="146304" cy="52806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 xmlns:a16="http://schemas.microsoft.com/office/drawing/2014/main" id="{08C9B587-E65E-4B52-B37C-ABEBB6E8792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60772" y="4546920"/>
            <a:ext cx="298323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376850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TotalTime>
  <Words>487</Words>
  <Application>Microsoft Office PowerPoint</Application>
  <PresentationFormat>Προβολή στην οθόνη (4:3)</PresentationFormat>
  <Paragraphs>89</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Θέμα του Office</vt:lpstr>
      <vt:lpstr>Παρουσίαση του PowerPoint</vt:lpstr>
      <vt:lpstr>ΛΕΠΤΟ ΕΝΤΕΡΟ</vt:lpstr>
      <vt:lpstr>ΘΕΣΗ ΚΑΙ ΑΝΑΤΟΜΙΑ</vt:lpstr>
      <vt:lpstr>Παρουσίαση του PowerPoint</vt:lpstr>
      <vt:lpstr>ΠΑΧΥ ΕΝΤΕΡΟ</vt:lpstr>
      <vt:lpstr>Το σπουδαιότερο μέρος της πέψης τελείται από το λεπτό έντερο. Στο παχύ έντερο εξακολουθεί η πέψη και η μετουσίωση του περιεχομένου τόσο με ουσίες που προέρχονται από το λεπτό έντερο, όσο και με βακτήρια που ζουν στο παχύ έντερο. Η τροφή στην αρχή του εντέρου είναι σχετικά υγρή, αλλά όσο πλησιάζει στο τέλος, γίνεται πυκνότερη και παίρνει κοπρανώδη υφή, συμβάλλοντας σε αυτό η βλέννα που εκκρίνεται από το παχύ έντερο.  </vt:lpstr>
      <vt:lpstr>ΠΕΡΙΓΡΑΦΗ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ΠΗΓΕΣ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ΛΕΠΤΟ ΕΝΤΕΡΟ</dc:title>
  <dc:creator>aleko.sala@hotmail.com</dc:creator>
  <cp:lastModifiedBy>Lenovo</cp:lastModifiedBy>
  <cp:revision>25</cp:revision>
  <dcterms:created xsi:type="dcterms:W3CDTF">2023-12-16T07:16:17Z</dcterms:created>
  <dcterms:modified xsi:type="dcterms:W3CDTF">2024-01-04T17:05:30Z</dcterms:modified>
</cp:coreProperties>
</file>