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72" r:id="rId5"/>
    <p:sldId id="265" r:id="rId6"/>
    <p:sldId id="258" r:id="rId7"/>
    <p:sldId id="264" r:id="rId8"/>
    <p:sldId id="259" r:id="rId9"/>
    <p:sldId id="266" r:id="rId10"/>
    <p:sldId id="260" r:id="rId11"/>
    <p:sldId id="267" r:id="rId12"/>
    <p:sldId id="268" r:id="rId13"/>
    <p:sldId id="261" r:id="rId14"/>
    <p:sldId id="269" r:id="rId15"/>
    <p:sldId id="262" r:id="rId16"/>
    <p:sldId id="270" r:id="rId17"/>
    <p:sldId id="274" r:id="rId18"/>
    <p:sldId id="273" r:id="rId19"/>
    <p:sldId id="271" r:id="rId20"/>
    <p:sldId id="276" r:id="rId21"/>
    <p:sldId id="277"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101" d="100"/>
          <a:sy n="101" d="100"/>
        </p:scale>
        <p:origin x="126"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p:txBody>
          <a:bodyPr/>
          <a:lstStyle/>
          <a:p>
            <a:fld id="{A11B1658-A521-4993-B921-04BA2D6B7641}" type="datetimeFigureOut">
              <a:rPr lang="el-GR" smtClean="0"/>
              <a:pPr/>
              <a:t>14/11/2022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14/11/2022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8687DDE4-4556-4BD7-9FE7-1332B39454F3}"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14/11/2022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Στυλ κύριου τίτλου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14/11/2022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8687DDE4-4556-4BD7-9FE7-1332B39454F3}"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14/11/2022</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A11B1658-A521-4993-B921-04BA2D6B7641}" type="datetimeFigureOut">
              <a:rPr lang="el-GR" smtClean="0"/>
              <a:pPr/>
              <a:t>14/11/2022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6 - Θέση ημερομηνίας"/>
          <p:cNvSpPr>
            <a:spLocks noGrp="1"/>
          </p:cNvSpPr>
          <p:nvPr>
            <p:ph type="dt" sz="half" idx="10"/>
          </p:nvPr>
        </p:nvSpPr>
        <p:spPr/>
        <p:txBody>
          <a:bodyPr/>
          <a:lstStyle/>
          <a:p>
            <a:fld id="{A11B1658-A521-4993-B921-04BA2D6B7641}" type="datetimeFigureOut">
              <a:rPr lang="el-GR" smtClean="0"/>
              <a:pPr/>
              <a:t>14/11/2022</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8687DDE4-4556-4BD7-9FE7-1332B39454F3}"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A11B1658-A521-4993-B921-04BA2D6B7641}" type="datetimeFigureOut">
              <a:rPr lang="el-GR" smtClean="0"/>
              <a:pPr/>
              <a:t>14/11/2022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8687DDE4-4556-4BD7-9FE7-1332B39454F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A11B1658-A521-4993-B921-04BA2D6B7641}" type="datetimeFigureOut">
              <a:rPr lang="el-GR" smtClean="0"/>
              <a:pPr/>
              <a:t>14/11/2022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8687DDE4-4556-4BD7-9FE7-1332B39454F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Στυλ κύριου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A11B1658-A521-4993-B921-04BA2D6B7641}" type="datetimeFigureOut">
              <a:rPr lang="el-GR" smtClean="0"/>
              <a:pPr/>
              <a:t>14/11/2022</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8687DDE4-4556-4BD7-9FE7-1332B39454F3}"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Στυλ κύριου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A11B1658-A521-4993-B921-04BA2D6B7641}" type="datetimeFigureOut">
              <a:rPr lang="el-GR" smtClean="0"/>
              <a:pPr/>
              <a:t>14/11/2022</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11B1658-A521-4993-B921-04BA2D6B7641}" type="datetimeFigureOut">
              <a:rPr lang="el-GR" smtClean="0"/>
              <a:pPr/>
              <a:t>14/11/2022</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687DDE4-4556-4BD7-9FE7-1332B39454F3}"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Υπότιτλος 1"/>
          <p:cNvSpPr>
            <a:spLocks noGrp="1"/>
          </p:cNvSpPr>
          <p:nvPr>
            <p:ph type="subTitle" idx="1"/>
          </p:nvPr>
        </p:nvSpPr>
        <p:spPr/>
        <p:txBody>
          <a:bodyPr/>
          <a:lstStyle/>
          <a:p>
            <a:endParaRPr lang="el-GR"/>
          </a:p>
        </p:txBody>
      </p:sp>
      <p:sp>
        <p:nvSpPr>
          <p:cNvPr id="3" name="Τίτλος 2"/>
          <p:cNvSpPr>
            <a:spLocks noGrp="1"/>
          </p:cNvSpPr>
          <p:nvPr>
            <p:ph type="ctrTitle"/>
          </p:nvPr>
        </p:nvSpPr>
        <p:spPr/>
        <p:txBody>
          <a:bodyPr/>
          <a:lstStyle/>
          <a:p>
            <a:r>
              <a:rPr lang="el-GR" dirty="0" smtClean="0"/>
              <a:t>Νοημοσύνη</a:t>
            </a:r>
            <a:endParaRPr lang="el-GR" dirty="0"/>
          </a:p>
        </p:txBody>
      </p:sp>
    </p:spTree>
    <p:extLst>
      <p:ext uri="{BB962C8B-B14F-4D97-AF65-F5344CB8AC3E}">
        <p14:creationId xmlns:p14="http://schemas.microsoft.com/office/powerpoint/2010/main" val="1108281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φύση της νοημοσύνης</a:t>
            </a:r>
            <a:endParaRPr lang="el-GR" dirty="0"/>
          </a:p>
        </p:txBody>
      </p:sp>
      <p:sp>
        <p:nvSpPr>
          <p:cNvPr id="3" name="Θέση περιεχομένου 2"/>
          <p:cNvSpPr>
            <a:spLocks noGrp="1"/>
          </p:cNvSpPr>
          <p:nvPr>
            <p:ph sz="quarter" idx="1"/>
          </p:nvPr>
        </p:nvSpPr>
        <p:spPr/>
        <p:txBody>
          <a:bodyPr/>
          <a:lstStyle/>
          <a:p>
            <a:pPr algn="just"/>
            <a:r>
              <a:rPr lang="el-GR" dirty="0" smtClean="0"/>
              <a:t>Η ευέλικτη προσοχή (αναστολή, διατηρούμενη και επιλεκτική προσοχή), η μνήμη και οι δεξιότητες συλλογισμού αποτελούν προγνωστικούς δείκτες του ΔΝ</a:t>
            </a:r>
          </a:p>
          <a:p>
            <a:pPr marL="0" indent="0" algn="just">
              <a:buNone/>
            </a:pPr>
            <a:endParaRPr lang="el-GR" dirty="0"/>
          </a:p>
          <a:p>
            <a:pPr algn="just"/>
            <a:r>
              <a:rPr lang="el-GR" dirty="0" smtClean="0"/>
              <a:t>Οι βαθμοί του τεστ νοημοσύνης βρέθηκαν να έχουν στατιστικά σημαντική συσχέτιση με τη μετέπειτα σχολική επιτυχία</a:t>
            </a:r>
          </a:p>
          <a:p>
            <a:endParaRPr lang="ru-RU" dirty="0"/>
          </a:p>
        </p:txBody>
      </p:sp>
    </p:spTree>
    <p:extLst>
      <p:ext uri="{BB962C8B-B14F-4D97-AF65-F5344CB8AC3E}">
        <p14:creationId xmlns:p14="http://schemas.microsoft.com/office/powerpoint/2010/main" val="42214914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Η </a:t>
            </a:r>
            <a:r>
              <a:rPr lang="el-GR" dirty="0" err="1"/>
              <a:t>τριαρχική</a:t>
            </a:r>
            <a:r>
              <a:rPr lang="el-GR" dirty="0"/>
              <a:t> θεωρία του </a:t>
            </a:r>
            <a:r>
              <a:rPr lang="el-GR" dirty="0" err="1" smtClean="0"/>
              <a:t>Sternberg</a:t>
            </a:r>
            <a:endParaRPr lang="el-GR" dirty="0"/>
          </a:p>
        </p:txBody>
      </p:sp>
      <p:sp>
        <p:nvSpPr>
          <p:cNvPr id="3" name="Θέση περιεχομένου 2"/>
          <p:cNvSpPr>
            <a:spLocks noGrp="1"/>
          </p:cNvSpPr>
          <p:nvPr>
            <p:ph sz="quarter" idx="1"/>
          </p:nvPr>
        </p:nvSpPr>
        <p:spPr>
          <a:xfrm>
            <a:off x="301752" y="1527047"/>
            <a:ext cx="8503920" cy="4978528"/>
          </a:xfrm>
        </p:spPr>
        <p:txBody>
          <a:bodyPr>
            <a:normAutofit fontScale="92500"/>
          </a:bodyPr>
          <a:lstStyle/>
          <a:p>
            <a:pPr algn="just"/>
            <a:r>
              <a:rPr lang="el-GR" dirty="0" smtClean="0"/>
              <a:t>Ύπαρξη τριών </a:t>
            </a:r>
            <a:r>
              <a:rPr lang="el-GR" dirty="0" err="1" smtClean="0"/>
              <a:t>αλληλεπιδρουσών</a:t>
            </a:r>
            <a:r>
              <a:rPr lang="el-GR" dirty="0" smtClean="0"/>
              <a:t> μορφών νοημοσύνης:</a:t>
            </a:r>
          </a:p>
          <a:p>
            <a:pPr marL="0" indent="0" algn="just">
              <a:buNone/>
            </a:pPr>
            <a:r>
              <a:rPr lang="el-GR" dirty="0" smtClean="0"/>
              <a:t>α) </a:t>
            </a:r>
            <a:r>
              <a:rPr lang="el-GR" i="1" dirty="0" smtClean="0"/>
              <a:t>Αναλυτική</a:t>
            </a:r>
            <a:r>
              <a:rPr lang="el-GR" dirty="0" smtClean="0"/>
              <a:t>: εφαρμογή στρατηγικών, απόκτηση γνώσεων που σχετίζονται με το έργο και </a:t>
            </a:r>
            <a:r>
              <a:rPr lang="el-GR" dirty="0" err="1" smtClean="0"/>
              <a:t>μεταγνωστικής</a:t>
            </a:r>
            <a:r>
              <a:rPr lang="el-GR" dirty="0" smtClean="0"/>
              <a:t> γνώσης και πραγματοποίηση αυτορρύθμισης</a:t>
            </a:r>
          </a:p>
          <a:p>
            <a:pPr marL="0" indent="0" algn="just">
              <a:buNone/>
            </a:pPr>
            <a:r>
              <a:rPr lang="el-GR" dirty="0" smtClean="0"/>
              <a:t>β) </a:t>
            </a:r>
            <a:r>
              <a:rPr lang="el-GR" i="1" dirty="0" smtClean="0"/>
              <a:t>Δημιουργική</a:t>
            </a:r>
            <a:r>
              <a:rPr lang="el-GR" dirty="0" smtClean="0"/>
              <a:t>: επίλυση νέων προβλημάτων και αυτοματοποίηση των δεξιοτήτων επεξεργασίας πληροφοριών έτσι ώστε να ελευθερωθεί η μνήμη εργασίας για πολύπλοκη σκέψη</a:t>
            </a:r>
          </a:p>
          <a:p>
            <a:pPr marL="0" indent="0" algn="just">
              <a:buNone/>
            </a:pPr>
            <a:r>
              <a:rPr lang="el-GR" dirty="0" smtClean="0"/>
              <a:t>γ) </a:t>
            </a:r>
            <a:r>
              <a:rPr lang="el-GR" i="1" dirty="0" smtClean="0"/>
              <a:t>Πρακτική</a:t>
            </a:r>
            <a:r>
              <a:rPr lang="el-GR" dirty="0" smtClean="0"/>
              <a:t>: προσαρμογή σε περιβάλλοντα, διαμόρφωση αυτών και επιλογή περιβαλλόντων που ανταποκρίνονται στους προσωπικούς στόχους και στις καθημερινές απαιτήσεις</a:t>
            </a:r>
          </a:p>
          <a:p>
            <a:pPr marL="0" indent="0" algn="just">
              <a:buNone/>
            </a:pPr>
            <a:endParaRPr lang="el-GR" dirty="0"/>
          </a:p>
        </p:txBody>
      </p:sp>
    </p:spTree>
    <p:extLst>
      <p:ext uri="{BB962C8B-B14F-4D97-AF65-F5344CB8AC3E}">
        <p14:creationId xmlns:p14="http://schemas.microsoft.com/office/powerpoint/2010/main" val="1654273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000" dirty="0">
                <a:solidFill>
                  <a:srgbClr val="8CADAE">
                    <a:shade val="75000"/>
                  </a:srgbClr>
                </a:solidFill>
              </a:rPr>
              <a:t>Η θεωρία της πολλαπλής νοημοσύνης του </a:t>
            </a:r>
            <a:r>
              <a:rPr lang="el-GR" sz="3000" dirty="0" err="1">
                <a:solidFill>
                  <a:srgbClr val="8CADAE">
                    <a:shade val="75000"/>
                  </a:srgbClr>
                </a:solidFill>
              </a:rPr>
              <a:t>Gardne</a:t>
            </a:r>
            <a:r>
              <a:rPr lang="en-US" sz="3000" dirty="0">
                <a:solidFill>
                  <a:srgbClr val="8CADAE">
                    <a:shade val="75000"/>
                  </a:srgbClr>
                </a:solidFill>
              </a:rPr>
              <a:t>r</a:t>
            </a:r>
            <a:endParaRPr lang="el-GR" dirty="0"/>
          </a:p>
        </p:txBody>
      </p:sp>
      <p:sp>
        <p:nvSpPr>
          <p:cNvPr id="3" name="Θέση περιεχομένου 2"/>
          <p:cNvSpPr>
            <a:spLocks noGrp="1"/>
          </p:cNvSpPr>
          <p:nvPr>
            <p:ph sz="quarter" idx="1"/>
          </p:nvPr>
        </p:nvSpPr>
        <p:spPr>
          <a:xfrm>
            <a:off x="301752" y="1527048"/>
            <a:ext cx="8503920" cy="4873752"/>
          </a:xfrm>
        </p:spPr>
        <p:txBody>
          <a:bodyPr>
            <a:normAutofit fontScale="92500" lnSpcReduction="10000"/>
          </a:bodyPr>
          <a:lstStyle/>
          <a:p>
            <a:pPr algn="just"/>
            <a:r>
              <a:rPr lang="el-GR" dirty="0" smtClean="0"/>
              <a:t>Ορίζει τη νοημοσύνη ως την άποψη ξεχωριστών συνόλων λειτουργιών επεξεργασίας που επιτρέπουν στα άτομα να επιδίδονται σε ευρεία ποικιλία δραστηριοτήτων που έχουν πολιτισμική αξία</a:t>
            </a:r>
            <a:endParaRPr lang="el-GR" dirty="0"/>
          </a:p>
          <a:p>
            <a:pPr algn="just"/>
            <a:r>
              <a:rPr lang="el-GR" dirty="0" smtClean="0"/>
              <a:t>Απορρίπτει την ιδέα της γενικής νοημοσύνης και εισάγει ανεξάρτητες μορφές νοημοσύνης</a:t>
            </a:r>
          </a:p>
          <a:p>
            <a:pPr algn="just"/>
            <a:r>
              <a:rPr lang="el-GR" dirty="0" smtClean="0"/>
              <a:t>Πιστεύει ότι κάθε μορφή νοημοσύνης διαθέτει μία μοναδική βιολογική βάση, μία ξεχωριστή πορεία ανάπτυξης και διαφορετικές επιδόσεις</a:t>
            </a:r>
          </a:p>
          <a:p>
            <a:pPr algn="just"/>
            <a:r>
              <a:rPr lang="el-GR" dirty="0" smtClean="0"/>
              <a:t>Οι πολιτισμικές αξίες και οι ευκαιρίες για μάθηση επηρεάζουν τον βαθμό στον οποίο πραγματοποιούνται οι διανοητικές δυνατότητες ενός παιδιού και τον τρόπο με τον οποίο εκφράζονται</a:t>
            </a:r>
          </a:p>
        </p:txBody>
      </p:sp>
    </p:spTree>
    <p:extLst>
      <p:ext uri="{BB962C8B-B14F-4D97-AF65-F5344CB8AC3E}">
        <p14:creationId xmlns:p14="http://schemas.microsoft.com/office/powerpoint/2010/main" val="19924689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25552" y="314325"/>
            <a:ext cx="8534400" cy="476250"/>
          </a:xfrm>
        </p:spPr>
        <p:txBody>
          <a:bodyPr>
            <a:normAutofit fontScale="90000"/>
          </a:bodyPr>
          <a:lstStyle/>
          <a:p>
            <a:r>
              <a:rPr lang="el-GR" sz="2800" dirty="0"/>
              <a:t>Η θεωρία της πολλαπλής νοημοσύνης του </a:t>
            </a:r>
            <a:r>
              <a:rPr lang="el-GR" sz="2800" dirty="0" err="1" smtClean="0"/>
              <a:t>Gardne</a:t>
            </a:r>
            <a:r>
              <a:rPr lang="en-US" sz="2800" dirty="0" smtClean="0"/>
              <a:t>r</a:t>
            </a:r>
            <a:endParaRPr lang="el-GR" sz="2800" dirty="0"/>
          </a:p>
        </p:txBody>
      </p:sp>
      <p:graphicFrame>
        <p:nvGraphicFramePr>
          <p:cNvPr id="4" name="Θέση περιεχομένου 3"/>
          <p:cNvGraphicFramePr>
            <a:graphicFrameLocks noGrp="1"/>
          </p:cNvGraphicFramePr>
          <p:nvPr>
            <p:ph sz="quarter" idx="1"/>
            <p:extLst>
              <p:ext uri="{D42A27DB-BD31-4B8C-83A1-F6EECF244321}">
                <p14:modId xmlns:p14="http://schemas.microsoft.com/office/powerpoint/2010/main" val="4021239186"/>
              </p:ext>
            </p:extLst>
          </p:nvPr>
        </p:nvGraphicFramePr>
        <p:xfrm>
          <a:off x="190500" y="1028699"/>
          <a:ext cx="8743950" cy="5734052"/>
        </p:xfrm>
        <a:graphic>
          <a:graphicData uri="http://schemas.openxmlformats.org/drawingml/2006/table">
            <a:tbl>
              <a:tblPr firstRow="1" bandRow="1">
                <a:tableStyleId>{5C22544A-7EE6-4342-B048-85BDC9FD1C3A}</a:tableStyleId>
              </a:tblPr>
              <a:tblGrid>
                <a:gridCol w="1657350"/>
                <a:gridCol w="7086600"/>
              </a:tblGrid>
              <a:tr h="647393">
                <a:tc>
                  <a:txBody>
                    <a:bodyPr/>
                    <a:lstStyle/>
                    <a:p>
                      <a:pPr algn="ctr"/>
                      <a:r>
                        <a:rPr lang="el-GR" dirty="0" smtClean="0"/>
                        <a:t>Είδος νοημοσύνης</a:t>
                      </a:r>
                      <a:endParaRPr lang="el-GR" dirty="0"/>
                    </a:p>
                  </a:txBody>
                  <a:tcPr/>
                </a:tc>
                <a:tc>
                  <a:txBody>
                    <a:bodyPr/>
                    <a:lstStyle/>
                    <a:p>
                      <a:pPr algn="ctr"/>
                      <a:r>
                        <a:rPr lang="el-GR" dirty="0" smtClean="0"/>
                        <a:t>Χαρακτηριστικά</a:t>
                      </a:r>
                      <a:endParaRPr lang="el-GR" dirty="0"/>
                    </a:p>
                  </a:txBody>
                  <a:tcPr/>
                </a:tc>
              </a:tr>
              <a:tr h="924847">
                <a:tc>
                  <a:txBody>
                    <a:bodyPr/>
                    <a:lstStyle/>
                    <a:p>
                      <a:r>
                        <a:rPr lang="el-GR" dirty="0" smtClean="0"/>
                        <a:t>Γλωσσική</a:t>
                      </a:r>
                      <a:endParaRPr lang="el-GR" dirty="0"/>
                    </a:p>
                  </a:txBody>
                  <a:tcPr/>
                </a:tc>
                <a:tc>
                  <a:txBody>
                    <a:bodyPr/>
                    <a:lstStyle/>
                    <a:p>
                      <a:pPr algn="just"/>
                      <a:r>
                        <a:rPr lang="el-GR" dirty="0" smtClean="0"/>
                        <a:t>Ειδική ευαισθησία στη</a:t>
                      </a:r>
                      <a:r>
                        <a:rPr lang="el-GR" baseline="0" dirty="0" smtClean="0"/>
                        <a:t> γλώσσα, που επιτρέπει σε κάποιον να επιλέξει ακριβώς τη σωστή λέξη ή φράση και να συλλάβει τα νέα νοήματα</a:t>
                      </a:r>
                      <a:endParaRPr lang="el-GR" dirty="0"/>
                    </a:p>
                  </a:txBody>
                  <a:tcPr/>
                </a:tc>
              </a:tr>
              <a:tr h="647393">
                <a:tc>
                  <a:txBody>
                    <a:bodyPr/>
                    <a:lstStyle/>
                    <a:p>
                      <a:r>
                        <a:rPr lang="el-GR" dirty="0" smtClean="0"/>
                        <a:t>Μουσική</a:t>
                      </a:r>
                      <a:endParaRPr lang="el-GR" dirty="0"/>
                    </a:p>
                  </a:txBody>
                  <a:tcPr/>
                </a:tc>
                <a:tc>
                  <a:txBody>
                    <a:bodyPr/>
                    <a:lstStyle/>
                    <a:p>
                      <a:pPr algn="just"/>
                      <a:r>
                        <a:rPr lang="el-GR" dirty="0" smtClean="0"/>
                        <a:t>Ευαισθησία στο ύψος του ήχου και στον τόνο, που επιτρέπει σε κάποιον</a:t>
                      </a:r>
                      <a:r>
                        <a:rPr lang="el-GR" baseline="0" dirty="0" smtClean="0"/>
                        <a:t> να ανιχνεύσει και να παραγάγει μουσικές δομές</a:t>
                      </a:r>
                      <a:endParaRPr lang="el-GR" dirty="0"/>
                    </a:p>
                  </a:txBody>
                  <a:tcPr/>
                </a:tc>
              </a:tr>
              <a:tr h="647393">
                <a:tc>
                  <a:txBody>
                    <a:bodyPr/>
                    <a:lstStyle/>
                    <a:p>
                      <a:r>
                        <a:rPr lang="el-GR" dirty="0" smtClean="0"/>
                        <a:t>Λογική- μαθηματική</a:t>
                      </a:r>
                      <a:endParaRPr lang="el-GR" dirty="0"/>
                    </a:p>
                  </a:txBody>
                  <a:tcPr/>
                </a:tc>
                <a:tc>
                  <a:txBody>
                    <a:bodyPr/>
                    <a:lstStyle/>
                    <a:p>
                      <a:pPr algn="just"/>
                      <a:r>
                        <a:rPr lang="el-GR" dirty="0" smtClean="0"/>
                        <a:t>Ικανότητα</a:t>
                      </a:r>
                      <a:r>
                        <a:rPr lang="el-GR" baseline="0" dirty="0" smtClean="0"/>
                        <a:t> για αφηρημένους συλλογισμούς και χειρισμό συμβόλων</a:t>
                      </a:r>
                      <a:endParaRPr lang="el-GR" dirty="0"/>
                    </a:p>
                  </a:txBody>
                  <a:tcPr/>
                </a:tc>
              </a:tr>
              <a:tr h="924847">
                <a:tc>
                  <a:txBody>
                    <a:bodyPr/>
                    <a:lstStyle/>
                    <a:p>
                      <a:r>
                        <a:rPr lang="el-GR" dirty="0" smtClean="0"/>
                        <a:t>Χωρική</a:t>
                      </a:r>
                      <a:endParaRPr lang="el-GR" dirty="0"/>
                    </a:p>
                  </a:txBody>
                  <a:tcPr/>
                </a:tc>
                <a:tc>
                  <a:txBody>
                    <a:bodyPr/>
                    <a:lstStyle/>
                    <a:p>
                      <a:pPr algn="just"/>
                      <a:r>
                        <a:rPr lang="el-GR" dirty="0" smtClean="0"/>
                        <a:t>Ικανότητα ν’ αντιλαμβάνεται κανείς τις σχέσεις των αντικειμένων, να μετασχηματίζει νοερά</a:t>
                      </a:r>
                      <a:r>
                        <a:rPr lang="el-GR" baseline="0" dirty="0" smtClean="0"/>
                        <a:t> αυτά που βλέπει, να αναπαραγάγει από μνήμης οπτικές εικόνες</a:t>
                      </a:r>
                      <a:endParaRPr lang="el-GR" dirty="0"/>
                    </a:p>
                  </a:txBody>
                  <a:tcPr/>
                </a:tc>
              </a:tr>
              <a:tr h="647393">
                <a:tc>
                  <a:txBody>
                    <a:bodyPr/>
                    <a:lstStyle/>
                    <a:p>
                      <a:r>
                        <a:rPr lang="el-GR" dirty="0" smtClean="0"/>
                        <a:t>Σωματική- κιναισθητική</a:t>
                      </a:r>
                      <a:endParaRPr lang="el-GR" dirty="0"/>
                    </a:p>
                  </a:txBody>
                  <a:tcPr/>
                </a:tc>
                <a:tc>
                  <a:txBody>
                    <a:bodyPr/>
                    <a:lstStyle/>
                    <a:p>
                      <a:pPr algn="just"/>
                      <a:r>
                        <a:rPr lang="el-GR" dirty="0" smtClean="0"/>
                        <a:t>Ικανότητα να αναπαριστά κάποιος</a:t>
                      </a:r>
                      <a:r>
                        <a:rPr lang="el-GR" baseline="0" dirty="0" smtClean="0"/>
                        <a:t> ιδέες με την κίνηση· χαρακτηριστικό των μεγάλων χορευτών και μίμων</a:t>
                      </a:r>
                      <a:endParaRPr lang="el-GR" dirty="0"/>
                    </a:p>
                  </a:txBody>
                  <a:tcPr/>
                </a:tc>
              </a:tr>
              <a:tr h="647393">
                <a:tc>
                  <a:txBody>
                    <a:bodyPr/>
                    <a:lstStyle/>
                    <a:p>
                      <a:r>
                        <a:rPr lang="el-GR" dirty="0" smtClean="0"/>
                        <a:t>Προσωπική</a:t>
                      </a:r>
                      <a:endParaRPr lang="el-GR" dirty="0"/>
                    </a:p>
                  </a:txBody>
                  <a:tcPr/>
                </a:tc>
                <a:tc>
                  <a:txBody>
                    <a:bodyPr/>
                    <a:lstStyle/>
                    <a:p>
                      <a:pPr algn="just"/>
                      <a:r>
                        <a:rPr lang="el-GR" dirty="0" smtClean="0"/>
                        <a:t>Ικανότητα να αποκτά κάποιος πρόσβαση στα δικά του συναισθήματα και να καταλαβαίνει τα κίνητρα των άλλων</a:t>
                      </a:r>
                      <a:endParaRPr lang="el-GR" dirty="0"/>
                    </a:p>
                  </a:txBody>
                  <a:tcPr/>
                </a:tc>
              </a:tr>
              <a:tr h="647393">
                <a:tc>
                  <a:txBody>
                    <a:bodyPr/>
                    <a:lstStyle/>
                    <a:p>
                      <a:r>
                        <a:rPr lang="el-GR" dirty="0" smtClean="0"/>
                        <a:t>Κοινωνική</a:t>
                      </a:r>
                      <a:endParaRPr lang="el-GR" dirty="0"/>
                    </a:p>
                  </a:txBody>
                  <a:tcPr/>
                </a:tc>
                <a:tc>
                  <a:txBody>
                    <a:bodyPr/>
                    <a:lstStyle/>
                    <a:p>
                      <a:pPr algn="just"/>
                      <a:r>
                        <a:rPr lang="el-GR" dirty="0" smtClean="0"/>
                        <a:t>Η ικανότητα να καταλαβαίνει κάποιος τα κίνητρα, τα συναισθήματα και τις συμπεριφορές των άλλων ανθρώπων</a:t>
                      </a:r>
                      <a:endParaRPr lang="el-GR" dirty="0"/>
                    </a:p>
                  </a:txBody>
                  <a:tcPr/>
                </a:tc>
              </a:tr>
            </a:tbl>
          </a:graphicData>
        </a:graphic>
      </p:graphicFrame>
    </p:spTree>
    <p:extLst>
      <p:ext uri="{BB962C8B-B14F-4D97-AF65-F5344CB8AC3E}">
        <p14:creationId xmlns:p14="http://schemas.microsoft.com/office/powerpoint/2010/main" val="199871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endParaRPr lang="el-GR"/>
          </a:p>
        </p:txBody>
      </p:sp>
      <p:sp>
        <p:nvSpPr>
          <p:cNvPr id="3" name="Τίτλος 2"/>
          <p:cNvSpPr>
            <a:spLocks noGrp="1"/>
          </p:cNvSpPr>
          <p:nvPr>
            <p:ph type="title"/>
          </p:nvPr>
        </p:nvSpPr>
        <p:spPr/>
        <p:txBody>
          <a:bodyPr>
            <a:normAutofit fontScale="90000"/>
          </a:bodyPr>
          <a:lstStyle/>
          <a:p>
            <a:r>
              <a:rPr lang="el-GR" dirty="0"/>
              <a:t>Τι προκαλεί τις διαφορές στη βαθμολογία των τεστ νοημοσύνης</a:t>
            </a:r>
            <a:r>
              <a:rPr lang="el-GR" dirty="0" smtClean="0"/>
              <a:t>;</a:t>
            </a:r>
            <a:endParaRPr lang="el-GR" dirty="0"/>
          </a:p>
        </p:txBody>
      </p:sp>
    </p:spTree>
    <p:extLst>
      <p:ext uri="{BB962C8B-B14F-4D97-AF65-F5344CB8AC3E}">
        <p14:creationId xmlns:p14="http://schemas.microsoft.com/office/powerpoint/2010/main" val="565735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Φύση ή ανατροφή (1)</a:t>
            </a:r>
            <a:endParaRPr lang="el-GR" dirty="0"/>
          </a:p>
        </p:txBody>
      </p:sp>
      <p:sp>
        <p:nvSpPr>
          <p:cNvPr id="3" name="Θέση περιεχομένου 2"/>
          <p:cNvSpPr>
            <a:spLocks noGrp="1"/>
          </p:cNvSpPr>
          <p:nvPr>
            <p:ph sz="quarter" idx="1"/>
          </p:nvPr>
        </p:nvSpPr>
        <p:spPr>
          <a:xfrm>
            <a:off x="301752" y="1527047"/>
            <a:ext cx="8503920" cy="4826127"/>
          </a:xfrm>
        </p:spPr>
        <p:txBody>
          <a:bodyPr>
            <a:normAutofit lnSpcReduction="10000"/>
          </a:bodyPr>
          <a:lstStyle/>
          <a:p>
            <a:pPr algn="just"/>
            <a:r>
              <a:rPr lang="el-GR" i="1" dirty="0" smtClean="0"/>
              <a:t>Υπόθεση της έμφυτης νοημοσύνης</a:t>
            </a:r>
            <a:r>
              <a:rPr lang="el-GR" dirty="0" smtClean="0"/>
              <a:t>: η πεποίθηση ότι ορισμένοι έχουν γεννηθεί πιο ευφυείς από άλλους και ότι καμία εκπαίδευση ή φυσιολογική μετατροπή του περιβάλλοντος δεν μπορεί να αλλάξει αυτό το γεγονός</a:t>
            </a:r>
          </a:p>
          <a:p>
            <a:pPr algn="just"/>
            <a:r>
              <a:rPr lang="el-GR" i="1" dirty="0" smtClean="0"/>
              <a:t>Περιβαλλοντική υπόθεση νοημοσύνης</a:t>
            </a:r>
            <a:r>
              <a:rPr lang="el-GR" dirty="0"/>
              <a:t>: η πεποίθηση ότι </a:t>
            </a:r>
            <a:r>
              <a:rPr lang="el-GR" dirty="0" smtClean="0"/>
              <a:t>η νοημοσύνη έχει άμεση σχέση με την εμπειρία και εξαρτάται σημαντικά από αυτήν</a:t>
            </a:r>
          </a:p>
          <a:p>
            <a:pPr lvl="0" algn="just">
              <a:buClr>
                <a:srgbClr val="D16349"/>
              </a:buClr>
              <a:buFont typeface="Wingdings" panose="05000000000000000000" pitchFamily="2" charset="2"/>
              <a:buChar char="v"/>
            </a:pPr>
            <a:r>
              <a:rPr lang="el-GR" dirty="0" smtClean="0">
                <a:solidFill>
                  <a:prstClr val="black"/>
                </a:solidFill>
              </a:rPr>
              <a:t> Οι </a:t>
            </a:r>
            <a:r>
              <a:rPr lang="el-GR" dirty="0">
                <a:solidFill>
                  <a:prstClr val="black"/>
                </a:solidFill>
              </a:rPr>
              <a:t>ατομικές διαφορές στους βαθμούς των τεστ νοημοσύνης αποδίδονται τόσο σε περιβαλλοντικούς όσο και σε γενετικούς παράγοντες (γονότυπο + περιβάλλον)</a:t>
            </a:r>
          </a:p>
          <a:p>
            <a:pPr algn="just"/>
            <a:endParaRPr lang="el-GR" dirty="0"/>
          </a:p>
        </p:txBody>
      </p:sp>
    </p:spTree>
    <p:extLst>
      <p:ext uri="{BB962C8B-B14F-4D97-AF65-F5344CB8AC3E}">
        <p14:creationId xmlns:p14="http://schemas.microsoft.com/office/powerpoint/2010/main" val="27593268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rPr>
              <a:t>Φύση ή </a:t>
            </a:r>
            <a:r>
              <a:rPr lang="el-GR" dirty="0" smtClean="0">
                <a:solidFill>
                  <a:srgbClr val="8CADAE">
                    <a:shade val="75000"/>
                  </a:srgbClr>
                </a:solidFill>
              </a:rPr>
              <a:t>ανατροφή (2)</a:t>
            </a:r>
            <a:endParaRPr lang="el-GR" dirty="0"/>
          </a:p>
        </p:txBody>
      </p:sp>
      <p:sp>
        <p:nvSpPr>
          <p:cNvPr id="3" name="Θέση περιεχομένου 2"/>
          <p:cNvSpPr>
            <a:spLocks noGrp="1"/>
          </p:cNvSpPr>
          <p:nvPr>
            <p:ph sz="quarter" idx="1"/>
          </p:nvPr>
        </p:nvSpPr>
        <p:spPr/>
        <p:txBody>
          <a:bodyPr/>
          <a:lstStyle/>
          <a:p>
            <a:pPr algn="just"/>
            <a:r>
              <a:rPr lang="el-GR" dirty="0" smtClean="0"/>
              <a:t>Τα παιδία των </a:t>
            </a:r>
            <a:r>
              <a:rPr lang="el-GR" dirty="0" err="1" smtClean="0"/>
              <a:t>Αφρο</a:t>
            </a:r>
            <a:r>
              <a:rPr lang="el-GR" dirty="0" smtClean="0"/>
              <a:t>-Αμερικανών που έχουν υιοθετηθεί από λευκές μεσοαστικές οικογένειες αναπτύσσουν κανονικούς ΔΝ</a:t>
            </a:r>
          </a:p>
          <a:p>
            <a:pPr algn="just"/>
            <a:r>
              <a:rPr lang="el-GR" dirty="0" smtClean="0"/>
              <a:t>Τα υιοθετημένα παιδιά με βιολογικές μητέρες με χαμηλό ΔΝ είχαν τιμές άνω του μέσου όρου   η επίδοση στα τεστ μπορεί να βελτιωθεί χάρη στη πλεονεκτική οικογενειακή ζωή. Όμως, δεν είχαν τόσο καλή επίδοση όσο τα παιδιά με βιολογικές μητέρες υψηλού ΔΝ</a:t>
            </a:r>
            <a:endParaRPr lang="el-GR" dirty="0"/>
          </a:p>
        </p:txBody>
      </p:sp>
      <p:cxnSp>
        <p:nvCxnSpPr>
          <p:cNvPr id="5" name="Ευθύγραμμο βέλος σύνδεσης 4"/>
          <p:cNvCxnSpPr/>
          <p:nvPr/>
        </p:nvCxnSpPr>
        <p:spPr>
          <a:xfrm flipV="1">
            <a:off x="8134350" y="3552825"/>
            <a:ext cx="295275" cy="9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2895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1752" y="228599"/>
            <a:ext cx="8534400" cy="904875"/>
          </a:xfrm>
        </p:spPr>
        <p:txBody>
          <a:bodyPr>
            <a:normAutofit fontScale="90000"/>
          </a:bodyPr>
          <a:lstStyle/>
          <a:p>
            <a:r>
              <a:rPr lang="el-GR" dirty="0" smtClean="0"/>
              <a:t>Ο ρόλος του περιβάλλοντος στη βρεφική και νηπιακή ηλικία</a:t>
            </a:r>
            <a:endParaRPr lang="el-GR" dirty="0"/>
          </a:p>
        </p:txBody>
      </p:sp>
      <p:sp>
        <p:nvSpPr>
          <p:cNvPr id="3" name="Θέση περιεχομένου 2"/>
          <p:cNvSpPr>
            <a:spLocks noGrp="1"/>
          </p:cNvSpPr>
          <p:nvPr>
            <p:ph sz="quarter" idx="1"/>
          </p:nvPr>
        </p:nvSpPr>
        <p:spPr/>
        <p:txBody>
          <a:bodyPr/>
          <a:lstStyle/>
          <a:p>
            <a:pPr lvl="0" algn="just">
              <a:buClr>
                <a:srgbClr val="D16349"/>
              </a:buClr>
            </a:pPr>
            <a:r>
              <a:rPr lang="el-GR" sz="2400" dirty="0">
                <a:solidFill>
                  <a:prstClr val="black"/>
                </a:solidFill>
              </a:rPr>
              <a:t>Οι συνθήκες ζωής επηρεάζουν τη νοητική ανάπτυξη. Ένα οργανωμένο, πλούσιο σε ερεθίσματα οικογενειακό περιβάλλον, που ενθαρρύνει την ανάπτυξη νέων ικανοτήτων προβλέπει υψηλότερα σκορ σε τεστ νοημοσύνης</a:t>
            </a:r>
          </a:p>
          <a:p>
            <a:pPr lvl="0" algn="just">
              <a:buClr>
                <a:srgbClr val="D16349"/>
              </a:buClr>
            </a:pPr>
            <a:r>
              <a:rPr lang="el-GR" sz="2400" dirty="0">
                <a:solidFill>
                  <a:prstClr val="black"/>
                </a:solidFill>
              </a:rPr>
              <a:t>Τα παιδιά που εκτίθενται σε πολλές ώρες μέτριας έως κακής βρεφονηπιακής φροντίδας – ανεξαρτήτως του κοινωνικοοικονομικού επιπέδου από το οποίο προέρχονται- σκοράρουν χαμηλότερα σε γλωσσικές, γνωστικές και κοινωνικές δοκιμασίες κατά την προσχολική και πρώτη σχολική ηλικία</a:t>
            </a:r>
          </a:p>
          <a:p>
            <a:endParaRPr lang="el-GR" dirty="0"/>
          </a:p>
        </p:txBody>
      </p:sp>
    </p:spTree>
    <p:extLst>
      <p:ext uri="{BB962C8B-B14F-4D97-AF65-F5344CB8AC3E}">
        <p14:creationId xmlns:p14="http://schemas.microsoft.com/office/powerpoint/2010/main" val="1893436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endParaRPr lang="el-GR" dirty="0"/>
          </a:p>
        </p:txBody>
      </p:sp>
      <p:sp>
        <p:nvSpPr>
          <p:cNvPr id="3" name="Τίτλος 2"/>
          <p:cNvSpPr>
            <a:spLocks noGrp="1"/>
          </p:cNvSpPr>
          <p:nvPr>
            <p:ph type="title"/>
          </p:nvPr>
        </p:nvSpPr>
        <p:spPr/>
        <p:txBody>
          <a:bodyPr>
            <a:noAutofit/>
          </a:bodyPr>
          <a:lstStyle/>
          <a:p>
            <a:r>
              <a:rPr lang="el-GR" sz="2800" dirty="0"/>
              <a:t>Τι συμβαίνει με τα τεστ νοημοσύνης που αντλούν από ένα μαθησιακό υπόβαθρο που βασίζεται σε κάποιον πολιτισμό; Είναι τα τεστ νοημοσύνης πολιτισμικά ανεπηρέαστα</a:t>
            </a:r>
            <a:r>
              <a:rPr lang="el-GR" sz="2800" dirty="0" smtClean="0"/>
              <a:t>;</a:t>
            </a:r>
            <a:endParaRPr lang="el-GR" sz="2800" dirty="0"/>
          </a:p>
        </p:txBody>
      </p:sp>
    </p:spTree>
    <p:extLst>
      <p:ext uri="{BB962C8B-B14F-4D97-AF65-F5344CB8AC3E}">
        <p14:creationId xmlns:p14="http://schemas.microsoft.com/office/powerpoint/2010/main" val="3541585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ρόλος της οικογένειας</a:t>
            </a:r>
            <a:endParaRPr lang="el-GR" dirty="0"/>
          </a:p>
        </p:txBody>
      </p:sp>
      <p:sp>
        <p:nvSpPr>
          <p:cNvPr id="3" name="Θέση περιεχομένου 2"/>
          <p:cNvSpPr>
            <a:spLocks noGrp="1"/>
          </p:cNvSpPr>
          <p:nvPr>
            <p:ph sz="quarter" idx="1"/>
          </p:nvPr>
        </p:nvSpPr>
        <p:spPr>
          <a:xfrm>
            <a:off x="301752" y="1527047"/>
            <a:ext cx="8503920" cy="4826127"/>
          </a:xfrm>
        </p:spPr>
        <p:txBody>
          <a:bodyPr>
            <a:normAutofit fontScale="92500"/>
          </a:bodyPr>
          <a:lstStyle/>
          <a:p>
            <a:pPr algn="just"/>
            <a:r>
              <a:rPr lang="el-GR" dirty="0" smtClean="0"/>
              <a:t>Η νοημοσύνη δεν μπορεί να ελεγχθεί ανεξάρτητα από τον πολιτισμό που δημιούργησε το τεστ, γεγονός που περιορίζει σημαντικά τα συμπεράσματα που μπορούν να εξαχθούν από τα τεστ νοημοσύνης σε διαφορετικές κοινωνικές και πολιτισμικές ομάδες</a:t>
            </a:r>
          </a:p>
          <a:p>
            <a:pPr algn="just"/>
            <a:r>
              <a:rPr lang="el-GR" dirty="0" smtClean="0"/>
              <a:t>Οι μοναδικές γλωσσικές δεξιότητες κάθε εθνοτικής μειονότητας και οι συγκεκριμένες γνώσεις που αποκτώνται ως μέρος της ανατροφής κάθε κουλτούρας επηρεάζουν τη σχολική επίδοση</a:t>
            </a:r>
          </a:p>
          <a:p>
            <a:pPr algn="just"/>
            <a:r>
              <a:rPr lang="el-GR" dirty="0" smtClean="0"/>
              <a:t>Η ενθάρρυνση της οικογένειας και η υλοποίηση ειδικών ρυθμίσεων για την πραγματοποίηση των σχολικών εργασιών στο σπίτι προάγει την επιτυχία των μαθητών</a:t>
            </a:r>
          </a:p>
        </p:txBody>
      </p:sp>
    </p:spTree>
    <p:extLst>
      <p:ext uri="{BB962C8B-B14F-4D97-AF65-F5344CB8AC3E}">
        <p14:creationId xmlns:p14="http://schemas.microsoft.com/office/powerpoint/2010/main" val="3422744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Υπολογισμός νοημοσύνης (1)</a:t>
            </a:r>
            <a:endParaRPr lang="el-GR" dirty="0"/>
          </a:p>
        </p:txBody>
      </p:sp>
      <p:sp>
        <p:nvSpPr>
          <p:cNvPr id="3" name="Θέση περιεχομένου 2"/>
          <p:cNvSpPr>
            <a:spLocks noGrp="1"/>
          </p:cNvSpPr>
          <p:nvPr>
            <p:ph sz="quarter" idx="1"/>
          </p:nvPr>
        </p:nvSpPr>
        <p:spPr>
          <a:xfrm>
            <a:off x="301752" y="1527047"/>
            <a:ext cx="8503920" cy="4864227"/>
          </a:xfrm>
        </p:spPr>
        <p:txBody>
          <a:bodyPr/>
          <a:lstStyle/>
          <a:p>
            <a:pPr algn="just"/>
            <a:r>
              <a:rPr lang="el-GR" dirty="0" smtClean="0"/>
              <a:t>Τα τεστ νοημοσύνης υπολογίζουν τον Δείκτη </a:t>
            </a:r>
            <a:r>
              <a:rPr lang="el-GR" dirty="0"/>
              <a:t>Ν</a:t>
            </a:r>
            <a:r>
              <a:rPr lang="el-GR" dirty="0" smtClean="0"/>
              <a:t>οημοσύνης (ΔΝ), ο οποίος υποδηλώνει τον βαθμό στον οποίο η επίδοση του εξεταζόμενου (ο αριθμός των ερωτήσεων που απάντησε σωστά) αποκλίνει από την τυπική επίδοση των συνομηλίκων</a:t>
            </a:r>
          </a:p>
          <a:p>
            <a:pPr algn="just"/>
            <a:r>
              <a:rPr lang="el-GR" dirty="0" smtClean="0"/>
              <a:t>Ο </a:t>
            </a:r>
            <a:r>
              <a:rPr lang="en-US" dirty="0" smtClean="0"/>
              <a:t>William Stern (1912)</a:t>
            </a:r>
            <a:r>
              <a:rPr lang="el-GR" dirty="0" smtClean="0"/>
              <a:t> πρότεινε να θεωρείται η νοημοσύνη ως η αναλογία της νοητικής ηλικίας (ΝΗ) των παιδιών προς τη χρονολογική ηλικία τους ηλικία (ΧΗ). Έτσι: ΔΝ= (ΝΗ/ΧΗ)</a:t>
            </a:r>
            <a:r>
              <a:rPr lang="en-US" dirty="0" smtClean="0"/>
              <a:t> x </a:t>
            </a:r>
            <a:r>
              <a:rPr lang="el-GR" dirty="0" smtClean="0"/>
              <a:t>100</a:t>
            </a:r>
          </a:p>
          <a:p>
            <a:pPr marL="0" indent="0" algn="just">
              <a:buNone/>
            </a:pPr>
            <a:r>
              <a:rPr lang="el-GR" dirty="0" smtClean="0"/>
              <a:t>Παράδειγμα: Ένα παιδί 10 ετών με ΝΗ 10, θα έχει ΔΝ= (100/100) </a:t>
            </a:r>
            <a:r>
              <a:rPr lang="en-US" dirty="0"/>
              <a:t>x </a:t>
            </a:r>
            <a:r>
              <a:rPr lang="en-US" dirty="0" smtClean="0"/>
              <a:t>100</a:t>
            </a:r>
            <a:r>
              <a:rPr lang="el-GR" dirty="0" smtClean="0"/>
              <a:t> = 100</a:t>
            </a:r>
            <a:endParaRPr lang="en-US" dirty="0"/>
          </a:p>
          <a:p>
            <a:pPr marL="0" indent="0" algn="just">
              <a:buNone/>
            </a:pPr>
            <a:endParaRPr lang="el-GR" dirty="0"/>
          </a:p>
        </p:txBody>
      </p:sp>
    </p:spTree>
    <p:extLst>
      <p:ext uri="{BB962C8B-B14F-4D97-AF65-F5344CB8AC3E}">
        <p14:creationId xmlns:p14="http://schemas.microsoft.com/office/powerpoint/2010/main" val="2979344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01752" y="228600"/>
            <a:ext cx="8534400" cy="971550"/>
          </a:xfrm>
        </p:spPr>
        <p:txBody>
          <a:bodyPr>
            <a:normAutofit fontScale="90000"/>
          </a:bodyPr>
          <a:lstStyle/>
          <a:p>
            <a:r>
              <a:rPr lang="el-GR" dirty="0" smtClean="0"/>
              <a:t>Συνομήλικοι- Σχολική ατμόσφαιρα- Εκπαιδευτικός</a:t>
            </a:r>
            <a:endParaRPr lang="el-GR" dirty="0"/>
          </a:p>
        </p:txBody>
      </p:sp>
      <p:sp>
        <p:nvSpPr>
          <p:cNvPr id="3" name="Θέση περιεχομένου 2"/>
          <p:cNvSpPr>
            <a:spLocks noGrp="1"/>
          </p:cNvSpPr>
          <p:nvPr>
            <p:ph sz="quarter" idx="1"/>
          </p:nvPr>
        </p:nvSpPr>
        <p:spPr/>
        <p:txBody>
          <a:bodyPr>
            <a:normAutofit lnSpcReduction="10000"/>
          </a:bodyPr>
          <a:lstStyle/>
          <a:p>
            <a:pPr algn="just"/>
            <a:r>
              <a:rPr lang="el-GR" sz="2600" dirty="0" smtClean="0"/>
              <a:t>Οι αξίες της ομάδας των συνομηλίκων που έρχονται σε αντίθεση με αυτές του σχολείου υποσκάπτουν την επίδοση των μαθητών. Ωστόσο, οι ομάδες συνομηλίκων μπορούν να προάγουν τη μάθηση μέσα στην τάξη</a:t>
            </a:r>
          </a:p>
          <a:p>
            <a:pPr lvl="0" algn="just">
              <a:buClr>
                <a:srgbClr val="D16349"/>
              </a:buClr>
            </a:pPr>
            <a:r>
              <a:rPr lang="el-GR" sz="2600" dirty="0">
                <a:solidFill>
                  <a:prstClr val="black"/>
                </a:solidFill>
              </a:rPr>
              <a:t>Η </a:t>
            </a:r>
            <a:r>
              <a:rPr lang="el-GR" sz="2600" i="1" dirty="0">
                <a:solidFill>
                  <a:prstClr val="black"/>
                </a:solidFill>
              </a:rPr>
              <a:t>στερεοτυπική απειλή </a:t>
            </a:r>
            <a:r>
              <a:rPr lang="el-GR" sz="2600" dirty="0">
                <a:solidFill>
                  <a:prstClr val="black"/>
                </a:solidFill>
              </a:rPr>
              <a:t>–ο φόβος ότι το άτομο θα κριθεί με βάση κάποιο αρνητικό στερεότυπο- μπορεί να προκαλέσει ανησυχία, η οποία μειώνει την </a:t>
            </a:r>
            <a:r>
              <a:rPr lang="el-GR" sz="2600" dirty="0" smtClean="0">
                <a:solidFill>
                  <a:prstClr val="black"/>
                </a:solidFill>
              </a:rPr>
              <a:t>επίδοση</a:t>
            </a:r>
          </a:p>
          <a:p>
            <a:pPr lvl="0" algn="just">
              <a:buClr>
                <a:srgbClr val="D16349"/>
              </a:buClr>
            </a:pPr>
            <a:r>
              <a:rPr lang="el-GR" sz="2600" dirty="0" smtClean="0">
                <a:solidFill>
                  <a:prstClr val="black"/>
                </a:solidFill>
              </a:rPr>
              <a:t>Οι προσδοκίες ενός εκπαιδευτικού σχετικά με την ακαδημαϊκή ικανότητα ενός μαθητή μπορεί να γίνουν μία </a:t>
            </a:r>
            <a:r>
              <a:rPr lang="el-GR" sz="2600" i="1" dirty="0" err="1" smtClean="0">
                <a:solidFill>
                  <a:prstClr val="black"/>
                </a:solidFill>
              </a:rPr>
              <a:t>αυτοεκπληρούμενη</a:t>
            </a:r>
            <a:r>
              <a:rPr lang="el-GR" sz="2600" i="1" dirty="0" smtClean="0">
                <a:solidFill>
                  <a:prstClr val="black"/>
                </a:solidFill>
              </a:rPr>
              <a:t> προφητεία</a:t>
            </a:r>
            <a:r>
              <a:rPr lang="el-GR" sz="2600" dirty="0" smtClean="0">
                <a:solidFill>
                  <a:prstClr val="black"/>
                </a:solidFill>
              </a:rPr>
              <a:t>, ακόμη κι αν είναι ανεδαφικές</a:t>
            </a:r>
            <a:endParaRPr lang="el-GR" sz="2600" dirty="0">
              <a:solidFill>
                <a:prstClr val="black"/>
              </a:solidFill>
            </a:endParaRPr>
          </a:p>
          <a:p>
            <a:pPr algn="just"/>
            <a:endParaRPr lang="el-GR" dirty="0"/>
          </a:p>
        </p:txBody>
      </p:sp>
    </p:spTree>
    <p:extLst>
      <p:ext uri="{BB962C8B-B14F-4D97-AF65-F5344CB8AC3E}">
        <p14:creationId xmlns:p14="http://schemas.microsoft.com/office/powerpoint/2010/main" val="1399822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Βιβλιογραφία</a:t>
            </a:r>
            <a:endParaRPr lang="el-GR" dirty="0"/>
          </a:p>
        </p:txBody>
      </p:sp>
      <p:sp>
        <p:nvSpPr>
          <p:cNvPr id="3" name="Θέση περιεχομένου 2"/>
          <p:cNvSpPr>
            <a:spLocks noGrp="1"/>
          </p:cNvSpPr>
          <p:nvPr>
            <p:ph sz="quarter" idx="1"/>
          </p:nvPr>
        </p:nvSpPr>
        <p:spPr/>
        <p:txBody>
          <a:bodyPr/>
          <a:lstStyle/>
          <a:p>
            <a:pPr lvl="0" algn="just">
              <a:buClr>
                <a:srgbClr val="D16349"/>
              </a:buClr>
            </a:pPr>
            <a:r>
              <a:rPr lang="en-US" dirty="0">
                <a:solidFill>
                  <a:prstClr val="black"/>
                </a:solidFill>
              </a:rPr>
              <a:t>Berk, E. L. (2015). </a:t>
            </a:r>
            <a:r>
              <a:rPr lang="el-GR" i="1" dirty="0">
                <a:solidFill>
                  <a:prstClr val="black"/>
                </a:solidFill>
              </a:rPr>
              <a:t>Η ανάπτυξη των βρεφών των παιδιών και των εφήβων </a:t>
            </a:r>
            <a:r>
              <a:rPr lang="el-GR" dirty="0">
                <a:solidFill>
                  <a:prstClr val="black"/>
                </a:solidFill>
              </a:rPr>
              <a:t>(</a:t>
            </a:r>
            <a:r>
              <a:rPr lang="el-GR" dirty="0" err="1">
                <a:solidFill>
                  <a:prstClr val="black"/>
                </a:solidFill>
              </a:rPr>
              <a:t>Επιμ</a:t>
            </a:r>
            <a:r>
              <a:rPr lang="el-GR" dirty="0">
                <a:solidFill>
                  <a:prstClr val="black"/>
                </a:solidFill>
              </a:rPr>
              <a:t>. Ε. Μακρή- Μπότσαρη). Αθήνα: Εκδόσεις Ίων.</a:t>
            </a:r>
          </a:p>
          <a:p>
            <a:pPr lvl="0" algn="just">
              <a:buClr>
                <a:srgbClr val="D16349"/>
              </a:buClr>
            </a:pPr>
            <a:r>
              <a:rPr lang="en-US" dirty="0">
                <a:solidFill>
                  <a:prstClr val="black"/>
                </a:solidFill>
              </a:rPr>
              <a:t>Cole, M. &amp; Cole, S. R. (2002). </a:t>
            </a:r>
            <a:r>
              <a:rPr lang="el-GR" i="1" dirty="0">
                <a:solidFill>
                  <a:prstClr val="black"/>
                </a:solidFill>
              </a:rPr>
              <a:t>Η ανάπτυξη των παιδιών</a:t>
            </a:r>
            <a:r>
              <a:rPr lang="el-GR" dirty="0">
                <a:solidFill>
                  <a:prstClr val="black"/>
                </a:solidFill>
              </a:rPr>
              <a:t>. </a:t>
            </a:r>
            <a:r>
              <a:rPr lang="el-GR" dirty="0" smtClean="0">
                <a:solidFill>
                  <a:prstClr val="black"/>
                </a:solidFill>
              </a:rPr>
              <a:t>Γνωστική και Ψυχοκοινωνική ανάπτυξη κατά τη νηπιακή και μέση παιδική ηλικία (</a:t>
            </a:r>
            <a:r>
              <a:rPr lang="el-GR" dirty="0" err="1" smtClean="0">
                <a:solidFill>
                  <a:prstClr val="black"/>
                </a:solidFill>
              </a:rPr>
              <a:t>Επιμ</a:t>
            </a:r>
            <a:r>
              <a:rPr lang="el-GR" dirty="0">
                <a:solidFill>
                  <a:prstClr val="black"/>
                </a:solidFill>
              </a:rPr>
              <a:t>. </a:t>
            </a:r>
            <a:r>
              <a:rPr lang="el-GR" dirty="0" smtClean="0">
                <a:solidFill>
                  <a:prstClr val="black"/>
                </a:solidFill>
              </a:rPr>
              <a:t>Ζ. </a:t>
            </a:r>
            <a:r>
              <a:rPr lang="el-GR" smtClean="0">
                <a:solidFill>
                  <a:prstClr val="black"/>
                </a:solidFill>
              </a:rPr>
              <a:t>Μπαμπλέκου). </a:t>
            </a:r>
            <a:r>
              <a:rPr lang="el-GR" dirty="0">
                <a:solidFill>
                  <a:prstClr val="black"/>
                </a:solidFill>
              </a:rPr>
              <a:t>Αθήνα: Εκδόσεις </a:t>
            </a:r>
            <a:r>
              <a:rPr lang="el-GR" dirty="0" err="1">
                <a:solidFill>
                  <a:prstClr val="black"/>
                </a:solidFill>
              </a:rPr>
              <a:t>Δαρδανός</a:t>
            </a:r>
            <a:r>
              <a:rPr lang="el-GR" dirty="0">
                <a:solidFill>
                  <a:prstClr val="black"/>
                </a:solidFill>
              </a:rPr>
              <a:t>.</a:t>
            </a:r>
          </a:p>
          <a:p>
            <a:endParaRPr lang="el-GR" dirty="0"/>
          </a:p>
        </p:txBody>
      </p:sp>
    </p:spTree>
    <p:extLst>
      <p:ext uri="{BB962C8B-B14F-4D97-AF65-F5344CB8AC3E}">
        <p14:creationId xmlns:p14="http://schemas.microsoft.com/office/powerpoint/2010/main" val="971242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Υπολογισμός </a:t>
            </a:r>
            <a:r>
              <a:rPr lang="el-GR" dirty="0" smtClean="0"/>
              <a:t>νοημοσύνης (2)</a:t>
            </a:r>
            <a:endParaRPr lang="el-GR" dirty="0"/>
          </a:p>
        </p:txBody>
      </p:sp>
      <p:sp>
        <p:nvSpPr>
          <p:cNvPr id="3" name="Θέση περιεχομένου 2"/>
          <p:cNvSpPr>
            <a:spLocks noGrp="1"/>
          </p:cNvSpPr>
          <p:nvPr>
            <p:ph sz="quarter" idx="1"/>
          </p:nvPr>
        </p:nvSpPr>
        <p:spPr>
          <a:xfrm>
            <a:off x="180975" y="1400175"/>
            <a:ext cx="8753475" cy="4698873"/>
          </a:xfrm>
        </p:spPr>
        <p:txBody>
          <a:bodyPr/>
          <a:lstStyle/>
          <a:p>
            <a:pPr algn="just"/>
            <a:r>
              <a:rPr lang="el-GR" sz="2200" dirty="0" smtClean="0"/>
              <a:t>Οι επιδόσεις σε κάθε ηλικιακό επίπεδο σχηματίζουν μία κανονική κατανομή, όπου τα περισσότερα σκορ συγκεντρώνονται γύρω από τον μέσο όρο, φθίνοντας σταδιακά προς τα δύο άκρα</a:t>
            </a:r>
          </a:p>
          <a:p>
            <a:pPr algn="just"/>
            <a:r>
              <a:rPr lang="el-GR" sz="2200" dirty="0" smtClean="0"/>
              <a:t>Ο μέσος δείκτης νοημοσύνης ορίζεται το 100. Ό δείκτης νοημοσύνης ενός ατόμου είναι μεγαλύτερος ή μικρότερος του 100 κατά έναν βαθμό, που αντιπροσωπεύει την απόκλιση της επίδοσής του στο τεστ νοημοσύνης από το μέσο όρο του δείγματος</a:t>
            </a:r>
          </a:p>
          <a:p>
            <a:pPr marL="0" indent="0">
              <a:buNone/>
            </a:pPr>
            <a:endParaRPr lang="el-GR" dirty="0"/>
          </a:p>
        </p:txBody>
      </p:sp>
      <p:pic>
        <p:nvPicPr>
          <p:cNvPr id="4" name="Εικόνα 3"/>
          <p:cNvPicPr>
            <a:picLocks noChangeAspect="1"/>
          </p:cNvPicPr>
          <p:nvPr/>
        </p:nvPicPr>
        <p:blipFill rotWithShape="1">
          <a:blip r:embed="rId2"/>
          <a:srcRect b="10291"/>
          <a:stretch/>
        </p:blipFill>
        <p:spPr>
          <a:xfrm>
            <a:off x="1101852" y="4278900"/>
            <a:ext cx="6303810" cy="2302494"/>
          </a:xfrm>
          <a:prstGeom prst="rect">
            <a:avLst/>
          </a:prstGeom>
        </p:spPr>
      </p:pic>
    </p:spTree>
    <p:extLst>
      <p:ext uri="{BB962C8B-B14F-4D97-AF65-F5344CB8AC3E}">
        <p14:creationId xmlns:p14="http://schemas.microsoft.com/office/powerpoint/2010/main" val="169869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Υπολογισμός νοημοσύνης στη βρεφική ηλικία</a:t>
            </a:r>
            <a:endParaRPr lang="el-GR" dirty="0"/>
          </a:p>
        </p:txBody>
      </p:sp>
      <p:sp>
        <p:nvSpPr>
          <p:cNvPr id="3" name="Θέση περιεχομένου 2"/>
          <p:cNvSpPr>
            <a:spLocks noGrp="1"/>
          </p:cNvSpPr>
          <p:nvPr>
            <p:ph sz="quarter" idx="1"/>
          </p:nvPr>
        </p:nvSpPr>
        <p:spPr>
          <a:xfrm>
            <a:off x="152400" y="1533525"/>
            <a:ext cx="8801100" cy="4933950"/>
          </a:xfrm>
        </p:spPr>
        <p:txBody>
          <a:bodyPr>
            <a:normAutofit lnSpcReduction="10000"/>
          </a:bodyPr>
          <a:lstStyle/>
          <a:p>
            <a:pPr algn="just"/>
            <a:r>
              <a:rPr lang="el-GR" dirty="0" smtClean="0"/>
              <a:t>Τα περισσότερα βρεφικά τεστ δεν εξετάζουν τις ίδιες διαστάσεις με τα τεστ που χρησιμοποιούνται στις μετέπειτα ηλικίες. Τα σκορ τους ονομάζονται </a:t>
            </a:r>
            <a:r>
              <a:rPr lang="el-GR" b="1" dirty="0" smtClean="0"/>
              <a:t>δείκτες ανάπτυξης</a:t>
            </a:r>
            <a:r>
              <a:rPr lang="el-GR" dirty="0" smtClean="0"/>
              <a:t> κι όχι δείκτες νοημοσύνης    </a:t>
            </a:r>
          </a:p>
          <a:p>
            <a:pPr algn="just"/>
            <a:r>
              <a:rPr lang="el-GR" dirty="0" smtClean="0"/>
              <a:t>Δεν προβλέπουν τη μετέπειτα ευφυία, αλλά χρησιμοποιούνται κυρίως για αναγνώριση κι έλεγχο των βρεφών με εξαιρετικά χαμηλούς δείκτες</a:t>
            </a:r>
          </a:p>
          <a:p>
            <a:pPr algn="just"/>
            <a:r>
              <a:rPr lang="el-GR" dirty="0" smtClean="0"/>
              <a:t>Εναλλακτικά, ορισμένοι ερευνητές έχουν στραφεί σε δοκιμασίες της προσέγγισης της επεξεργασίας πληροφοριών, όπως η εξοικείωση και η αναγνώριση. Σε κάποιες περιπτώσεις χρησιμοποιούνται και δοκιμασίες μονιμότητας του αντικειμένου</a:t>
            </a:r>
          </a:p>
        </p:txBody>
      </p:sp>
    </p:spTree>
    <p:extLst>
      <p:ext uri="{BB962C8B-B14F-4D97-AF65-F5344CB8AC3E}">
        <p14:creationId xmlns:p14="http://schemas.microsoft.com/office/powerpoint/2010/main" val="3951257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endParaRPr lang="el-GR"/>
          </a:p>
        </p:txBody>
      </p:sp>
      <p:sp>
        <p:nvSpPr>
          <p:cNvPr id="3" name="Τίτλος 2"/>
          <p:cNvSpPr>
            <a:spLocks noGrp="1"/>
          </p:cNvSpPr>
          <p:nvPr>
            <p:ph type="title"/>
          </p:nvPr>
        </p:nvSpPr>
        <p:spPr/>
        <p:txBody>
          <a:bodyPr/>
          <a:lstStyle/>
          <a:p>
            <a:r>
              <a:rPr lang="el-GR" dirty="0" smtClean="0"/>
              <a:t>Κλίμακες Νοημοσύνης</a:t>
            </a:r>
            <a:endParaRPr lang="el-GR" dirty="0"/>
          </a:p>
        </p:txBody>
      </p:sp>
    </p:spTree>
    <p:extLst>
      <p:ext uri="{BB962C8B-B14F-4D97-AF65-F5344CB8AC3E}">
        <p14:creationId xmlns:p14="http://schemas.microsoft.com/office/powerpoint/2010/main" val="31105502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Binet &amp; Simon </a:t>
            </a:r>
            <a:endParaRPr lang="el-GR" dirty="0"/>
          </a:p>
        </p:txBody>
      </p:sp>
      <p:sp>
        <p:nvSpPr>
          <p:cNvPr id="3" name="Θέση περιεχομένου 2"/>
          <p:cNvSpPr>
            <a:spLocks noGrp="1"/>
          </p:cNvSpPr>
          <p:nvPr>
            <p:ph sz="quarter" idx="1"/>
          </p:nvPr>
        </p:nvSpPr>
        <p:spPr/>
        <p:txBody>
          <a:bodyPr>
            <a:normAutofit/>
          </a:bodyPr>
          <a:lstStyle/>
          <a:p>
            <a:pPr lvl="0" algn="just">
              <a:buClr>
                <a:srgbClr val="D16349"/>
              </a:buClr>
            </a:pPr>
            <a:r>
              <a:rPr lang="el-GR" dirty="0" smtClean="0">
                <a:solidFill>
                  <a:prstClr val="black"/>
                </a:solidFill>
              </a:rPr>
              <a:t>Παρουσίαση σειράς προβλημάτων στα παιδιά διαμορφωμένα ώστε να διαφοροποιούν τα παιδιά κάθε ηλικίας</a:t>
            </a:r>
          </a:p>
          <a:p>
            <a:pPr lvl="0" algn="just">
              <a:buClr>
                <a:srgbClr val="D16349"/>
              </a:buClr>
            </a:pPr>
            <a:r>
              <a:rPr lang="el-GR" dirty="0" smtClean="0">
                <a:solidFill>
                  <a:prstClr val="black"/>
                </a:solidFill>
              </a:rPr>
              <a:t>Ζητούσαν από τα παιδιά να αναγνωρίσουν τα μέρη </a:t>
            </a:r>
            <a:r>
              <a:rPr lang="el-GR" dirty="0">
                <a:solidFill>
                  <a:prstClr val="black"/>
                </a:solidFill>
              </a:rPr>
              <a:t>που </a:t>
            </a:r>
            <a:r>
              <a:rPr lang="el-GR" dirty="0" smtClean="0">
                <a:solidFill>
                  <a:prstClr val="black"/>
                </a:solidFill>
              </a:rPr>
              <a:t>έλειπαν από μία εικόνα, να ονομάσουν χρώματα, να αντιγράψουν γεωμετρικά σχήματα, να θυμηθούν τη σειρά τυχαίων αριθμών, να μετρήσουν αντίστροφα από το 20, να αλλάξουν 20 φράγκα σε ψιλά κτλ.</a:t>
            </a:r>
          </a:p>
          <a:p>
            <a:pPr marL="0" lvl="0" indent="0" algn="just">
              <a:buClr>
                <a:srgbClr val="D16349"/>
              </a:buClr>
              <a:buNone/>
            </a:pPr>
            <a:endParaRPr lang="el-GR" dirty="0" smtClean="0">
              <a:solidFill>
                <a:prstClr val="black"/>
              </a:solidFill>
            </a:endParaRPr>
          </a:p>
        </p:txBody>
      </p:sp>
    </p:spTree>
    <p:extLst>
      <p:ext uri="{BB962C8B-B14F-4D97-AF65-F5344CB8AC3E}">
        <p14:creationId xmlns:p14="http://schemas.microsoft.com/office/powerpoint/2010/main" val="1318561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Κλίμακα νοημοσύνης </a:t>
            </a:r>
            <a:r>
              <a:rPr lang="en-US" dirty="0"/>
              <a:t>Standford-Binet </a:t>
            </a:r>
            <a:endParaRPr lang="el-GR" dirty="0"/>
          </a:p>
        </p:txBody>
      </p:sp>
      <p:sp>
        <p:nvSpPr>
          <p:cNvPr id="3" name="Θέση περιεχομένου 2"/>
          <p:cNvSpPr>
            <a:spLocks noGrp="1"/>
          </p:cNvSpPr>
          <p:nvPr>
            <p:ph sz="quarter" idx="1"/>
          </p:nvPr>
        </p:nvSpPr>
        <p:spPr>
          <a:xfrm>
            <a:off x="316992" y="1533525"/>
            <a:ext cx="8503920" cy="4870323"/>
          </a:xfrm>
        </p:spPr>
        <p:txBody>
          <a:bodyPr>
            <a:normAutofit fontScale="92500" lnSpcReduction="20000"/>
          </a:bodyPr>
          <a:lstStyle/>
          <a:p>
            <a:pPr lvl="0" algn="just">
              <a:buClr>
                <a:srgbClr val="D16349"/>
              </a:buClr>
            </a:pPr>
            <a:r>
              <a:rPr lang="en-US" dirty="0" smtClean="0">
                <a:solidFill>
                  <a:prstClr val="black"/>
                </a:solidFill>
              </a:rPr>
              <a:t>V </a:t>
            </a:r>
            <a:r>
              <a:rPr lang="el-GR" dirty="0">
                <a:solidFill>
                  <a:prstClr val="black"/>
                </a:solidFill>
              </a:rPr>
              <a:t>έκδοση- </a:t>
            </a:r>
            <a:r>
              <a:rPr lang="el-GR" dirty="0" smtClean="0">
                <a:solidFill>
                  <a:prstClr val="black"/>
                </a:solidFill>
              </a:rPr>
              <a:t>από</a:t>
            </a:r>
            <a:r>
              <a:rPr lang="ru-RU" dirty="0" smtClean="0">
                <a:solidFill>
                  <a:prstClr val="black"/>
                </a:solidFill>
              </a:rPr>
              <a:t> 2 </a:t>
            </a:r>
            <a:r>
              <a:rPr lang="el-GR" dirty="0" smtClean="0">
                <a:solidFill>
                  <a:prstClr val="black"/>
                </a:solidFill>
              </a:rPr>
              <a:t>ετών έως ενηλικίωση </a:t>
            </a:r>
            <a:endParaRPr lang="ru-RU" dirty="0" smtClean="0">
              <a:solidFill>
                <a:prstClr val="black"/>
              </a:solidFill>
            </a:endParaRPr>
          </a:p>
          <a:p>
            <a:pPr lvl="0" algn="just">
              <a:buClr>
                <a:srgbClr val="D16349"/>
              </a:buClr>
            </a:pPr>
            <a:r>
              <a:rPr lang="el-GR" dirty="0">
                <a:solidFill>
                  <a:prstClr val="black"/>
                </a:solidFill>
              </a:rPr>
              <a:t>Μ</a:t>
            </a:r>
            <a:r>
              <a:rPr lang="el-GR" dirty="0" smtClean="0">
                <a:solidFill>
                  <a:prstClr val="black"/>
                </a:solidFill>
              </a:rPr>
              <a:t>ετρά </a:t>
            </a:r>
            <a:r>
              <a:rPr lang="el-GR" dirty="0">
                <a:solidFill>
                  <a:prstClr val="black"/>
                </a:solidFill>
              </a:rPr>
              <a:t>πέντε σταθμισμένους παράγοντες και αποτελείται τόσο από λεκτικές όσο και από μη λεκτικές </a:t>
            </a:r>
            <a:r>
              <a:rPr lang="el-GR" dirty="0" err="1">
                <a:solidFill>
                  <a:prstClr val="black"/>
                </a:solidFill>
              </a:rPr>
              <a:t>υπο</a:t>
            </a:r>
            <a:r>
              <a:rPr lang="el-GR" dirty="0">
                <a:solidFill>
                  <a:prstClr val="black"/>
                </a:solidFill>
              </a:rPr>
              <a:t> -δοκιμές. Οι πέντε παράγοντες που δοκιμάζονται είναι γενικές γνώσεις, ο ποσοτικός συλλογισμός, η </a:t>
            </a:r>
            <a:r>
              <a:rPr lang="el-GR" dirty="0" err="1">
                <a:solidFill>
                  <a:prstClr val="black"/>
                </a:solidFill>
              </a:rPr>
              <a:t>οπτικο</a:t>
            </a:r>
            <a:r>
              <a:rPr lang="el-GR" dirty="0">
                <a:solidFill>
                  <a:prstClr val="black"/>
                </a:solidFill>
              </a:rPr>
              <a:t>-χωρική επεξεργασία, μνήμη εργασίας και βασική επεξεργασία </a:t>
            </a:r>
            <a:r>
              <a:rPr lang="el-GR" dirty="0" smtClean="0">
                <a:solidFill>
                  <a:prstClr val="black"/>
                </a:solidFill>
              </a:rPr>
              <a:t>πληροφοριών</a:t>
            </a:r>
          </a:p>
          <a:p>
            <a:pPr lvl="0" algn="just">
              <a:buClr>
                <a:srgbClr val="D16349"/>
              </a:buClr>
            </a:pPr>
            <a:r>
              <a:rPr lang="el-GR" dirty="0" smtClean="0">
                <a:solidFill>
                  <a:prstClr val="black"/>
                </a:solidFill>
              </a:rPr>
              <a:t>Οι μη</a:t>
            </a:r>
            <a:r>
              <a:rPr lang="el-GR" dirty="0">
                <a:solidFill>
                  <a:prstClr val="black"/>
                </a:solidFill>
              </a:rPr>
              <a:t> λεκτικές </a:t>
            </a:r>
            <a:r>
              <a:rPr lang="el-GR" dirty="0" err="1">
                <a:solidFill>
                  <a:prstClr val="black"/>
                </a:solidFill>
              </a:rPr>
              <a:t>υπο</a:t>
            </a:r>
            <a:r>
              <a:rPr lang="el-GR" dirty="0">
                <a:solidFill>
                  <a:prstClr val="black"/>
                </a:solidFill>
              </a:rPr>
              <a:t> </a:t>
            </a:r>
            <a:r>
              <a:rPr lang="el-GR" dirty="0" smtClean="0">
                <a:solidFill>
                  <a:prstClr val="black"/>
                </a:solidFill>
              </a:rPr>
              <a:t>–δοκιμές είναι χρήσιμες για άτομα με δυσκολίες στη γλώσσα ή την επικοινωνία</a:t>
            </a:r>
          </a:p>
          <a:p>
            <a:pPr lvl="0" algn="just">
              <a:buClr>
                <a:srgbClr val="D16349"/>
              </a:buClr>
            </a:pPr>
            <a:r>
              <a:rPr lang="el-GR" dirty="0" smtClean="0">
                <a:solidFill>
                  <a:prstClr val="black"/>
                </a:solidFill>
              </a:rPr>
              <a:t>Οι </a:t>
            </a:r>
            <a:r>
              <a:rPr lang="el-GR" dirty="0">
                <a:solidFill>
                  <a:prstClr val="black"/>
                </a:solidFill>
              </a:rPr>
              <a:t>γενικές </a:t>
            </a:r>
            <a:r>
              <a:rPr lang="el-GR" dirty="0" smtClean="0">
                <a:solidFill>
                  <a:prstClr val="black"/>
                </a:solidFill>
              </a:rPr>
              <a:t>γνώσεις και ο </a:t>
            </a:r>
            <a:r>
              <a:rPr lang="el-GR" dirty="0">
                <a:solidFill>
                  <a:prstClr val="black"/>
                </a:solidFill>
              </a:rPr>
              <a:t>ποσοτικός </a:t>
            </a:r>
            <a:r>
              <a:rPr lang="el-GR" dirty="0" smtClean="0">
                <a:solidFill>
                  <a:prstClr val="black"/>
                </a:solidFill>
              </a:rPr>
              <a:t>συλλογισμός δίνουν έμφαση σε πολιτισμικά φορτισμένες πληροφορίες ≠ η </a:t>
            </a:r>
            <a:r>
              <a:rPr lang="el-GR" dirty="0" err="1" smtClean="0">
                <a:solidFill>
                  <a:prstClr val="black"/>
                </a:solidFill>
              </a:rPr>
              <a:t>οπτικο</a:t>
            </a:r>
            <a:r>
              <a:rPr lang="el-GR" dirty="0" smtClean="0">
                <a:solidFill>
                  <a:prstClr val="black"/>
                </a:solidFill>
              </a:rPr>
              <a:t>-χωρική </a:t>
            </a:r>
            <a:r>
              <a:rPr lang="el-GR" dirty="0">
                <a:solidFill>
                  <a:prstClr val="black"/>
                </a:solidFill>
              </a:rPr>
              <a:t>επεξεργασία, μνήμη εργασίας και βασική επεξεργασία </a:t>
            </a:r>
            <a:r>
              <a:rPr lang="el-GR" dirty="0" smtClean="0">
                <a:solidFill>
                  <a:prstClr val="black"/>
                </a:solidFill>
              </a:rPr>
              <a:t>πληροφοριών είναι περισσότερο πολιτισμικά ανεπηρέαστες</a:t>
            </a:r>
            <a:endParaRPr lang="el-GR" dirty="0" smtClean="0">
              <a:solidFill>
                <a:prstClr val="black"/>
              </a:solidFill>
            </a:endParaRPr>
          </a:p>
          <a:p>
            <a:pPr lvl="0" algn="just">
              <a:buClr>
                <a:srgbClr val="D16349"/>
              </a:buClr>
            </a:pPr>
            <a:endParaRPr lang="el-GR" dirty="0">
              <a:solidFill>
                <a:prstClr val="black"/>
              </a:solidFill>
            </a:endParaRPr>
          </a:p>
          <a:p>
            <a:endParaRPr lang="el-GR" dirty="0"/>
          </a:p>
        </p:txBody>
      </p:sp>
    </p:spTree>
    <p:extLst>
      <p:ext uri="{BB962C8B-B14F-4D97-AF65-F5344CB8AC3E}">
        <p14:creationId xmlns:p14="http://schemas.microsoft.com/office/powerpoint/2010/main" val="3017420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Κλίμακα Νοημοσύνης </a:t>
            </a:r>
            <a:r>
              <a:rPr lang="en-US" dirty="0" smtClean="0"/>
              <a:t>Wechsler</a:t>
            </a:r>
            <a:r>
              <a:rPr lang="el-GR" dirty="0" smtClean="0"/>
              <a:t> (</a:t>
            </a:r>
            <a:r>
              <a:rPr lang="en-US" dirty="0" smtClean="0"/>
              <a:t>WISC-V)</a:t>
            </a:r>
            <a:endParaRPr lang="el-GR" dirty="0"/>
          </a:p>
        </p:txBody>
      </p:sp>
      <p:sp>
        <p:nvSpPr>
          <p:cNvPr id="5" name="Θέση περιεχομένου 4"/>
          <p:cNvSpPr>
            <a:spLocks noGrp="1"/>
          </p:cNvSpPr>
          <p:nvPr>
            <p:ph sz="quarter" idx="1"/>
          </p:nvPr>
        </p:nvSpPr>
        <p:spPr/>
        <p:txBody>
          <a:bodyPr>
            <a:normAutofit fontScale="92500"/>
          </a:bodyPr>
          <a:lstStyle/>
          <a:p>
            <a:pPr algn="just"/>
            <a:r>
              <a:rPr lang="el-GR" dirty="0" smtClean="0"/>
              <a:t>Απευθύνεται σε παιδιά από 6 έως 16 ετών και 11 </a:t>
            </a:r>
            <a:r>
              <a:rPr lang="el-GR" dirty="0" smtClean="0"/>
              <a:t>μηνών (</a:t>
            </a:r>
            <a:r>
              <a:rPr lang="el-GR" dirty="0" smtClean="0"/>
              <a:t>η Προσχολική και Πρωτοβάθμια Κλίμακα Νοημοσύνης</a:t>
            </a:r>
            <a:r>
              <a:rPr lang="en-US" dirty="0" smtClean="0"/>
              <a:t> </a:t>
            </a:r>
            <a:r>
              <a:rPr lang="en-US" dirty="0" smtClean="0"/>
              <a:t>Wechsler</a:t>
            </a:r>
            <a:r>
              <a:rPr lang="ru-RU" dirty="0" smtClean="0"/>
              <a:t>- </a:t>
            </a:r>
            <a:r>
              <a:rPr lang="el-GR" dirty="0" smtClean="0"/>
              <a:t>Αναθεωρημένη </a:t>
            </a:r>
            <a:r>
              <a:rPr lang="en-US" dirty="0" smtClean="0"/>
              <a:t>(WPPSI-III)</a:t>
            </a:r>
            <a:r>
              <a:rPr lang="el-GR" dirty="0" smtClean="0"/>
              <a:t> είναι κατάλληλη για παιδιά 2 ετών και 6 μηνών έως 7 ετών και 3 μηνών)</a:t>
            </a:r>
          </a:p>
          <a:p>
            <a:pPr algn="just"/>
            <a:r>
              <a:rPr lang="el-GR" dirty="0"/>
              <a:t>Δ</a:t>
            </a:r>
            <a:r>
              <a:rPr lang="el-GR" dirty="0" smtClean="0"/>
              <a:t>ίνει </a:t>
            </a:r>
            <a:r>
              <a:rPr lang="el-GR" dirty="0"/>
              <a:t>τη δυνατότητα υπολογισμού πέντε Πρωτογενών Δεικτών (Δείκτης Λεκτικής Κατανόησης, </a:t>
            </a:r>
            <a:r>
              <a:rPr lang="el-GR" dirty="0" err="1"/>
              <a:t>Οπτικοχωρικός</a:t>
            </a:r>
            <a:r>
              <a:rPr lang="el-GR" dirty="0"/>
              <a:t> Δείκτης, Δείκτης Ρέοντος Συλλογισμού, Δείκτης Εργαζόμενης Μνήμης, Δείκτης Ταχύτητας Επεξεργασίας) που αντιπροσωπεύουν τη νοητική λειτουργικότητα σε ειδικές γνωστικές </a:t>
            </a:r>
            <a:r>
              <a:rPr lang="el-GR" dirty="0" err="1" smtClean="0"/>
              <a:t>περιοχέ</a:t>
            </a:r>
            <a:r>
              <a:rPr lang="el-GR" dirty="0" smtClean="0"/>
              <a:t>.</a:t>
            </a:r>
            <a:endParaRPr lang="el-GR" dirty="0"/>
          </a:p>
        </p:txBody>
      </p:sp>
    </p:spTree>
    <p:extLst>
      <p:ext uri="{BB962C8B-B14F-4D97-AF65-F5344CB8AC3E}">
        <p14:creationId xmlns:p14="http://schemas.microsoft.com/office/powerpoint/2010/main" val="27674024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a:xfrm>
            <a:off x="1368426" y="2743200"/>
            <a:ext cx="6480174" cy="2714625"/>
          </a:xfrm>
        </p:spPr>
        <p:txBody>
          <a:bodyPr/>
          <a:lstStyle/>
          <a:p>
            <a:endParaRPr lang="el-GR" dirty="0"/>
          </a:p>
        </p:txBody>
      </p:sp>
      <p:sp>
        <p:nvSpPr>
          <p:cNvPr id="3" name="Τίτλος 2"/>
          <p:cNvSpPr>
            <a:spLocks noGrp="1"/>
          </p:cNvSpPr>
          <p:nvPr>
            <p:ph type="title"/>
          </p:nvPr>
        </p:nvSpPr>
        <p:spPr/>
        <p:txBody>
          <a:bodyPr>
            <a:noAutofit/>
          </a:bodyPr>
          <a:lstStyle/>
          <a:p>
            <a:r>
              <a:rPr lang="el-GR" sz="2800" dirty="0"/>
              <a:t>Τι είναι νοημοσύνη; Είναι γενικό χαρακτηριστικό της πνευματικής ζωής του ατόμου ή ένα σύνολο συγκεκριμένων ικανοτήτων</a:t>
            </a:r>
            <a:r>
              <a:rPr lang="el-GR" sz="2800" dirty="0" smtClean="0"/>
              <a:t>;</a:t>
            </a:r>
            <a:endParaRPr lang="el-GR" sz="2800" dirty="0"/>
          </a:p>
        </p:txBody>
      </p:sp>
    </p:spTree>
    <p:extLst>
      <p:ext uri="{BB962C8B-B14F-4D97-AF65-F5344CB8AC3E}">
        <p14:creationId xmlns:p14="http://schemas.microsoft.com/office/powerpoint/2010/main" val="40064752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Θέμα1">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Θέμα1" id="{E1A6600E-1A78-4414-8234-208440501367}" vid="{22FFFA7B-10A4-4151-B79E-20848DEAEF92}"/>
    </a:ext>
  </a:extLst>
</a:theme>
</file>

<file path=docProps/app.xml><?xml version="1.0" encoding="utf-8"?>
<Properties xmlns="http://schemas.openxmlformats.org/officeDocument/2006/extended-properties" xmlns:vt="http://schemas.openxmlformats.org/officeDocument/2006/docPropsVTypes">
  <Template>Θέμα1</Template>
  <TotalTime>491</TotalTime>
  <Words>1292</Words>
  <Application>Microsoft Office PowerPoint</Application>
  <PresentationFormat>Προβολή στην οθόνη (4:3)</PresentationFormat>
  <Paragraphs>79</Paragraphs>
  <Slides>21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21</vt:i4>
      </vt:variant>
    </vt:vector>
  </HeadingPairs>
  <TitlesOfParts>
    <vt:vector size="25" baseType="lpstr">
      <vt:lpstr>Georgia</vt:lpstr>
      <vt:lpstr>Wingdings</vt:lpstr>
      <vt:lpstr>Wingdings 2</vt:lpstr>
      <vt:lpstr>Θέμα1</vt:lpstr>
      <vt:lpstr>Νοημοσύνη</vt:lpstr>
      <vt:lpstr>Υπολογισμός νοημοσύνης (1)</vt:lpstr>
      <vt:lpstr>Υπολογισμός νοημοσύνης (2)</vt:lpstr>
      <vt:lpstr>Υπολογισμός νοημοσύνης στη βρεφική ηλικία</vt:lpstr>
      <vt:lpstr>Κλίμακες Νοημοσύνης</vt:lpstr>
      <vt:lpstr>Binet &amp; Simon </vt:lpstr>
      <vt:lpstr>Κλίμακα νοημοσύνης Standford-Binet </vt:lpstr>
      <vt:lpstr>Κλίμακα Νοημοσύνης Wechsler (WISC-V)</vt:lpstr>
      <vt:lpstr>Τι είναι νοημοσύνη; Είναι γενικό χαρακτηριστικό της πνευματικής ζωής του ατόμου ή ένα σύνολο συγκεκριμένων ικανοτήτων;</vt:lpstr>
      <vt:lpstr>Η φύση της νοημοσύνης</vt:lpstr>
      <vt:lpstr>Η τριαρχική θεωρία του Sternberg</vt:lpstr>
      <vt:lpstr>Η θεωρία της πολλαπλής νοημοσύνης του Gardner</vt:lpstr>
      <vt:lpstr>Η θεωρία της πολλαπλής νοημοσύνης του Gardner</vt:lpstr>
      <vt:lpstr>Τι προκαλεί τις διαφορές στη βαθμολογία των τεστ νοημοσύνης;</vt:lpstr>
      <vt:lpstr>Φύση ή ανατροφή (1)</vt:lpstr>
      <vt:lpstr>Φύση ή ανατροφή (2)</vt:lpstr>
      <vt:lpstr>Ο ρόλος του περιβάλλοντος στη βρεφική και νηπιακή ηλικία</vt:lpstr>
      <vt:lpstr>Τι συμβαίνει με τα τεστ νοημοσύνης που αντλούν από ένα μαθησιακό υπόβαθρο που βασίζεται σε κάποιον πολιτισμό; Είναι τα τεστ νοημοσύνης πολιτισμικά ανεπηρέαστα;</vt:lpstr>
      <vt:lpstr>Ο ρόλος της οικογένειας</vt:lpstr>
      <vt:lpstr>Συνομήλικοι- Σχολική ατμόσφαιρα- Εκπαιδευτικός</vt:lpstr>
      <vt:lpstr>Βιβλιογραφία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Νοημοσύνη</dc:title>
  <dc:creator>simos giannoulis</dc:creator>
  <cp:lastModifiedBy>simos giannoulis</cp:lastModifiedBy>
  <cp:revision>33</cp:revision>
  <dcterms:created xsi:type="dcterms:W3CDTF">2022-11-12T13:44:00Z</dcterms:created>
  <dcterms:modified xsi:type="dcterms:W3CDTF">2022-11-14T12:13:55Z</dcterms:modified>
</cp:coreProperties>
</file>