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6" r:id="rId5"/>
    <p:sldId id="267" r:id="rId6"/>
    <p:sldId id="277" r:id="rId7"/>
    <p:sldId id="278" r:id="rId8"/>
    <p:sldId id="280" r:id="rId9"/>
    <p:sldId id="279" r:id="rId10"/>
    <p:sldId id="281" r:id="rId11"/>
    <p:sldId id="268" r:id="rId12"/>
    <p:sldId id="269" r:id="rId13"/>
    <p:sldId id="270" r:id="rId14"/>
    <p:sldId id="264" r:id="rId15"/>
    <p:sldId id="261" r:id="rId16"/>
    <p:sldId id="271" r:id="rId17"/>
    <p:sldId id="272" r:id="rId18"/>
    <p:sldId id="273" r:id="rId19"/>
    <p:sldId id="275" r:id="rId20"/>
    <p:sldId id="276" r:id="rId21"/>
    <p:sldId id="274" r:id="rId22"/>
    <p:sldId id="25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443F4-708E-4A2F-91A3-34638A5D3E02}" v="8" dt="2024-01-07T21:18:45.09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102" autoAdjust="0"/>
    <p:restoredTop sz="94660"/>
  </p:normalViewPr>
  <p:slideViewPr>
    <p:cSldViewPr snapToGrid="0">
      <p:cViewPr>
        <p:scale>
          <a:sx n="68" d="100"/>
          <a:sy n="68" d="100"/>
        </p:scale>
        <p:origin x="293"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TZI MARIA" userId="0838ec80-2127-4daf-b2e1-64d92c7279a4" providerId="ADAL" clId="{48C443F4-708E-4A2F-91A3-34638A5D3E02}"/>
    <pc:docChg chg="undo custSel addSld delSld modSld sldOrd">
      <pc:chgData name="CHATZI MARIA" userId="0838ec80-2127-4daf-b2e1-64d92c7279a4" providerId="ADAL" clId="{48C443F4-708E-4A2F-91A3-34638A5D3E02}" dt="2024-01-07T21:19:49.138" v="254" actId="14100"/>
      <pc:docMkLst>
        <pc:docMk/>
      </pc:docMkLst>
      <pc:sldChg chg="addSp delSp modSp mod">
        <pc:chgData name="CHATZI MARIA" userId="0838ec80-2127-4daf-b2e1-64d92c7279a4" providerId="ADAL" clId="{48C443F4-708E-4A2F-91A3-34638A5D3E02}" dt="2024-01-07T21:14:48.653" v="202" actId="1076"/>
        <pc:sldMkLst>
          <pc:docMk/>
          <pc:sldMk cId="3764049332" sldId="256"/>
        </pc:sldMkLst>
        <pc:spChg chg="mod">
          <ac:chgData name="CHATZI MARIA" userId="0838ec80-2127-4daf-b2e1-64d92c7279a4" providerId="ADAL" clId="{48C443F4-708E-4A2F-91A3-34638A5D3E02}" dt="2024-01-07T21:13:57.813" v="197" actId="20577"/>
          <ac:spMkLst>
            <pc:docMk/>
            <pc:sldMk cId="3764049332" sldId="256"/>
            <ac:spMk id="2" creationId="{F348DDAC-7E32-BA80-6555-72DD2CACC43F}"/>
          </ac:spMkLst>
        </pc:spChg>
        <pc:spChg chg="mod">
          <ac:chgData name="CHATZI MARIA" userId="0838ec80-2127-4daf-b2e1-64d92c7279a4" providerId="ADAL" clId="{48C443F4-708E-4A2F-91A3-34638A5D3E02}" dt="2024-01-07T21:14:48.653" v="202" actId="1076"/>
          <ac:spMkLst>
            <pc:docMk/>
            <pc:sldMk cId="3764049332" sldId="256"/>
            <ac:spMk id="3" creationId="{CBA9FB70-F129-82B4-54F5-9D05EE2CE15C}"/>
          </ac:spMkLst>
        </pc:spChg>
        <pc:picChg chg="add del">
          <ac:chgData name="CHATZI MARIA" userId="0838ec80-2127-4daf-b2e1-64d92c7279a4" providerId="ADAL" clId="{48C443F4-708E-4A2F-91A3-34638A5D3E02}" dt="2024-01-07T21:14:31.028" v="199" actId="22"/>
          <ac:picMkLst>
            <pc:docMk/>
            <pc:sldMk cId="3764049332" sldId="256"/>
            <ac:picMk id="5" creationId="{AA29E22F-9FBF-4892-91CC-4477CC3EBF12}"/>
          </ac:picMkLst>
        </pc:picChg>
      </pc:sldChg>
      <pc:sldChg chg="delSp modSp mod">
        <pc:chgData name="CHATZI MARIA" userId="0838ec80-2127-4daf-b2e1-64d92c7279a4" providerId="ADAL" clId="{48C443F4-708E-4A2F-91A3-34638A5D3E02}" dt="2024-01-07T21:01:09.799" v="99" actId="1076"/>
        <pc:sldMkLst>
          <pc:docMk/>
          <pc:sldMk cId="2576037708" sldId="258"/>
        </pc:sldMkLst>
        <pc:spChg chg="del">
          <ac:chgData name="CHATZI MARIA" userId="0838ec80-2127-4daf-b2e1-64d92c7279a4" providerId="ADAL" clId="{48C443F4-708E-4A2F-91A3-34638A5D3E02}" dt="2024-01-07T21:00:01.463" v="92" actId="478"/>
          <ac:spMkLst>
            <pc:docMk/>
            <pc:sldMk cId="2576037708" sldId="258"/>
            <ac:spMk id="2" creationId="{7E1157F7-959E-A30A-241E-8BBDC65AE42E}"/>
          </ac:spMkLst>
        </pc:spChg>
        <pc:spChg chg="mod">
          <ac:chgData name="CHATZI MARIA" userId="0838ec80-2127-4daf-b2e1-64d92c7279a4" providerId="ADAL" clId="{48C443F4-708E-4A2F-91A3-34638A5D3E02}" dt="2024-01-07T21:01:09.799" v="99" actId="1076"/>
          <ac:spMkLst>
            <pc:docMk/>
            <pc:sldMk cId="2576037708" sldId="258"/>
            <ac:spMk id="7" creationId="{37C2D8F5-B921-5DBD-31AD-EE5DB44DB66F}"/>
          </ac:spMkLst>
        </pc:spChg>
      </pc:sldChg>
      <pc:sldChg chg="del">
        <pc:chgData name="CHATZI MARIA" userId="0838ec80-2127-4daf-b2e1-64d92c7279a4" providerId="ADAL" clId="{48C443F4-708E-4A2F-91A3-34638A5D3E02}" dt="2024-01-07T20:52:34.850" v="65" actId="2696"/>
        <pc:sldMkLst>
          <pc:docMk/>
          <pc:sldMk cId="110616986" sldId="259"/>
        </pc:sldMkLst>
      </pc:sldChg>
      <pc:sldChg chg="del">
        <pc:chgData name="CHATZI MARIA" userId="0838ec80-2127-4daf-b2e1-64d92c7279a4" providerId="ADAL" clId="{48C443F4-708E-4A2F-91A3-34638A5D3E02}" dt="2024-01-07T20:49:49.423" v="36" actId="2696"/>
        <pc:sldMkLst>
          <pc:docMk/>
          <pc:sldMk cId="1107759069" sldId="260"/>
        </pc:sldMkLst>
      </pc:sldChg>
      <pc:sldChg chg="modSp mod ord">
        <pc:chgData name="CHATZI MARIA" userId="0838ec80-2127-4daf-b2e1-64d92c7279a4" providerId="ADAL" clId="{48C443F4-708E-4A2F-91A3-34638A5D3E02}" dt="2024-01-07T21:19:00.688" v="246" actId="1076"/>
        <pc:sldMkLst>
          <pc:docMk/>
          <pc:sldMk cId="1287082812" sldId="261"/>
        </pc:sldMkLst>
        <pc:spChg chg="mod">
          <ac:chgData name="CHATZI MARIA" userId="0838ec80-2127-4daf-b2e1-64d92c7279a4" providerId="ADAL" clId="{48C443F4-708E-4A2F-91A3-34638A5D3E02}" dt="2024-01-07T21:18:57.036" v="245" actId="27636"/>
          <ac:spMkLst>
            <pc:docMk/>
            <pc:sldMk cId="1287082812" sldId="261"/>
            <ac:spMk id="2" creationId="{7E1157F7-959E-A30A-241E-8BBDC65AE42E}"/>
          </ac:spMkLst>
        </pc:spChg>
        <pc:spChg chg="mod">
          <ac:chgData name="CHATZI MARIA" userId="0838ec80-2127-4daf-b2e1-64d92c7279a4" providerId="ADAL" clId="{48C443F4-708E-4A2F-91A3-34638A5D3E02}" dt="2024-01-07T21:19:00.688" v="246" actId="1076"/>
          <ac:spMkLst>
            <pc:docMk/>
            <pc:sldMk cId="1287082812" sldId="261"/>
            <ac:spMk id="7" creationId="{61681564-493F-E72A-01BC-818262104F32}"/>
          </ac:spMkLst>
        </pc:spChg>
      </pc:sldChg>
      <pc:sldChg chg="addSp delSp del mod">
        <pc:chgData name="CHATZI MARIA" userId="0838ec80-2127-4daf-b2e1-64d92c7279a4" providerId="ADAL" clId="{48C443F4-708E-4A2F-91A3-34638A5D3E02}" dt="2024-01-07T20:58:20.021" v="90" actId="2696"/>
        <pc:sldMkLst>
          <pc:docMk/>
          <pc:sldMk cId="232670855" sldId="262"/>
        </pc:sldMkLst>
        <pc:spChg chg="add del">
          <ac:chgData name="CHATZI MARIA" userId="0838ec80-2127-4daf-b2e1-64d92c7279a4" providerId="ADAL" clId="{48C443F4-708E-4A2F-91A3-34638A5D3E02}" dt="2024-01-07T20:52:06.944" v="63" actId="478"/>
          <ac:spMkLst>
            <pc:docMk/>
            <pc:sldMk cId="232670855" sldId="262"/>
            <ac:spMk id="2" creationId="{7E1157F7-959E-A30A-241E-8BBDC65AE42E}"/>
          </ac:spMkLst>
        </pc:spChg>
        <pc:spChg chg="add del">
          <ac:chgData name="CHATZI MARIA" userId="0838ec80-2127-4daf-b2e1-64d92c7279a4" providerId="ADAL" clId="{48C443F4-708E-4A2F-91A3-34638A5D3E02}" dt="2024-01-07T20:52:09.865" v="64" actId="478"/>
          <ac:spMkLst>
            <pc:docMk/>
            <pc:sldMk cId="232670855" sldId="262"/>
            <ac:spMk id="7" creationId="{61681564-493F-E72A-01BC-818262104F32}"/>
          </ac:spMkLst>
        </pc:spChg>
      </pc:sldChg>
      <pc:sldChg chg="del ord">
        <pc:chgData name="CHATZI MARIA" userId="0838ec80-2127-4daf-b2e1-64d92c7279a4" providerId="ADAL" clId="{48C443F4-708E-4A2F-91A3-34638A5D3E02}" dt="2024-01-07T20:58:26.077" v="91" actId="2696"/>
        <pc:sldMkLst>
          <pc:docMk/>
          <pc:sldMk cId="2377404032" sldId="263"/>
        </pc:sldMkLst>
      </pc:sldChg>
      <pc:sldChg chg="modSp mod ord">
        <pc:chgData name="CHATZI MARIA" userId="0838ec80-2127-4daf-b2e1-64d92c7279a4" providerId="ADAL" clId="{48C443F4-708E-4A2F-91A3-34638A5D3E02}" dt="2024-01-07T21:19:49.138" v="254" actId="14100"/>
        <pc:sldMkLst>
          <pc:docMk/>
          <pc:sldMk cId="3539788965" sldId="264"/>
        </pc:sldMkLst>
        <pc:spChg chg="mod">
          <ac:chgData name="CHATZI MARIA" userId="0838ec80-2127-4daf-b2e1-64d92c7279a4" providerId="ADAL" clId="{48C443F4-708E-4A2F-91A3-34638A5D3E02}" dt="2024-01-07T21:19:49.138" v="254" actId="14100"/>
          <ac:spMkLst>
            <pc:docMk/>
            <pc:sldMk cId="3539788965" sldId="264"/>
            <ac:spMk id="7" creationId="{37C2D8F5-B921-5DBD-31AD-EE5DB44DB66F}"/>
          </ac:spMkLst>
        </pc:spChg>
      </pc:sldChg>
      <pc:sldChg chg="modSp add mod">
        <pc:chgData name="CHATZI MARIA" userId="0838ec80-2127-4daf-b2e1-64d92c7279a4" providerId="ADAL" clId="{48C443F4-708E-4A2F-91A3-34638A5D3E02}" dt="2024-01-07T20:46:24.139" v="19" actId="20577"/>
        <pc:sldMkLst>
          <pc:docMk/>
          <pc:sldMk cId="3742305762" sldId="271"/>
        </pc:sldMkLst>
        <pc:spChg chg="mod">
          <ac:chgData name="CHATZI MARIA" userId="0838ec80-2127-4daf-b2e1-64d92c7279a4" providerId="ADAL" clId="{48C443F4-708E-4A2F-91A3-34638A5D3E02}" dt="2024-01-07T20:46:24.139" v="19" actId="20577"/>
          <ac:spMkLst>
            <pc:docMk/>
            <pc:sldMk cId="3742305762" sldId="271"/>
            <ac:spMk id="5" creationId="{6041251E-DC78-647F-A8F8-8338910A659D}"/>
          </ac:spMkLst>
        </pc:spChg>
      </pc:sldChg>
      <pc:sldChg chg="modSp add mod">
        <pc:chgData name="CHATZI MARIA" userId="0838ec80-2127-4daf-b2e1-64d92c7279a4" providerId="ADAL" clId="{48C443F4-708E-4A2F-91A3-34638A5D3E02}" dt="2024-01-07T20:49:05.592" v="35" actId="20577"/>
        <pc:sldMkLst>
          <pc:docMk/>
          <pc:sldMk cId="2912181575" sldId="272"/>
        </pc:sldMkLst>
        <pc:spChg chg="mod">
          <ac:chgData name="CHATZI MARIA" userId="0838ec80-2127-4daf-b2e1-64d92c7279a4" providerId="ADAL" clId="{48C443F4-708E-4A2F-91A3-34638A5D3E02}" dt="2024-01-07T20:49:05.592" v="35" actId="20577"/>
          <ac:spMkLst>
            <pc:docMk/>
            <pc:sldMk cId="2912181575" sldId="272"/>
            <ac:spMk id="5" creationId="{6041251E-DC78-647F-A8F8-8338910A659D}"/>
          </ac:spMkLst>
        </pc:spChg>
      </pc:sldChg>
      <pc:sldChg chg="addSp delSp modSp new mod setBg">
        <pc:chgData name="CHATZI MARIA" userId="0838ec80-2127-4daf-b2e1-64d92c7279a4" providerId="ADAL" clId="{48C443F4-708E-4A2F-91A3-34638A5D3E02}" dt="2024-01-07T20:48:54.308" v="34" actId="207"/>
        <pc:sldMkLst>
          <pc:docMk/>
          <pc:sldMk cId="1954873811" sldId="273"/>
        </pc:sldMkLst>
        <pc:spChg chg="mod">
          <ac:chgData name="CHATZI MARIA" userId="0838ec80-2127-4daf-b2e1-64d92c7279a4" providerId="ADAL" clId="{48C443F4-708E-4A2F-91A3-34638A5D3E02}" dt="2024-01-07T20:48:54.308" v="34" actId="207"/>
          <ac:spMkLst>
            <pc:docMk/>
            <pc:sldMk cId="1954873811" sldId="273"/>
            <ac:spMk id="2" creationId="{15E8A022-FF7A-81C2-2604-528E0C6E1669}"/>
          </ac:spMkLst>
        </pc:spChg>
        <pc:spChg chg="del">
          <ac:chgData name="CHATZI MARIA" userId="0838ec80-2127-4daf-b2e1-64d92c7279a4" providerId="ADAL" clId="{48C443F4-708E-4A2F-91A3-34638A5D3E02}" dt="2024-01-07T20:48:11.182" v="25" actId="478"/>
          <ac:spMkLst>
            <pc:docMk/>
            <pc:sldMk cId="1954873811" sldId="273"/>
            <ac:spMk id="3" creationId="{655AEC42-5437-D635-B6F1-F862B4B1F2E8}"/>
          </ac:spMkLst>
        </pc:spChg>
        <pc:spChg chg="add del mod">
          <ac:chgData name="CHATZI MARIA" userId="0838ec80-2127-4daf-b2e1-64d92c7279a4" providerId="ADAL" clId="{48C443F4-708E-4A2F-91A3-34638A5D3E02}" dt="2024-01-07T20:48:18.502" v="27" actId="26606"/>
          <ac:spMkLst>
            <pc:docMk/>
            <pc:sldMk cId="1954873811" sldId="273"/>
            <ac:spMk id="5" creationId="{C06B667E-7125-B2FF-67A9-D292D5EC08FB}"/>
          </ac:spMkLst>
        </pc:spChg>
        <pc:spChg chg="add">
          <ac:chgData name="CHATZI MARIA" userId="0838ec80-2127-4daf-b2e1-64d92c7279a4" providerId="ADAL" clId="{48C443F4-708E-4A2F-91A3-34638A5D3E02}" dt="2024-01-07T20:48:18.502" v="27" actId="26606"/>
          <ac:spMkLst>
            <pc:docMk/>
            <pc:sldMk cId="1954873811" sldId="273"/>
            <ac:spMk id="14" creationId="{48EC41B9-2D25-48A6-BC40-DA8F79F3EBD8}"/>
          </ac:spMkLst>
        </pc:spChg>
        <pc:graphicFrameChg chg="add mod modGraphic">
          <ac:chgData name="CHATZI MARIA" userId="0838ec80-2127-4daf-b2e1-64d92c7279a4" providerId="ADAL" clId="{48C443F4-708E-4A2F-91A3-34638A5D3E02}" dt="2024-01-07T20:48:39.486" v="30" actId="1076"/>
          <ac:graphicFrameMkLst>
            <pc:docMk/>
            <pc:sldMk cId="1954873811" sldId="273"/>
            <ac:graphicFrameMk id="4" creationId="{C629AD76-FB7D-A8C5-0EFA-D871BFE43327}"/>
          </ac:graphicFrameMkLst>
        </pc:graphicFrameChg>
        <pc:picChg chg="add">
          <ac:chgData name="CHATZI MARIA" userId="0838ec80-2127-4daf-b2e1-64d92c7279a4" providerId="ADAL" clId="{48C443F4-708E-4A2F-91A3-34638A5D3E02}" dt="2024-01-07T20:48:18.502" v="27" actId="26606"/>
          <ac:picMkLst>
            <pc:docMk/>
            <pc:sldMk cId="1954873811" sldId="273"/>
            <ac:picMk id="10" creationId="{25496B42-CC46-4183-B481-887CD3E8C725}"/>
          </ac:picMkLst>
        </pc:picChg>
        <pc:picChg chg="add">
          <ac:chgData name="CHATZI MARIA" userId="0838ec80-2127-4daf-b2e1-64d92c7279a4" providerId="ADAL" clId="{48C443F4-708E-4A2F-91A3-34638A5D3E02}" dt="2024-01-07T20:48:18.502" v="27" actId="26606"/>
          <ac:picMkLst>
            <pc:docMk/>
            <pc:sldMk cId="1954873811" sldId="273"/>
            <ac:picMk id="12" creationId="{E2758CE0-F916-4DCE-88D1-71430BE441B2}"/>
          </ac:picMkLst>
        </pc:picChg>
        <pc:picChg chg="add">
          <ac:chgData name="CHATZI MARIA" userId="0838ec80-2127-4daf-b2e1-64d92c7279a4" providerId="ADAL" clId="{48C443F4-708E-4A2F-91A3-34638A5D3E02}" dt="2024-01-07T20:48:18.502" v="27" actId="26606"/>
          <ac:picMkLst>
            <pc:docMk/>
            <pc:sldMk cId="1954873811" sldId="273"/>
            <ac:picMk id="16" creationId="{F8F21547-A433-450A-B2A3-930DCFABD93F}"/>
          </ac:picMkLst>
        </pc:picChg>
        <pc:picChg chg="add">
          <ac:chgData name="CHATZI MARIA" userId="0838ec80-2127-4daf-b2e1-64d92c7279a4" providerId="ADAL" clId="{48C443F4-708E-4A2F-91A3-34638A5D3E02}" dt="2024-01-07T20:48:18.502" v="27" actId="26606"/>
          <ac:picMkLst>
            <pc:docMk/>
            <pc:sldMk cId="1954873811" sldId="273"/>
            <ac:picMk id="18" creationId="{A73B520B-D7E7-436A-B263-0682940B4FB1}"/>
          </ac:picMkLst>
        </pc:picChg>
      </pc:sldChg>
      <pc:sldChg chg="addSp delSp modSp new mod">
        <pc:chgData name="CHATZI MARIA" userId="0838ec80-2127-4daf-b2e1-64d92c7279a4" providerId="ADAL" clId="{48C443F4-708E-4A2F-91A3-34638A5D3E02}" dt="2024-01-07T21:04:51.889" v="125" actId="403"/>
        <pc:sldMkLst>
          <pc:docMk/>
          <pc:sldMk cId="1913389209" sldId="274"/>
        </pc:sldMkLst>
        <pc:spChg chg="del">
          <ac:chgData name="CHATZI MARIA" userId="0838ec80-2127-4daf-b2e1-64d92c7279a4" providerId="ADAL" clId="{48C443F4-708E-4A2F-91A3-34638A5D3E02}" dt="2024-01-07T20:56:00.086" v="70" actId="478"/>
          <ac:spMkLst>
            <pc:docMk/>
            <pc:sldMk cId="1913389209" sldId="274"/>
            <ac:spMk id="2" creationId="{1F4706E9-6D17-B961-9FDB-70936BB73EEC}"/>
          </ac:spMkLst>
        </pc:spChg>
        <pc:spChg chg="del">
          <ac:chgData name="CHATZI MARIA" userId="0838ec80-2127-4daf-b2e1-64d92c7279a4" providerId="ADAL" clId="{48C443F4-708E-4A2F-91A3-34638A5D3E02}" dt="2024-01-07T20:55:56.105" v="69" actId="478"/>
          <ac:spMkLst>
            <pc:docMk/>
            <pc:sldMk cId="1913389209" sldId="274"/>
            <ac:spMk id="3" creationId="{9BB1E63C-CF20-8382-AEBF-61F547F8126B}"/>
          </ac:spMkLst>
        </pc:spChg>
        <pc:spChg chg="add mod">
          <ac:chgData name="CHATZI MARIA" userId="0838ec80-2127-4daf-b2e1-64d92c7279a4" providerId="ADAL" clId="{48C443F4-708E-4A2F-91A3-34638A5D3E02}" dt="2024-01-07T21:04:51.889" v="125" actId="403"/>
          <ac:spMkLst>
            <pc:docMk/>
            <pc:sldMk cId="1913389209" sldId="274"/>
            <ac:spMk id="5" creationId="{8CA2902F-7648-2BB7-A8EC-CAA2BFDFA25D}"/>
          </ac:spMkLst>
        </pc:spChg>
      </pc:sldChg>
      <pc:sldChg chg="addSp delSp modSp new mod">
        <pc:chgData name="CHATZI MARIA" userId="0838ec80-2127-4daf-b2e1-64d92c7279a4" providerId="ADAL" clId="{48C443F4-708E-4A2F-91A3-34638A5D3E02}" dt="2024-01-07T21:02:36.482" v="113" actId="403"/>
        <pc:sldMkLst>
          <pc:docMk/>
          <pc:sldMk cId="2920077031" sldId="275"/>
        </pc:sldMkLst>
        <pc:spChg chg="del">
          <ac:chgData name="CHATZI MARIA" userId="0838ec80-2127-4daf-b2e1-64d92c7279a4" providerId="ADAL" clId="{48C443F4-708E-4A2F-91A3-34638A5D3E02}" dt="2024-01-07T21:01:31.546" v="102" actId="478"/>
          <ac:spMkLst>
            <pc:docMk/>
            <pc:sldMk cId="2920077031" sldId="275"/>
            <ac:spMk id="2" creationId="{60E5661D-3457-DF05-B54A-F7AC8400E975}"/>
          </ac:spMkLst>
        </pc:spChg>
        <pc:spChg chg="del">
          <ac:chgData name="CHATZI MARIA" userId="0838ec80-2127-4daf-b2e1-64d92c7279a4" providerId="ADAL" clId="{48C443F4-708E-4A2F-91A3-34638A5D3E02}" dt="2024-01-07T21:01:28.314" v="101" actId="478"/>
          <ac:spMkLst>
            <pc:docMk/>
            <pc:sldMk cId="2920077031" sldId="275"/>
            <ac:spMk id="3" creationId="{9276AB06-74C1-C012-FFB5-357825D5E8E9}"/>
          </ac:spMkLst>
        </pc:spChg>
        <pc:spChg chg="add mod">
          <ac:chgData name="CHATZI MARIA" userId="0838ec80-2127-4daf-b2e1-64d92c7279a4" providerId="ADAL" clId="{48C443F4-708E-4A2F-91A3-34638A5D3E02}" dt="2024-01-07T21:02:36.482" v="113" actId="403"/>
          <ac:spMkLst>
            <pc:docMk/>
            <pc:sldMk cId="2920077031" sldId="275"/>
            <ac:spMk id="5" creationId="{E805FA89-E610-AE0E-3A72-C058E0E74915}"/>
          </ac:spMkLst>
        </pc:spChg>
      </pc:sldChg>
      <pc:sldChg chg="modSp add mod">
        <pc:chgData name="CHATZI MARIA" userId="0838ec80-2127-4daf-b2e1-64d92c7279a4" providerId="ADAL" clId="{48C443F4-708E-4A2F-91A3-34638A5D3E02}" dt="2024-01-07T21:04:21.309" v="120" actId="12"/>
        <pc:sldMkLst>
          <pc:docMk/>
          <pc:sldMk cId="521734231" sldId="276"/>
        </pc:sldMkLst>
        <pc:spChg chg="mod">
          <ac:chgData name="CHATZI MARIA" userId="0838ec80-2127-4daf-b2e1-64d92c7279a4" providerId="ADAL" clId="{48C443F4-708E-4A2F-91A3-34638A5D3E02}" dt="2024-01-07T21:04:21.309" v="120" actId="12"/>
          <ac:spMkLst>
            <pc:docMk/>
            <pc:sldMk cId="521734231" sldId="276"/>
            <ac:spMk id="5" creationId="{E805FA89-E610-AE0E-3A72-C058E0E74915}"/>
          </ac:spMkLst>
        </pc:spChg>
      </pc:sldChg>
      <pc:sldChg chg="addSp delSp modSp new mod">
        <pc:chgData name="CHATZI MARIA" userId="0838ec80-2127-4daf-b2e1-64d92c7279a4" providerId="ADAL" clId="{48C443F4-708E-4A2F-91A3-34638A5D3E02}" dt="2024-01-07T21:09:15.917" v="132" actId="1076"/>
        <pc:sldMkLst>
          <pc:docMk/>
          <pc:sldMk cId="2368516272" sldId="277"/>
        </pc:sldMkLst>
        <pc:spChg chg="del">
          <ac:chgData name="CHATZI MARIA" userId="0838ec80-2127-4daf-b2e1-64d92c7279a4" providerId="ADAL" clId="{48C443F4-708E-4A2F-91A3-34638A5D3E02}" dt="2024-01-07T21:09:03.046" v="128" actId="478"/>
          <ac:spMkLst>
            <pc:docMk/>
            <pc:sldMk cId="2368516272" sldId="277"/>
            <ac:spMk id="2" creationId="{32FAED56-544C-16D6-1787-A9F185C2601C}"/>
          </ac:spMkLst>
        </pc:spChg>
        <pc:spChg chg="del">
          <ac:chgData name="CHATZI MARIA" userId="0838ec80-2127-4daf-b2e1-64d92c7279a4" providerId="ADAL" clId="{48C443F4-708E-4A2F-91A3-34638A5D3E02}" dt="2024-01-07T21:09:00.577" v="127" actId="478"/>
          <ac:spMkLst>
            <pc:docMk/>
            <pc:sldMk cId="2368516272" sldId="277"/>
            <ac:spMk id="3" creationId="{D25E0787-1A4E-FC03-A8FE-E37DEA59686D}"/>
          </ac:spMkLst>
        </pc:spChg>
        <pc:picChg chg="add mod">
          <ac:chgData name="CHATZI MARIA" userId="0838ec80-2127-4daf-b2e1-64d92c7279a4" providerId="ADAL" clId="{48C443F4-708E-4A2F-91A3-34638A5D3E02}" dt="2024-01-07T21:09:15.917" v="132" actId="1076"/>
          <ac:picMkLst>
            <pc:docMk/>
            <pc:sldMk cId="2368516272" sldId="277"/>
            <ac:picMk id="5" creationId="{99924155-AA00-2AC1-1608-83BEE8F6DF2B}"/>
          </ac:picMkLst>
        </pc:picChg>
      </pc:sldChg>
      <pc:sldChg chg="addSp delSp modSp add mod">
        <pc:chgData name="CHATZI MARIA" userId="0838ec80-2127-4daf-b2e1-64d92c7279a4" providerId="ADAL" clId="{48C443F4-708E-4A2F-91A3-34638A5D3E02}" dt="2024-01-07T21:10:02.142" v="137" actId="14100"/>
        <pc:sldMkLst>
          <pc:docMk/>
          <pc:sldMk cId="2442870774" sldId="278"/>
        </pc:sldMkLst>
        <pc:picChg chg="add mod">
          <ac:chgData name="CHATZI MARIA" userId="0838ec80-2127-4daf-b2e1-64d92c7279a4" providerId="ADAL" clId="{48C443F4-708E-4A2F-91A3-34638A5D3E02}" dt="2024-01-07T21:10:02.142" v="137" actId="14100"/>
          <ac:picMkLst>
            <pc:docMk/>
            <pc:sldMk cId="2442870774" sldId="278"/>
            <ac:picMk id="3" creationId="{376A34F6-966C-F5DC-3F16-B270720E1BD0}"/>
          </ac:picMkLst>
        </pc:picChg>
        <pc:picChg chg="del">
          <ac:chgData name="CHATZI MARIA" userId="0838ec80-2127-4daf-b2e1-64d92c7279a4" providerId="ADAL" clId="{48C443F4-708E-4A2F-91A3-34638A5D3E02}" dt="2024-01-07T21:09:21.359" v="134" actId="478"/>
          <ac:picMkLst>
            <pc:docMk/>
            <pc:sldMk cId="2442870774" sldId="278"/>
            <ac:picMk id="5" creationId="{99924155-AA00-2AC1-1608-83BEE8F6DF2B}"/>
          </ac:picMkLst>
        </pc:picChg>
      </pc:sldChg>
      <pc:sldChg chg="addSp delSp modSp add mod ord setBg">
        <pc:chgData name="CHATZI MARIA" userId="0838ec80-2127-4daf-b2e1-64d92c7279a4" providerId="ADAL" clId="{48C443F4-708E-4A2F-91A3-34638A5D3E02}" dt="2024-01-07T21:11:53.370" v="148"/>
        <pc:sldMkLst>
          <pc:docMk/>
          <pc:sldMk cId="106793397" sldId="279"/>
        </pc:sldMkLst>
        <pc:spChg chg="add">
          <ac:chgData name="CHATZI MARIA" userId="0838ec80-2127-4daf-b2e1-64d92c7279a4" providerId="ADAL" clId="{48C443F4-708E-4A2F-91A3-34638A5D3E02}" dt="2024-01-07T21:11:30.445" v="146" actId="26606"/>
          <ac:spMkLst>
            <pc:docMk/>
            <pc:sldMk cId="106793397" sldId="279"/>
            <ac:spMk id="15" creationId="{57E607C4-A0A1-44FA-981D-EA3B81396361}"/>
          </ac:spMkLst>
        </pc:spChg>
        <pc:picChg chg="del">
          <ac:chgData name="CHATZI MARIA" userId="0838ec80-2127-4daf-b2e1-64d92c7279a4" providerId="ADAL" clId="{48C443F4-708E-4A2F-91A3-34638A5D3E02}" dt="2024-01-07T21:10:07.522" v="139" actId="478"/>
          <ac:picMkLst>
            <pc:docMk/>
            <pc:sldMk cId="106793397" sldId="279"/>
            <ac:picMk id="3" creationId="{376A34F6-966C-F5DC-3F16-B270720E1BD0}"/>
          </ac:picMkLst>
        </pc:picChg>
        <pc:picChg chg="add del">
          <ac:chgData name="CHATZI MARIA" userId="0838ec80-2127-4daf-b2e1-64d92c7279a4" providerId="ADAL" clId="{48C443F4-708E-4A2F-91A3-34638A5D3E02}" dt="2024-01-07T21:11:22.276" v="142" actId="478"/>
          <ac:picMkLst>
            <pc:docMk/>
            <pc:sldMk cId="106793397" sldId="279"/>
            <ac:picMk id="4" creationId="{070DCB60-675D-55EA-9AE6-7DF4267006B9}"/>
          </ac:picMkLst>
        </pc:picChg>
        <pc:picChg chg="add mod">
          <ac:chgData name="CHATZI MARIA" userId="0838ec80-2127-4daf-b2e1-64d92c7279a4" providerId="ADAL" clId="{48C443F4-708E-4A2F-91A3-34638A5D3E02}" dt="2024-01-07T21:11:30.445" v="146" actId="26606"/>
          <ac:picMkLst>
            <pc:docMk/>
            <pc:sldMk cId="106793397" sldId="279"/>
            <ac:picMk id="6" creationId="{E7F856CC-2E40-0DCC-2E64-BF0233B301CD}"/>
          </ac:picMkLst>
        </pc:picChg>
        <pc:picChg chg="add">
          <ac:chgData name="CHATZI MARIA" userId="0838ec80-2127-4daf-b2e1-64d92c7279a4" providerId="ADAL" clId="{48C443F4-708E-4A2F-91A3-34638A5D3E02}" dt="2024-01-07T21:11:30.445" v="146" actId="26606"/>
          <ac:picMkLst>
            <pc:docMk/>
            <pc:sldMk cId="106793397" sldId="279"/>
            <ac:picMk id="11" creationId="{B1981535-B5AA-4E0C-ACE5-925CC19B20FE}"/>
          </ac:picMkLst>
        </pc:picChg>
        <pc:picChg chg="add">
          <ac:chgData name="CHATZI MARIA" userId="0838ec80-2127-4daf-b2e1-64d92c7279a4" providerId="ADAL" clId="{48C443F4-708E-4A2F-91A3-34638A5D3E02}" dt="2024-01-07T21:11:30.445" v="146" actId="26606"/>
          <ac:picMkLst>
            <pc:docMk/>
            <pc:sldMk cId="106793397" sldId="279"/>
            <ac:picMk id="13" creationId="{BF97D060-AA7E-4411-BA62-28BD1EBD55D6}"/>
          </ac:picMkLst>
        </pc:picChg>
        <pc:picChg chg="add">
          <ac:chgData name="CHATZI MARIA" userId="0838ec80-2127-4daf-b2e1-64d92c7279a4" providerId="ADAL" clId="{48C443F4-708E-4A2F-91A3-34638A5D3E02}" dt="2024-01-07T21:11:30.445" v="146" actId="26606"/>
          <ac:picMkLst>
            <pc:docMk/>
            <pc:sldMk cId="106793397" sldId="279"/>
            <ac:picMk id="17" creationId="{08D97526-B9D9-4257-B6A9-9D7988974929}"/>
          </ac:picMkLst>
        </pc:picChg>
      </pc:sldChg>
      <pc:sldChg chg="add">
        <pc:chgData name="CHATZI MARIA" userId="0838ec80-2127-4daf-b2e1-64d92c7279a4" providerId="ADAL" clId="{48C443F4-708E-4A2F-91A3-34638A5D3E02}" dt="2024-01-07T21:10:42.595" v="141" actId="2890"/>
        <pc:sldMkLst>
          <pc:docMk/>
          <pc:sldMk cId="1848754107" sldId="280"/>
        </pc:sldMkLst>
      </pc:sldChg>
      <pc:sldChg chg="addSp delSp add mod">
        <pc:chgData name="CHATZI MARIA" userId="0838ec80-2127-4daf-b2e1-64d92c7279a4" providerId="ADAL" clId="{48C443F4-708E-4A2F-91A3-34638A5D3E02}" dt="2024-01-07T21:13:05.681" v="151" actId="22"/>
        <pc:sldMkLst>
          <pc:docMk/>
          <pc:sldMk cId="3075061998" sldId="281"/>
        </pc:sldMkLst>
        <pc:picChg chg="add">
          <ac:chgData name="CHATZI MARIA" userId="0838ec80-2127-4daf-b2e1-64d92c7279a4" providerId="ADAL" clId="{48C443F4-708E-4A2F-91A3-34638A5D3E02}" dt="2024-01-07T21:13:05.681" v="151" actId="22"/>
          <ac:picMkLst>
            <pc:docMk/>
            <pc:sldMk cId="3075061998" sldId="281"/>
            <ac:picMk id="3" creationId="{7D64F542-1F0A-67A5-EFF1-675B4E719A67}"/>
          </ac:picMkLst>
        </pc:picChg>
        <pc:picChg chg="del">
          <ac:chgData name="CHATZI MARIA" userId="0838ec80-2127-4daf-b2e1-64d92c7279a4" providerId="ADAL" clId="{48C443F4-708E-4A2F-91A3-34638A5D3E02}" dt="2024-01-07T21:13:04.491" v="150" actId="478"/>
          <ac:picMkLst>
            <pc:docMk/>
            <pc:sldMk cId="3075061998" sldId="281"/>
            <ac:picMk id="6" creationId="{E7F856CC-2E40-0DCC-2E64-BF0233B301C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1/7/2024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re.gr/?s=%CE%B4%CE%AF%CE%B1%CE%B9%CF%84%CE%B1" TargetMode="External"/><Relationship Id="rId2" Type="http://schemas.openxmlformats.org/officeDocument/2006/relationships/hyperlink" Target="https://www.care.gr/?s=%CE%B5%CE%BC%CE%B2%CF%8C%CE%BB%CE%B9%CE%BF" TargetMode="External"/><Relationship Id="rId1" Type="http://schemas.openxmlformats.org/officeDocument/2006/relationships/slideLayout" Target="../slideLayouts/slideLayout2.xml"/><Relationship Id="rId5" Type="http://schemas.openxmlformats.org/officeDocument/2006/relationships/hyperlink" Target="https://www.care.gr/?s=%CE%B3%CE%AC%CE%BB%CE%B1" TargetMode="External"/><Relationship Id="rId4" Type="http://schemas.openxmlformats.org/officeDocument/2006/relationships/hyperlink" Target="https://www.care.gr/?s=%CE%BA%CF%81%CE%AD%CE%B1%CF%8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48DDAC-7E32-BA80-6555-72DD2CACC43F}"/>
              </a:ext>
            </a:extLst>
          </p:cNvPr>
          <p:cNvSpPr>
            <a:spLocks noGrp="1"/>
          </p:cNvSpPr>
          <p:nvPr>
            <p:ph type="ctrTitle"/>
          </p:nvPr>
        </p:nvSpPr>
        <p:spPr/>
        <p:txBody>
          <a:bodyPr>
            <a:normAutofit/>
          </a:bodyPr>
          <a:lstStyle/>
          <a:p>
            <a:r>
              <a:rPr lang="el-GR" sz="5400" dirty="0">
                <a:solidFill>
                  <a:srgbClr val="FF0000"/>
                </a:solidFill>
              </a:rPr>
              <a:t>ΤΕΤΑΝΟΣ ΚΑΙ ΑΝΤΙΤΕΤΑΝΙΚΗ ΚΑΛΥΨΗ ΣΤΟ ΤΡΑΥΜΑ</a:t>
            </a:r>
          </a:p>
        </p:txBody>
      </p:sp>
      <p:sp>
        <p:nvSpPr>
          <p:cNvPr id="3" name="Υπότιτλος 2">
            <a:extLst>
              <a:ext uri="{FF2B5EF4-FFF2-40B4-BE49-F238E27FC236}">
                <a16:creationId xmlns:a16="http://schemas.microsoft.com/office/drawing/2014/main" id="{CBA9FB70-F129-82B4-54F5-9D05EE2CE15C}"/>
              </a:ext>
            </a:extLst>
          </p:cNvPr>
          <p:cNvSpPr>
            <a:spLocks noGrp="1"/>
          </p:cNvSpPr>
          <p:nvPr>
            <p:ph type="subTitle" idx="1"/>
          </p:nvPr>
        </p:nvSpPr>
        <p:spPr>
          <a:xfrm>
            <a:off x="2981500" y="5082822"/>
            <a:ext cx="8689976" cy="1371599"/>
          </a:xfrm>
        </p:spPr>
        <p:txBody>
          <a:bodyPr>
            <a:normAutofit fontScale="92500" lnSpcReduction="10000"/>
          </a:bodyPr>
          <a:lstStyle/>
          <a:p>
            <a:pPr lvl="0" algn="r">
              <a:lnSpc>
                <a:spcPct val="110000"/>
              </a:lnSpc>
            </a:pPr>
            <a:r>
              <a:rPr lang="el-GR" sz="2400" b="1" u="sng" dirty="0">
                <a:solidFill>
                  <a:srgbClr val="000000"/>
                </a:solidFill>
              </a:rPr>
              <a:t>Μαρία Χατζή</a:t>
            </a:r>
            <a:endParaRPr lang="en-US" sz="2400" b="1" u="sng" baseline="30000" dirty="0">
              <a:solidFill>
                <a:srgbClr val="000000"/>
              </a:solidFill>
            </a:endParaRPr>
          </a:p>
          <a:p>
            <a:pPr lvl="0" algn="r">
              <a:lnSpc>
                <a:spcPct val="110000"/>
              </a:lnSpc>
            </a:pPr>
            <a:r>
              <a:rPr lang="el-GR" sz="2400" b="1" dirty="0">
                <a:solidFill>
                  <a:srgbClr val="000000"/>
                </a:solidFill>
              </a:rPr>
              <a:t>Νοσηλεύτρια</a:t>
            </a:r>
            <a:r>
              <a:rPr lang="en-US" sz="2400" b="1" dirty="0">
                <a:solidFill>
                  <a:srgbClr val="000000"/>
                </a:solidFill>
              </a:rPr>
              <a:t> </a:t>
            </a:r>
            <a:r>
              <a:rPr lang="el-GR" sz="2400" b="1" dirty="0">
                <a:solidFill>
                  <a:srgbClr val="000000"/>
                </a:solidFill>
              </a:rPr>
              <a:t>ΠΕ, </a:t>
            </a:r>
            <a:r>
              <a:rPr lang="en-US" sz="2400" b="1" dirty="0">
                <a:solidFill>
                  <a:srgbClr val="000000"/>
                </a:solidFill>
              </a:rPr>
              <a:t>MSc</a:t>
            </a:r>
            <a:r>
              <a:rPr lang="el-GR" sz="2400" b="1" dirty="0">
                <a:solidFill>
                  <a:srgbClr val="000000"/>
                </a:solidFill>
              </a:rPr>
              <a:t>, </a:t>
            </a:r>
            <a:r>
              <a:rPr lang="en-US" sz="2400" b="1" dirty="0">
                <a:solidFill>
                  <a:srgbClr val="000000"/>
                </a:solidFill>
              </a:rPr>
              <a:t>PhD</a:t>
            </a:r>
            <a:r>
              <a:rPr lang="el-GR" sz="2400" b="1" dirty="0">
                <a:solidFill>
                  <a:srgbClr val="000000"/>
                </a:solidFill>
              </a:rPr>
              <a:t>, ΝΕΛ </a:t>
            </a:r>
          </a:p>
          <a:p>
            <a:pPr lvl="0" algn="r">
              <a:lnSpc>
                <a:spcPct val="110000"/>
              </a:lnSpc>
            </a:pPr>
            <a:r>
              <a:rPr lang="el-GR" sz="2400" b="1" dirty="0">
                <a:solidFill>
                  <a:srgbClr val="000000"/>
                </a:solidFill>
              </a:rPr>
              <a:t>Προϊσταμένη Μονάδας Λοιμώξεων Π. Γ. Ν. Λάρισας</a:t>
            </a:r>
          </a:p>
          <a:p>
            <a:endParaRPr lang="el-GR" dirty="0"/>
          </a:p>
        </p:txBody>
      </p:sp>
    </p:spTree>
    <p:extLst>
      <p:ext uri="{BB962C8B-B14F-4D97-AF65-F5344CB8AC3E}">
        <p14:creationId xmlns:p14="http://schemas.microsoft.com/office/powerpoint/2010/main" val="376404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Εικόνα 2">
            <a:extLst>
              <a:ext uri="{FF2B5EF4-FFF2-40B4-BE49-F238E27FC236}">
                <a16:creationId xmlns:a16="http://schemas.microsoft.com/office/drawing/2014/main" id="{7D64F542-1F0A-67A5-EFF1-675B4E719A67}"/>
              </a:ext>
            </a:extLst>
          </p:cNvPr>
          <p:cNvPicPr>
            <a:picLocks noChangeAspect="1"/>
          </p:cNvPicPr>
          <p:nvPr/>
        </p:nvPicPr>
        <p:blipFill>
          <a:blip r:embed="rId4"/>
          <a:stretch>
            <a:fillRect/>
          </a:stretch>
        </p:blipFill>
        <p:spPr>
          <a:xfrm>
            <a:off x="3686790" y="0"/>
            <a:ext cx="4818419" cy="6858000"/>
          </a:xfrm>
          <a:prstGeom prst="rect">
            <a:avLst/>
          </a:prstGeom>
        </p:spPr>
      </p:pic>
    </p:spTree>
    <p:extLst>
      <p:ext uri="{BB962C8B-B14F-4D97-AF65-F5344CB8AC3E}">
        <p14:creationId xmlns:p14="http://schemas.microsoft.com/office/powerpoint/2010/main" val="307506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7B721F-5B3B-1354-A0D1-6BEE3342FAB4}"/>
              </a:ext>
            </a:extLst>
          </p:cNvPr>
          <p:cNvSpPr txBox="1"/>
          <p:nvPr/>
        </p:nvSpPr>
        <p:spPr>
          <a:xfrm>
            <a:off x="251927" y="58847"/>
            <a:ext cx="10851501" cy="6740307"/>
          </a:xfrm>
          <a:prstGeom prst="rect">
            <a:avLst/>
          </a:prstGeom>
          <a:noFill/>
        </p:spPr>
        <p:txBody>
          <a:bodyPr wrap="square">
            <a:spAutoFit/>
          </a:bodyPr>
          <a:lstStyle/>
          <a:p>
            <a:pPr algn="l"/>
            <a:r>
              <a:rPr lang="el-GR" sz="2800" b="1" i="0" dirty="0">
                <a:solidFill>
                  <a:srgbClr val="FF0000"/>
                </a:solidFill>
                <a:effectLst/>
                <a:latin typeface="Ubuntu" panose="020B0504030602030204" pitchFamily="34" charset="0"/>
              </a:rPr>
              <a:t>Τρόπος μετάδοσης</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Οι σπόροι του </a:t>
            </a:r>
            <a:r>
              <a:rPr lang="el-GR" sz="2400" b="0" i="0" dirty="0" err="1">
                <a:solidFill>
                  <a:srgbClr val="111111"/>
                </a:solidFill>
                <a:effectLst/>
                <a:latin typeface="Ubuntu" panose="020B0504030602030204" pitchFamily="34" charset="0"/>
              </a:rPr>
              <a:t>κλωστηριδίου</a:t>
            </a:r>
            <a:r>
              <a:rPr lang="el-GR" sz="2400" b="0" i="0" dirty="0">
                <a:solidFill>
                  <a:srgbClr val="111111"/>
                </a:solidFill>
                <a:effectLst/>
                <a:latin typeface="Ubuntu" panose="020B0504030602030204" pitchFamily="34" charset="0"/>
              </a:rPr>
              <a:t> εισέρχονται στον οργανισμό από σημείο λύσης της συνέχειας του δέρματος π.χ. από τραύμα, έγκαυμα ή το ομφαλικό κολόβωμα. Κλειστά τραύματα όπως από αιχμηρά όργανα είναι ιδιαιτέρως επικίνδυνα γιατί δημιουργούν άριστες συνθήκες για την ανάπτυξη αναερόβιων μικροβίων. Περιπτώσεις τετάνου έχουν αναφερθεί και μετά χειρουργική επέμβαση του πεπτικού συστήματος, στη χλωρίδα του οποίου μπορεί να υπάρχει το μικρόβιο.</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Η μετάδοση γίνεται κυρίως μέσω επιμολυσμένου τραύματος. Το τραύμα μπορεί να είναι μεγάλο ή μικρό. Τα τελευταία χρόνια η μεγαλύτερη αναλογία περιπτώσεων τετάνου οφείλεται σε μικρά τραύματα που περνούν απαρατήρητα ενώ στα μεγάλα η περιποίηση του τραύματος είναι προφανής. Λοίμωξη από </a:t>
            </a:r>
            <a:r>
              <a:rPr lang="el-GR" sz="2400" b="0" i="0" dirty="0" err="1">
                <a:solidFill>
                  <a:srgbClr val="111111"/>
                </a:solidFill>
                <a:effectLst/>
                <a:latin typeface="Ubuntu" panose="020B0504030602030204" pitchFamily="34" charset="0"/>
              </a:rPr>
              <a:t>κλωστηρίδιο</a:t>
            </a:r>
            <a:r>
              <a:rPr lang="el-GR" sz="2400" b="0" i="0" dirty="0">
                <a:solidFill>
                  <a:srgbClr val="111111"/>
                </a:solidFill>
                <a:effectLst/>
                <a:latin typeface="Ubuntu" panose="020B0504030602030204" pitchFamily="34" charset="0"/>
              </a:rPr>
              <a:t> τετάνου μπορεί να συμβεί μετά από χειρουργικές επεμβάσεις, εγκαύματα, βαθιά τραύματα από βελόνα, μέση ωτίτιδα, οδοντική λοίμωξη, δήγμα ζώου, έκτρωση και εγκυμοσύνη.</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Ο τέτανος δεν μεταδίδεται από άτομο σε άτομο. Αποτελεί το μόνο νόσημα που προλαμβάνεται με εμβολιασμό που είναι λοιμώδες χωρίς να είναι μεταδοτικό.</a:t>
            </a:r>
          </a:p>
        </p:txBody>
      </p:sp>
    </p:spTree>
    <p:extLst>
      <p:ext uri="{BB962C8B-B14F-4D97-AF65-F5344CB8AC3E}">
        <p14:creationId xmlns:p14="http://schemas.microsoft.com/office/powerpoint/2010/main" val="231719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3D8525-CD68-75B0-2179-FE47E1D64F04}"/>
              </a:ext>
            </a:extLst>
          </p:cNvPr>
          <p:cNvSpPr txBox="1"/>
          <p:nvPr/>
        </p:nvSpPr>
        <p:spPr>
          <a:xfrm>
            <a:off x="699796" y="363893"/>
            <a:ext cx="10450286" cy="2308324"/>
          </a:xfrm>
          <a:prstGeom prst="rect">
            <a:avLst/>
          </a:prstGeom>
          <a:noFill/>
        </p:spPr>
        <p:txBody>
          <a:bodyPr wrap="square">
            <a:spAutoFit/>
          </a:bodyPr>
          <a:lstStyle/>
          <a:p>
            <a:pPr algn="l"/>
            <a:r>
              <a:rPr lang="el-GR" sz="2400" b="1" i="0" dirty="0">
                <a:solidFill>
                  <a:srgbClr val="FF0000"/>
                </a:solidFill>
                <a:effectLst/>
                <a:latin typeface="Ubuntu" panose="020B0504030602030204" pitchFamily="34" charset="0"/>
              </a:rPr>
              <a:t>Χρόνος επώασης</a:t>
            </a:r>
          </a:p>
          <a:p>
            <a:pPr algn="l"/>
            <a:r>
              <a:rPr lang="el-GR" sz="2400" b="0" i="0" dirty="0">
                <a:solidFill>
                  <a:srgbClr val="111111"/>
                </a:solidFill>
                <a:effectLst/>
                <a:latin typeface="Ubuntu" panose="020B0504030602030204" pitchFamily="34" charset="0"/>
              </a:rPr>
              <a:t>Ο χρόνος επώασης της νόσου ποικίλλει από </a:t>
            </a:r>
            <a:r>
              <a:rPr lang="el-GR" sz="2400" b="1" i="0" dirty="0">
                <a:solidFill>
                  <a:srgbClr val="FF0000"/>
                </a:solidFill>
                <a:effectLst/>
                <a:latin typeface="Ubuntu" panose="020B0504030602030204" pitchFamily="34" charset="0"/>
              </a:rPr>
              <a:t>3 ως 21 ημέρες (συνήθως 7-10 ημέρες)</a:t>
            </a:r>
            <a:r>
              <a:rPr lang="el-GR" sz="2400" b="0" i="0" dirty="0">
                <a:solidFill>
                  <a:srgbClr val="111111"/>
                </a:solidFill>
                <a:effectLst/>
                <a:latin typeface="Ubuntu" panose="020B0504030602030204" pitchFamily="34" charset="0"/>
              </a:rPr>
              <a:t>.Συνήθως όσο μακρύτερα από το ΚΝΣ είναι το σημείο ενοφθαλμισμού τόσο μεγαλύτερος είναι ο χρόνος επώασης. Επίσης όσο μικρότερος είναι ο χρόνος επώασης τόσο μεγαλύτερη είναι η πιθανότητα του θανάτου.</a:t>
            </a:r>
          </a:p>
        </p:txBody>
      </p:sp>
      <p:sp>
        <p:nvSpPr>
          <p:cNvPr id="6" name="TextBox 5">
            <a:extLst>
              <a:ext uri="{FF2B5EF4-FFF2-40B4-BE49-F238E27FC236}">
                <a16:creationId xmlns:a16="http://schemas.microsoft.com/office/drawing/2014/main" id="{5DFF7FBD-F5DD-1878-6794-ED05E4553B2F}"/>
              </a:ext>
            </a:extLst>
          </p:cNvPr>
          <p:cNvSpPr txBox="1"/>
          <p:nvPr/>
        </p:nvSpPr>
        <p:spPr>
          <a:xfrm>
            <a:off x="699796" y="2672217"/>
            <a:ext cx="10543591" cy="3847207"/>
          </a:xfrm>
          <a:prstGeom prst="rect">
            <a:avLst/>
          </a:prstGeom>
          <a:noFill/>
        </p:spPr>
        <p:txBody>
          <a:bodyPr wrap="square">
            <a:spAutoFit/>
          </a:bodyPr>
          <a:lstStyle/>
          <a:p>
            <a:pPr algn="l"/>
            <a:r>
              <a:rPr lang="el-GR" sz="2800" b="1" i="0" dirty="0">
                <a:solidFill>
                  <a:srgbClr val="FF0000"/>
                </a:solidFill>
                <a:effectLst/>
                <a:latin typeface="Ubuntu" panose="020B0504030602030204" pitchFamily="34" charset="0"/>
              </a:rPr>
              <a:t>Διάγνωση</a:t>
            </a:r>
          </a:p>
          <a:p>
            <a:pPr algn="just"/>
            <a:r>
              <a:rPr lang="el-GR" sz="2400" b="0" i="0" dirty="0">
                <a:solidFill>
                  <a:srgbClr val="111111"/>
                </a:solidFill>
                <a:effectLst/>
                <a:latin typeface="Ubuntu" panose="020B0504030602030204" pitchFamily="34" charset="0"/>
              </a:rPr>
              <a:t>Δεν υπάρχουν εργαστηριακά ευρήματα χαρακτηριστικά του τετάνου. Η διάγνωση είναι αποκλειστικά κλινική και δεν στηρίζεται σε βακτηριολογική επιβεβαίωση αφού το </a:t>
            </a:r>
            <a:r>
              <a:rPr lang="el-GR" sz="2400" b="0" i="0" dirty="0" err="1">
                <a:solidFill>
                  <a:srgbClr val="111111"/>
                </a:solidFill>
                <a:effectLst/>
                <a:latin typeface="Ubuntu" panose="020B0504030602030204" pitchFamily="34" charset="0"/>
              </a:rPr>
              <a:t>κλωστηρίδιο</a:t>
            </a:r>
            <a:r>
              <a:rPr lang="el-GR" sz="2400" b="0" i="0" dirty="0">
                <a:solidFill>
                  <a:srgbClr val="111111"/>
                </a:solidFill>
                <a:effectLst/>
                <a:latin typeface="Ubuntu" panose="020B0504030602030204" pitchFamily="34" charset="0"/>
              </a:rPr>
              <a:t> απομονώνεται στην πύλη εισόδου μόνο σε 30% των περιπτώσεων και η απομόνωση του </a:t>
            </a:r>
            <a:r>
              <a:rPr lang="el-GR" sz="2400" b="0" i="0" dirty="0" err="1">
                <a:solidFill>
                  <a:srgbClr val="111111"/>
                </a:solidFill>
                <a:effectLst/>
                <a:latin typeface="Ubuntu" panose="020B0504030602030204" pitchFamily="34" charset="0"/>
              </a:rPr>
              <a:t>κλωστηριδίου</a:t>
            </a:r>
            <a:r>
              <a:rPr lang="el-GR" sz="2400" b="0" i="0" dirty="0">
                <a:solidFill>
                  <a:srgbClr val="111111"/>
                </a:solidFill>
                <a:effectLst/>
                <a:latin typeface="Ubuntu" panose="020B0504030602030204" pitchFamily="34" charset="0"/>
              </a:rPr>
              <a:t> από το τραύμα δεν παρουσιάζει ούτε ευαισθησία ούτε ειδικότητα. Επίσης το </a:t>
            </a:r>
            <a:r>
              <a:rPr lang="el-GR" sz="2400" b="0" i="0" dirty="0" err="1">
                <a:solidFill>
                  <a:srgbClr val="111111"/>
                </a:solidFill>
                <a:effectLst/>
                <a:latin typeface="Ubuntu" panose="020B0504030602030204" pitchFamily="34" charset="0"/>
              </a:rPr>
              <a:t>κλωστηρίδιο</a:t>
            </a:r>
            <a:r>
              <a:rPr lang="el-GR" sz="2400" b="0" i="0" dirty="0">
                <a:solidFill>
                  <a:srgbClr val="111111"/>
                </a:solidFill>
                <a:effectLst/>
                <a:latin typeface="Ubuntu" panose="020B0504030602030204" pitchFamily="34" charset="0"/>
              </a:rPr>
              <a:t> μπορεί να απομονωθεί και σε ασθενείς που δεν πάσχουν από τέτανο. Το ιστορικό πρόσφατου τραυματισμού και μη εμβολιασμού και η ανάλογη κλινική εικόνα αποτελούν τα σημεία στα οποία στηρίζεται η διάγνωση.</a:t>
            </a:r>
          </a:p>
        </p:txBody>
      </p:sp>
    </p:spTree>
    <p:extLst>
      <p:ext uri="{BB962C8B-B14F-4D97-AF65-F5344CB8AC3E}">
        <p14:creationId xmlns:p14="http://schemas.microsoft.com/office/powerpoint/2010/main" val="396215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41251E-DC78-647F-A8F8-8338910A659D}"/>
              </a:ext>
            </a:extLst>
          </p:cNvPr>
          <p:cNvSpPr txBox="1"/>
          <p:nvPr/>
        </p:nvSpPr>
        <p:spPr>
          <a:xfrm>
            <a:off x="765110" y="612844"/>
            <a:ext cx="10515600" cy="5816977"/>
          </a:xfrm>
          <a:prstGeom prst="rect">
            <a:avLst/>
          </a:prstGeom>
          <a:noFill/>
        </p:spPr>
        <p:txBody>
          <a:bodyPr wrap="square">
            <a:spAutoFit/>
          </a:bodyPr>
          <a:lstStyle/>
          <a:p>
            <a:pPr algn="l"/>
            <a:r>
              <a:rPr lang="el-GR" sz="2400" b="1" i="0" dirty="0">
                <a:solidFill>
                  <a:srgbClr val="FF0000"/>
                </a:solidFill>
                <a:effectLst/>
                <a:latin typeface="Ubuntu" panose="020B0504030602030204" pitchFamily="34" charset="0"/>
              </a:rPr>
              <a:t>ΕΠΙΠΛΟΚΕΣ</a:t>
            </a:r>
          </a:p>
          <a:p>
            <a:pPr algn="l"/>
            <a:r>
              <a:rPr lang="el-GR" b="0" i="0" dirty="0">
                <a:solidFill>
                  <a:srgbClr val="111111"/>
                </a:solidFill>
                <a:effectLst/>
                <a:latin typeface="Ubuntu" panose="020B0504030602030204" pitchFamily="34" charset="0"/>
              </a:rPr>
              <a:t>Ο </a:t>
            </a:r>
            <a:r>
              <a:rPr lang="el-GR" b="0" i="0" dirty="0" err="1">
                <a:solidFill>
                  <a:srgbClr val="111111"/>
                </a:solidFill>
                <a:effectLst/>
                <a:latin typeface="Ubuntu" panose="020B0504030602030204" pitchFamily="34" charset="0"/>
              </a:rPr>
              <a:t>λαρυγγόσπασμος</a:t>
            </a:r>
            <a:r>
              <a:rPr lang="el-GR" b="0" i="0" dirty="0">
                <a:solidFill>
                  <a:srgbClr val="111111"/>
                </a:solidFill>
                <a:effectLst/>
                <a:latin typeface="Ubuntu" panose="020B0504030602030204" pitchFamily="34" charset="0"/>
              </a:rPr>
              <a:t> και ο σπασμός των αναπνευστικών μυών οδηγούν σε ασφυξία. Οι ισχυρές </a:t>
            </a:r>
            <a:r>
              <a:rPr lang="el-GR" b="0" i="0" dirty="0" err="1">
                <a:solidFill>
                  <a:srgbClr val="111111"/>
                </a:solidFill>
                <a:effectLst/>
                <a:latin typeface="Ubuntu" panose="020B0504030602030204" pitchFamily="34" charset="0"/>
              </a:rPr>
              <a:t>μυικές</a:t>
            </a:r>
            <a:r>
              <a:rPr lang="el-GR" b="0" i="0" dirty="0">
                <a:solidFill>
                  <a:srgbClr val="111111"/>
                </a:solidFill>
                <a:effectLst/>
                <a:latin typeface="Ubuntu" panose="020B0504030602030204" pitchFamily="34" charset="0"/>
              </a:rPr>
              <a:t> συσπάσεις προκαλούν συμπιεστικά κατάγματα των σπονδύλων και των μακρών οστών ενώ η </a:t>
            </a:r>
            <a:r>
              <a:rPr lang="el-GR" b="0" i="0" dirty="0" err="1">
                <a:solidFill>
                  <a:srgbClr val="111111"/>
                </a:solidFill>
                <a:effectLst/>
                <a:latin typeface="Ubuntu" panose="020B0504030602030204" pitchFamily="34" charset="0"/>
              </a:rPr>
              <a:t>υπερλειτουργία</a:t>
            </a:r>
            <a:r>
              <a:rPr lang="el-GR" b="0" i="0" dirty="0">
                <a:solidFill>
                  <a:srgbClr val="111111"/>
                </a:solidFill>
                <a:effectLst/>
                <a:latin typeface="Ubuntu" panose="020B0504030602030204" pitchFamily="34" charset="0"/>
              </a:rPr>
              <a:t> του αυτόνομου νευρικού συστήματος έχει σαν αποτέλεσμα υπέρταση και καρδιακή αρρυθμία. Η κατακράτηση των εκκρίσεων στο αναπνευστικό σύστημα διευκολύνει την πρόκληση πνευμονίας από άλλα μικρόβια. Η πνευμονία από </a:t>
            </a:r>
            <a:r>
              <a:rPr lang="el-GR" b="0" i="0" dirty="0" err="1">
                <a:solidFill>
                  <a:srgbClr val="111111"/>
                </a:solidFill>
                <a:effectLst/>
                <a:latin typeface="Ubuntu" panose="020B0504030602030204" pitchFamily="34" charset="0"/>
              </a:rPr>
              <a:t>εισρόφηση</a:t>
            </a:r>
            <a:r>
              <a:rPr lang="el-GR" b="0" i="0" dirty="0">
                <a:solidFill>
                  <a:srgbClr val="111111"/>
                </a:solidFill>
                <a:effectLst/>
                <a:latin typeface="Ubuntu" panose="020B0504030602030204" pitchFamily="34" charset="0"/>
              </a:rPr>
              <a:t> επίσης είναι συχνή και ανευρίσκεται σε ποσοστό 50%-70% των αυτοψιών. Οι νοσοκομειακές λοιμώξεις είναι αποτέλεσμα παρατεταμένης νοσηλείας .</a:t>
            </a:r>
          </a:p>
          <a:p>
            <a:endParaRPr lang="el-GR" b="1" i="0" dirty="0">
              <a:solidFill>
                <a:srgbClr val="8CCA84"/>
              </a:solidFill>
              <a:effectLst/>
              <a:latin typeface="Ubuntu" panose="020B0504030602030204" pitchFamily="34" charset="0"/>
            </a:endParaRPr>
          </a:p>
          <a:p>
            <a:r>
              <a:rPr lang="el-GR" sz="2400" b="1" i="0" dirty="0">
                <a:solidFill>
                  <a:srgbClr val="FF0000"/>
                </a:solidFill>
                <a:effectLst/>
                <a:latin typeface="Ubuntu" panose="020B0504030602030204" pitchFamily="34" charset="0"/>
              </a:rPr>
              <a:t>ΘΝΗΤΟΤΗΤΑ</a:t>
            </a:r>
          </a:p>
          <a:p>
            <a:pPr algn="l"/>
            <a:r>
              <a:rPr lang="el-GR" b="0" i="0" dirty="0">
                <a:solidFill>
                  <a:srgbClr val="111111"/>
                </a:solidFill>
                <a:effectLst/>
                <a:latin typeface="Ubuntu" panose="020B0504030602030204" pitchFamily="34" charset="0"/>
              </a:rPr>
              <a:t>Παγκοσμίως ο τέτανος παραμένει ένα μεγάλο πρόβλημα δημόσιας υγείας προκαλώντας 200.000-300.000 θανάτους κάθε χρόνο. Ο συνολικός δείκτης θνητότητας κυμαίνεται μεταξύ 10-70% ανάλογα με τη θεραπεία, την ηλικία και τη γενικότερη κατάσταση υγείας του ασθενούς. Χωρίς νοσηλεία σε μονάδα εντατικής θεραπείας, η θνητότητα είναι σχεδόν 100% για τους ηλικιωμένους και τους νεαρούς ασθενείς. Με βέλτιστες συνθήκες το ποσοστό μπορεί να μειωθεί κάτω από 10%.</a:t>
            </a:r>
          </a:p>
          <a:p>
            <a:pPr algn="l"/>
            <a:r>
              <a:rPr lang="el-GR" b="0" i="0" dirty="0">
                <a:solidFill>
                  <a:srgbClr val="111111"/>
                </a:solidFill>
                <a:effectLst/>
                <a:latin typeface="Ubuntu" panose="020B0504030602030204" pitchFamily="34" charset="0"/>
              </a:rPr>
              <a:t>Ο δείκτης θνησιμότητας των ατόμων που έχουν εμβολιαστεί με 1 ή 2 δόσεις αντιτετανικού εμβολίου αλλά δεν έχουν εμβολιαστεί πλήρως είναι ο μισός σε σχέση με εκείνους που είναι </a:t>
            </a:r>
            <a:r>
              <a:rPr lang="el-GR" b="0" i="0" dirty="0" err="1">
                <a:solidFill>
                  <a:srgbClr val="111111"/>
                </a:solidFill>
                <a:effectLst/>
                <a:latin typeface="Ubuntu" panose="020B0504030602030204" pitchFamily="34" charset="0"/>
              </a:rPr>
              <a:t>ανεμβολίαστοι</a:t>
            </a:r>
            <a:r>
              <a:rPr lang="el-GR" b="0" i="0" dirty="0">
                <a:solidFill>
                  <a:srgbClr val="111111"/>
                </a:solidFill>
                <a:effectLst/>
                <a:latin typeface="Ubuntu" panose="020B0504030602030204" pitchFamily="34" charset="0"/>
              </a:rPr>
              <a:t> . Στις ΗΠΑ, θάνατος αναφέρεται σε 11% των περιπτώσεων. Θανατηφόρα κατάληξη είναι συχνότερη σε άτομα &gt;60 ετών (18%) και σε </a:t>
            </a:r>
            <a:r>
              <a:rPr lang="el-GR" b="0" i="0" dirty="0" err="1">
                <a:solidFill>
                  <a:srgbClr val="111111"/>
                </a:solidFill>
                <a:effectLst/>
                <a:latin typeface="Ubuntu" panose="020B0504030602030204" pitchFamily="34" charset="0"/>
              </a:rPr>
              <a:t>ανεμβολίαστους</a:t>
            </a:r>
            <a:r>
              <a:rPr lang="el-GR" b="0" i="0" dirty="0">
                <a:solidFill>
                  <a:srgbClr val="111111"/>
                </a:solidFill>
                <a:effectLst/>
                <a:latin typeface="Ubuntu" panose="020B0504030602030204" pitchFamily="34" charset="0"/>
              </a:rPr>
              <a:t> (22%). Σε ποσοστό 20% των θανάτων από τέτανο δεν υπάρχει εμφανής αιτία θανάτου και αυτός αποδίδεται σε άμεση δράση της τετανικής τοξίνης .</a:t>
            </a:r>
          </a:p>
        </p:txBody>
      </p:sp>
    </p:spTree>
    <p:extLst>
      <p:ext uri="{BB962C8B-B14F-4D97-AF65-F5344CB8AC3E}">
        <p14:creationId xmlns:p14="http://schemas.microsoft.com/office/powerpoint/2010/main" val="210310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157F7-959E-A30A-241E-8BBDC65AE42E}"/>
              </a:ext>
            </a:extLst>
          </p:cNvPr>
          <p:cNvSpPr>
            <a:spLocks noGrp="1"/>
          </p:cNvSpPr>
          <p:nvPr>
            <p:ph type="title"/>
          </p:nvPr>
        </p:nvSpPr>
        <p:spPr/>
        <p:txBody>
          <a:bodyPr/>
          <a:lstStyle/>
          <a:p>
            <a:r>
              <a:rPr lang="el-GR" b="1" i="0" cap="none" dirty="0">
                <a:solidFill>
                  <a:srgbClr val="FF0000"/>
                </a:solidFill>
                <a:effectLst/>
                <a:latin typeface="-apple-system"/>
              </a:rPr>
              <a:t>ΑΝΤΙΤΕΤΑΝΙΚΟΣ ΟΡΟΣ ΚΑΙ ΕΜΒΟΛΙΑΣΜΟΣ</a:t>
            </a:r>
            <a:br>
              <a:rPr lang="el-GR" b="1" i="0" cap="none" dirty="0">
                <a:solidFill>
                  <a:srgbClr val="FF0000"/>
                </a:solidFill>
                <a:effectLst/>
                <a:latin typeface="-apple-system"/>
              </a:rPr>
            </a:br>
            <a:r>
              <a:rPr lang="el-GR" b="1" i="0" cap="none" dirty="0">
                <a:solidFill>
                  <a:srgbClr val="FF0000"/>
                </a:solidFill>
                <a:effectLst/>
                <a:latin typeface="-apple-system"/>
              </a:rPr>
              <a:t>ΣΕ ΤΡΑΥΜΑΤΙΣΜΟ</a:t>
            </a:r>
            <a:endParaRPr lang="el-GR" b="1" cap="none" dirty="0">
              <a:solidFill>
                <a:srgbClr val="FF0000"/>
              </a:solidFill>
            </a:endParaRPr>
          </a:p>
        </p:txBody>
      </p:sp>
      <p:sp>
        <p:nvSpPr>
          <p:cNvPr id="7" name="TextBox 6">
            <a:extLst>
              <a:ext uri="{FF2B5EF4-FFF2-40B4-BE49-F238E27FC236}">
                <a16:creationId xmlns:a16="http://schemas.microsoft.com/office/drawing/2014/main" id="{37C2D8F5-B921-5DBD-31AD-EE5DB44DB66F}"/>
              </a:ext>
            </a:extLst>
          </p:cNvPr>
          <p:cNvSpPr txBox="1"/>
          <p:nvPr/>
        </p:nvSpPr>
        <p:spPr>
          <a:xfrm>
            <a:off x="618309" y="2098766"/>
            <a:ext cx="10659916" cy="4401205"/>
          </a:xfrm>
          <a:prstGeom prst="rect">
            <a:avLst/>
          </a:prstGeom>
          <a:noFill/>
        </p:spPr>
        <p:txBody>
          <a:bodyPr wrap="square">
            <a:spAutoFit/>
          </a:bodyPr>
          <a:lstStyle/>
          <a:p>
            <a:pPr algn="l" fontAlgn="base"/>
            <a:r>
              <a:rPr lang="el-GR" sz="2000" b="0" i="0" dirty="0">
                <a:solidFill>
                  <a:srgbClr val="414141"/>
                </a:solidFill>
                <a:effectLst/>
                <a:latin typeface="Ubuntu" panose="020B0504030602030204" pitchFamily="34" charset="0"/>
              </a:rPr>
              <a:t>Ορός είναι μια ποσότητα έτοιμων αντισωμάτων που χορηγείται με σκοπό να ενισχύσει την αντίδραση της άμυνας του οργανισμού. Είναι μια μορφή </a:t>
            </a:r>
            <a:r>
              <a:rPr lang="el-GR" sz="2000" b="1" i="0" dirty="0">
                <a:solidFill>
                  <a:srgbClr val="414141"/>
                </a:solidFill>
                <a:effectLst/>
                <a:latin typeface="inherit"/>
              </a:rPr>
              <a:t>παθητικής</a:t>
            </a:r>
            <a:r>
              <a:rPr lang="el-GR" sz="2000" b="0" i="0" dirty="0">
                <a:solidFill>
                  <a:srgbClr val="414141"/>
                </a:solidFill>
                <a:effectLst/>
                <a:latin typeface="Ubuntu" panose="020B0504030602030204" pitchFamily="34" charset="0"/>
              </a:rPr>
              <a:t> ανοσίας.</a:t>
            </a:r>
          </a:p>
          <a:p>
            <a:pPr algn="l" fontAlgn="base"/>
            <a:r>
              <a:rPr lang="el-GR" sz="2000" b="0" i="0" dirty="0">
                <a:solidFill>
                  <a:srgbClr val="414141"/>
                </a:solidFill>
                <a:effectLst/>
                <a:latin typeface="Ubuntu" panose="020B0504030602030204" pitchFamily="34" charset="0"/>
              </a:rPr>
              <a:t>Αντίθετα το </a:t>
            </a:r>
            <a:r>
              <a:rPr lang="el-GR" sz="2000" b="1" i="0" u="sng" dirty="0">
                <a:solidFill>
                  <a:srgbClr val="FF0000"/>
                </a:solidFill>
                <a:effectLst/>
                <a:latin typeface="inherit"/>
                <a:hlinkClick r:id="rId2" tooltip="Περισσότερες πληροφορίες για: «εμβόλιο»">
                  <a:extLst>
                    <a:ext uri="{A12FA001-AC4F-418D-AE19-62706E023703}">
                      <ahyp:hlinkClr xmlns:ahyp="http://schemas.microsoft.com/office/drawing/2018/hyperlinkcolor" val="tx"/>
                    </a:ext>
                  </a:extLst>
                </a:hlinkClick>
              </a:rPr>
              <a:t>εμβόλιο</a:t>
            </a:r>
            <a:r>
              <a:rPr lang="el-GR" sz="2000" b="0" i="0" dirty="0">
                <a:solidFill>
                  <a:srgbClr val="414141"/>
                </a:solidFill>
                <a:effectLst/>
                <a:latin typeface="Ubuntu" panose="020B0504030602030204" pitchFamily="34" charset="0"/>
              </a:rPr>
              <a:t> είναι μια μέθοδος </a:t>
            </a:r>
            <a:r>
              <a:rPr lang="el-GR" sz="2000" b="1" i="0" dirty="0">
                <a:solidFill>
                  <a:srgbClr val="414141"/>
                </a:solidFill>
                <a:effectLst/>
                <a:latin typeface="inherit"/>
              </a:rPr>
              <a:t>ενεργητικής</a:t>
            </a:r>
            <a:r>
              <a:rPr lang="el-GR" sz="2000" b="0" i="0" dirty="0">
                <a:solidFill>
                  <a:srgbClr val="414141"/>
                </a:solidFill>
                <a:effectLst/>
                <a:latin typeface="Ubuntu" panose="020B0504030602030204" pitchFamily="34" charset="0"/>
              </a:rPr>
              <a:t> ανοσίας. Σε αυτή χορηγούνται νεκρά ή εξασθενημένα μικρόβια που δεν είναι σε θέση να προκαλέσουν νόσο, είναι όμως σε θέση να διεγείρουν το ανοσοποιητικό σύστημα του οργανισμού για να παράγει αντισώματα.</a:t>
            </a:r>
          </a:p>
          <a:p>
            <a:pPr algn="l" fontAlgn="base"/>
            <a:r>
              <a:rPr lang="el-GR" sz="2000" b="0" i="0" dirty="0">
                <a:solidFill>
                  <a:srgbClr val="414141"/>
                </a:solidFill>
                <a:effectLst/>
                <a:latin typeface="Ubuntu" panose="020B0504030602030204" pitchFamily="34" charset="0"/>
              </a:rPr>
              <a:t>Ο αντιτετανικός ορός προσφέρει προστασία από τη νόσο που λέγεται “τέτανος” για διάστημα περίπου ενός μήνα, ενώ το αντιτετανικό </a:t>
            </a:r>
            <a:r>
              <a:rPr lang="el-GR" sz="2000" b="1" u="sng" dirty="0">
                <a:solidFill>
                  <a:srgbClr val="FF0000"/>
                </a:solidFill>
                <a:latin typeface="inherit"/>
                <a:hlinkClick r:id="rId2" tooltip="Περισσότερες πληροφορίες για: «εμβόλιο»">
                  <a:extLst>
                    <a:ext uri="{A12FA001-AC4F-418D-AE19-62706E023703}">
                      <ahyp:hlinkClr xmlns:ahyp="http://schemas.microsoft.com/office/drawing/2018/hyperlinkcolor" val="tx"/>
                    </a:ext>
                  </a:extLst>
                </a:hlinkClick>
              </a:rPr>
              <a:t>εμβόλιο</a:t>
            </a:r>
            <a:r>
              <a:rPr lang="el-GR" sz="2000" b="1" u="sng" dirty="0">
                <a:solidFill>
                  <a:srgbClr val="FF0000"/>
                </a:solidFill>
                <a:latin typeface="inherit"/>
              </a:rPr>
              <a:t> </a:t>
            </a:r>
            <a:r>
              <a:rPr lang="el-GR" sz="2000" b="0" i="0" dirty="0">
                <a:solidFill>
                  <a:srgbClr val="414141"/>
                </a:solidFill>
                <a:effectLst/>
                <a:latin typeface="Ubuntu" panose="020B0504030602030204" pitchFamily="34" charset="0"/>
              </a:rPr>
              <a:t>προσφέρει μακροχρόνια προστασία (με την προϋπόθεση </a:t>
            </a:r>
            <a:r>
              <a:rPr lang="el-GR" sz="2000" b="0" i="0" dirty="0" err="1">
                <a:solidFill>
                  <a:srgbClr val="414141"/>
                </a:solidFill>
                <a:effectLst/>
                <a:latin typeface="Ubuntu" panose="020B0504030602030204" pitchFamily="34" charset="0"/>
              </a:rPr>
              <a:t>οτι</a:t>
            </a:r>
            <a:r>
              <a:rPr lang="el-GR" sz="2000" b="0" i="0" dirty="0">
                <a:solidFill>
                  <a:srgbClr val="414141"/>
                </a:solidFill>
                <a:effectLst/>
                <a:latin typeface="Ubuntu" panose="020B0504030602030204" pitchFamily="34" charset="0"/>
              </a:rPr>
              <a:t> τηρούνται οι επαναληπτικές δόσεις).</a:t>
            </a:r>
          </a:p>
          <a:p>
            <a:pPr algn="l" fontAlgn="base"/>
            <a:r>
              <a:rPr lang="el-GR" sz="2000" b="0" i="0" dirty="0">
                <a:solidFill>
                  <a:srgbClr val="414141"/>
                </a:solidFill>
                <a:effectLst/>
                <a:latin typeface="Ubuntu" panose="020B0504030602030204" pitchFamily="34" charset="0"/>
              </a:rPr>
              <a:t>Οι σύγχρονοι αντιτετανικοί οροί είναι “ανθρώπινοι”. Δεν έχουν σχέση με τους “</a:t>
            </a:r>
            <a:r>
              <a:rPr lang="el-GR" sz="2000" b="0" i="0" dirty="0" err="1">
                <a:solidFill>
                  <a:srgbClr val="414141"/>
                </a:solidFill>
                <a:effectLst/>
                <a:latin typeface="Ubuntu" panose="020B0504030602030204" pitchFamily="34" charset="0"/>
              </a:rPr>
              <a:t>ιππείους</a:t>
            </a:r>
            <a:r>
              <a:rPr lang="el-GR" sz="2000" b="0" i="0" dirty="0">
                <a:solidFill>
                  <a:srgbClr val="414141"/>
                </a:solidFill>
                <a:effectLst/>
                <a:latin typeface="Ubuntu" panose="020B0504030602030204" pitchFamily="34" charset="0"/>
              </a:rPr>
              <a:t>” (από άλογα) που γίνονταν παλιότερα και εμφάνιζαν αλλεργικές αντιδράσεις.</a:t>
            </a:r>
          </a:p>
          <a:p>
            <a:pPr algn="l" fontAlgn="base"/>
            <a:r>
              <a:rPr lang="el-GR" sz="2000" b="0" i="0" dirty="0">
                <a:solidFill>
                  <a:srgbClr val="414141"/>
                </a:solidFill>
                <a:effectLst/>
                <a:latin typeface="Ubuntu" panose="020B0504030602030204" pitchFamily="34" charset="0"/>
              </a:rPr>
              <a:t>Έτσι δεν χρειάζεται κάποια ειδική </a:t>
            </a:r>
            <a:r>
              <a:rPr lang="el-GR" sz="2000" b="1" i="0" u="sng" dirty="0">
                <a:solidFill>
                  <a:srgbClr val="FF0000"/>
                </a:solidFill>
                <a:effectLst/>
                <a:latin typeface="inherit"/>
                <a:hlinkClick r:id="rId3" tooltip="Περισσότερες πληροφορίες για: «δίαιτα»">
                  <a:extLst>
                    <a:ext uri="{A12FA001-AC4F-418D-AE19-62706E023703}">
                      <ahyp:hlinkClr xmlns:ahyp="http://schemas.microsoft.com/office/drawing/2018/hyperlinkcolor" val="tx"/>
                    </a:ext>
                  </a:extLst>
                </a:hlinkClick>
              </a:rPr>
              <a:t>δίαιτα</a:t>
            </a:r>
            <a:r>
              <a:rPr lang="el-GR" sz="2000" b="1" i="0" dirty="0">
                <a:solidFill>
                  <a:srgbClr val="FF0000"/>
                </a:solidFill>
                <a:effectLst/>
                <a:latin typeface="Ubuntu" panose="020B0504030602030204" pitchFamily="34" charset="0"/>
              </a:rPr>
              <a:t> </a:t>
            </a:r>
            <a:r>
              <a:rPr lang="el-GR" sz="2000" b="0" i="0" dirty="0">
                <a:solidFill>
                  <a:srgbClr val="414141"/>
                </a:solidFill>
                <a:effectLst/>
                <a:latin typeface="Ubuntu" panose="020B0504030602030204" pitchFamily="34" charset="0"/>
              </a:rPr>
              <a:t>μετά τη χορήγηση αντιτετανικού ορού. Για προληπτικούς και μόνο λόγους μπορεί κανείς αν αποφύγει να φάει ψάρι, αυγό, </a:t>
            </a:r>
            <a:r>
              <a:rPr lang="el-GR" sz="2000" b="0" i="0" u="sng" dirty="0">
                <a:effectLst/>
                <a:latin typeface="inherit"/>
                <a:hlinkClick r:id="rId4" tooltip="Περισσότερες πληροφορίες για: «κρέας»">
                  <a:extLst>
                    <a:ext uri="{A12FA001-AC4F-418D-AE19-62706E023703}">
                      <ahyp:hlinkClr xmlns:ahyp="http://schemas.microsoft.com/office/drawing/2018/hyperlinkcolor" val="tx"/>
                    </a:ext>
                  </a:extLst>
                </a:hlinkClick>
              </a:rPr>
              <a:t>κρέας</a:t>
            </a:r>
            <a:r>
              <a:rPr lang="el-GR" sz="2000" b="0" i="0" dirty="0">
                <a:effectLst/>
                <a:latin typeface="Ubuntu" panose="020B0504030602030204" pitchFamily="34" charset="0"/>
              </a:rPr>
              <a:t> και </a:t>
            </a:r>
            <a:r>
              <a:rPr lang="el-GR" sz="2000" b="0" i="0" u="sng" dirty="0">
                <a:effectLst/>
                <a:latin typeface="inherit"/>
                <a:hlinkClick r:id="rId5" tooltip="Περισσότερες πληροφορίες για: «γάλα»">
                  <a:extLst>
                    <a:ext uri="{A12FA001-AC4F-418D-AE19-62706E023703}">
                      <ahyp:hlinkClr xmlns:ahyp="http://schemas.microsoft.com/office/drawing/2018/hyperlinkcolor" val="tx"/>
                    </a:ext>
                  </a:extLst>
                </a:hlinkClick>
              </a:rPr>
              <a:t>γάλα</a:t>
            </a:r>
            <a:r>
              <a:rPr lang="el-GR" sz="2000" b="0" i="0" dirty="0">
                <a:effectLst/>
                <a:latin typeface="Ubuntu" panose="020B0504030602030204" pitchFamily="34" charset="0"/>
              </a:rPr>
              <a:t> για μικρό χρονικό διάστημα (πχ 1 ημέρα).</a:t>
            </a:r>
          </a:p>
          <a:p>
            <a:pPr algn="l" fontAlgn="base"/>
            <a:endParaRPr lang="el-GR" sz="2000" b="0" i="0" dirty="0">
              <a:solidFill>
                <a:srgbClr val="414141"/>
              </a:solidFill>
              <a:effectLst/>
              <a:latin typeface="Ubuntu" panose="020B0504030602030204" pitchFamily="34" charset="0"/>
            </a:endParaRPr>
          </a:p>
        </p:txBody>
      </p:sp>
    </p:spTree>
    <p:extLst>
      <p:ext uri="{BB962C8B-B14F-4D97-AF65-F5344CB8AC3E}">
        <p14:creationId xmlns:p14="http://schemas.microsoft.com/office/powerpoint/2010/main" val="353978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157F7-959E-A30A-241E-8BBDC65AE42E}"/>
              </a:ext>
            </a:extLst>
          </p:cNvPr>
          <p:cNvSpPr>
            <a:spLocks noGrp="1"/>
          </p:cNvSpPr>
          <p:nvPr>
            <p:ph type="title"/>
          </p:nvPr>
        </p:nvSpPr>
        <p:spPr>
          <a:xfrm>
            <a:off x="913775" y="618518"/>
            <a:ext cx="10364451" cy="487794"/>
          </a:xfrm>
        </p:spPr>
        <p:txBody>
          <a:bodyPr>
            <a:normAutofit fontScale="90000"/>
          </a:bodyPr>
          <a:lstStyle/>
          <a:p>
            <a:r>
              <a:rPr lang="el-GR" b="1" cap="none" dirty="0">
                <a:solidFill>
                  <a:srgbClr val="FF0000"/>
                </a:solidFill>
                <a:latin typeface="-apple-system"/>
              </a:rPr>
              <a:t>ΔΡΑΣΗ ΑΝΤΙΤΕΤΑΝΙΚΟΥ ΟΡΟΥ</a:t>
            </a:r>
          </a:p>
        </p:txBody>
      </p:sp>
      <p:sp>
        <p:nvSpPr>
          <p:cNvPr id="4" name="AutoShape 4">
            <a:extLst>
              <a:ext uri="{FF2B5EF4-FFF2-40B4-BE49-F238E27FC236}">
                <a16:creationId xmlns:a16="http://schemas.microsoft.com/office/drawing/2014/main" id="{3289C8B8-AD5C-7EC9-6164-DD5B2EA2C7B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TextBox 6">
            <a:extLst>
              <a:ext uri="{FF2B5EF4-FFF2-40B4-BE49-F238E27FC236}">
                <a16:creationId xmlns:a16="http://schemas.microsoft.com/office/drawing/2014/main" id="{61681564-493F-E72A-01BC-818262104F32}"/>
              </a:ext>
            </a:extLst>
          </p:cNvPr>
          <p:cNvSpPr txBox="1"/>
          <p:nvPr/>
        </p:nvSpPr>
        <p:spPr>
          <a:xfrm>
            <a:off x="647963" y="1614581"/>
            <a:ext cx="10562530" cy="4524315"/>
          </a:xfrm>
          <a:prstGeom prst="rect">
            <a:avLst/>
          </a:prstGeom>
          <a:noFill/>
        </p:spPr>
        <p:txBody>
          <a:bodyPr wrap="square">
            <a:spAutoFit/>
          </a:bodyPr>
          <a:lstStyle/>
          <a:p>
            <a:pPr algn="l"/>
            <a:r>
              <a:rPr lang="el-GR" sz="2400" b="0" i="0" dirty="0">
                <a:solidFill>
                  <a:srgbClr val="18374D"/>
                </a:solidFill>
                <a:effectLst/>
                <a:latin typeface="-apple-system"/>
              </a:rPr>
              <a:t>Με την χορήγηση αντιτετανικού ορού προσφέρουμε παθητική ανοσοποίηση έως ότου ο οργανισμός </a:t>
            </a:r>
            <a:r>
              <a:rPr lang="el-GR" sz="2400" b="0" i="0" dirty="0" err="1">
                <a:solidFill>
                  <a:srgbClr val="18374D"/>
                </a:solidFill>
                <a:effectLst/>
                <a:latin typeface="-apple-system"/>
              </a:rPr>
              <a:t>παράξει</a:t>
            </a:r>
            <a:r>
              <a:rPr lang="el-GR" sz="2400" b="0" i="0" dirty="0">
                <a:solidFill>
                  <a:srgbClr val="18374D"/>
                </a:solidFill>
                <a:effectLst/>
                <a:latin typeface="-apple-system"/>
              </a:rPr>
              <a:t> αντισώματα έναντι του τετάνου με τη χορήγηση εμβολίου.</a:t>
            </a:r>
            <a:r>
              <a:rPr lang="el-GR" sz="2400" b="1" i="0" dirty="0">
                <a:solidFill>
                  <a:srgbClr val="18374D"/>
                </a:solidFill>
                <a:effectLst/>
                <a:latin typeface="-apple-system"/>
              </a:rPr>
              <a:t> Ο ορός δρα εξουδετερώνοντας μόνο την</a:t>
            </a:r>
            <a:r>
              <a:rPr lang="el-GR" sz="2400" b="0" i="0" dirty="0">
                <a:solidFill>
                  <a:srgbClr val="18374D"/>
                </a:solidFill>
                <a:effectLst/>
                <a:latin typeface="-apple-system"/>
              </a:rPr>
              <a:t> </a:t>
            </a:r>
            <a:r>
              <a:rPr lang="el-GR" sz="2400" b="1" i="0" dirty="0">
                <a:solidFill>
                  <a:srgbClr val="18374D"/>
                </a:solidFill>
                <a:effectLst/>
                <a:latin typeface="-apple-system"/>
              </a:rPr>
              <a:t>ελεύθερη τοξίνη και όχι αυτή που έχει δεσμευθεί στις νευρικές απολήξεις</a:t>
            </a:r>
            <a:r>
              <a:rPr lang="el-GR" sz="2400" b="0" i="0" dirty="0">
                <a:solidFill>
                  <a:srgbClr val="18374D"/>
                </a:solidFill>
                <a:effectLst/>
                <a:latin typeface="-apple-system"/>
              </a:rPr>
              <a:t>. Για αυτό το λόγο γίνεται και η σύσταση για τη γρηγορότερη δυνατή χορήγησή του μετά τον τραυματισμό. Δεδομένου του ότι τα μέγιστα επίπεδα των αντισωμάτων στον ορό επιτυγχάνονται συνήθως μετά από 2 έως 3 ημέρες από την ενδομυϊκή ένεση και ο χρόνος επώασης της νόσου είναι περίπου 8 μέρες, </a:t>
            </a:r>
            <a:r>
              <a:rPr lang="el-GR" sz="2400" b="1" i="0" dirty="0">
                <a:solidFill>
                  <a:srgbClr val="18374D"/>
                </a:solidFill>
                <a:effectLst/>
                <a:latin typeface="-apple-system"/>
              </a:rPr>
              <a:t>η χορήγηση </a:t>
            </a:r>
            <a:r>
              <a:rPr lang="el-GR" sz="2400" b="1" i="0" dirty="0" err="1">
                <a:solidFill>
                  <a:srgbClr val="18374D"/>
                </a:solidFill>
                <a:effectLst/>
                <a:latin typeface="-apple-system"/>
              </a:rPr>
              <a:t>ανοσοσφαιρίνης</a:t>
            </a:r>
            <a:r>
              <a:rPr lang="el-GR" sz="2400" b="1" i="0" dirty="0">
                <a:solidFill>
                  <a:srgbClr val="18374D"/>
                </a:solidFill>
                <a:effectLst/>
                <a:latin typeface="-apple-system"/>
              </a:rPr>
              <a:t> μετά</a:t>
            </a:r>
            <a:r>
              <a:rPr lang="el-GR" sz="2400" b="0" i="0" dirty="0">
                <a:solidFill>
                  <a:srgbClr val="18374D"/>
                </a:solidFill>
                <a:effectLst/>
                <a:latin typeface="-apple-system"/>
              </a:rPr>
              <a:t> </a:t>
            </a:r>
            <a:r>
              <a:rPr lang="el-GR" sz="2400" b="1" i="0" dirty="0">
                <a:solidFill>
                  <a:srgbClr val="18374D"/>
                </a:solidFill>
                <a:effectLst/>
                <a:latin typeface="-apple-system"/>
              </a:rPr>
              <a:t>από τρεις ημέρες από τον τραυματισμό δεν προσφέρει ουσιαστική προφύλαξη</a:t>
            </a:r>
            <a:r>
              <a:rPr lang="el-GR" sz="2400" b="0" i="0" dirty="0">
                <a:solidFill>
                  <a:srgbClr val="18374D"/>
                </a:solidFill>
                <a:effectLst/>
                <a:latin typeface="-apple-system"/>
              </a:rPr>
              <a:t>. Ο χρόνος </a:t>
            </a:r>
            <a:r>
              <a:rPr lang="el-GR" sz="2400" b="0" i="0" dirty="0" err="1">
                <a:solidFill>
                  <a:srgbClr val="18374D"/>
                </a:solidFill>
                <a:effectLst/>
                <a:latin typeface="-apple-system"/>
              </a:rPr>
              <a:t>ημιζωής</a:t>
            </a:r>
            <a:r>
              <a:rPr lang="el-GR" sz="2400" b="0" i="0" dirty="0">
                <a:solidFill>
                  <a:srgbClr val="18374D"/>
                </a:solidFill>
                <a:effectLst/>
                <a:latin typeface="-apple-system"/>
              </a:rPr>
              <a:t> της HATIG είναι 3 έως 4 εβδομάδες, που σημαίνει ότι σε πιθανό, εκ νέου, βαθύ και ρυπαρό τραυματισμό έπειτα από π.χ. ενάμιση μήνα, είναι απαραίτητη η χορήγηση κι άλλης δόσης.</a:t>
            </a:r>
          </a:p>
        </p:txBody>
      </p:sp>
    </p:spTree>
    <p:extLst>
      <p:ext uri="{BB962C8B-B14F-4D97-AF65-F5344CB8AC3E}">
        <p14:creationId xmlns:p14="http://schemas.microsoft.com/office/powerpoint/2010/main" val="128708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41251E-DC78-647F-A8F8-8338910A659D}"/>
              </a:ext>
            </a:extLst>
          </p:cNvPr>
          <p:cNvSpPr txBox="1"/>
          <p:nvPr/>
        </p:nvSpPr>
        <p:spPr>
          <a:xfrm>
            <a:off x="765110" y="612844"/>
            <a:ext cx="10907486" cy="5816977"/>
          </a:xfrm>
          <a:prstGeom prst="rect">
            <a:avLst/>
          </a:prstGeom>
          <a:noFill/>
        </p:spPr>
        <p:txBody>
          <a:bodyPr wrap="square">
            <a:spAutoFit/>
          </a:bodyPr>
          <a:lstStyle/>
          <a:p>
            <a:pPr algn="l"/>
            <a:r>
              <a:rPr lang="el-GR" sz="2400" b="1" i="0" dirty="0">
                <a:solidFill>
                  <a:srgbClr val="6FBBE4"/>
                </a:solidFill>
                <a:effectLst/>
                <a:latin typeface="Ubuntu" panose="020B0504030602030204" pitchFamily="34" charset="0"/>
              </a:rPr>
              <a:t>Στρατηγικές Πρόληψης &amp; Ελέγχου</a:t>
            </a:r>
          </a:p>
          <a:p>
            <a:pPr algn="l"/>
            <a:endParaRPr lang="el-GR" sz="2400" b="1" i="0" dirty="0">
              <a:solidFill>
                <a:srgbClr val="6FBBE4"/>
              </a:solidFill>
              <a:effectLst/>
              <a:latin typeface="Ubuntu" panose="020B0504030602030204" pitchFamily="34" charset="0"/>
            </a:endParaRP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Η πρόληψη του τετάνου γίνεται με χορήγηση αντιτετανικού εμβολίου. Το εμβόλιο περιέχει 10μον. </a:t>
            </a:r>
            <a:r>
              <a:rPr lang="el-GR" b="0" i="0" dirty="0" err="1">
                <a:solidFill>
                  <a:srgbClr val="111111"/>
                </a:solidFill>
                <a:effectLst/>
                <a:latin typeface="Ubuntu" panose="020B0504030602030204" pitchFamily="34" charset="0"/>
              </a:rPr>
              <a:t>Lf</a:t>
            </a:r>
            <a:r>
              <a:rPr lang="el-GR" dirty="0">
                <a:solidFill>
                  <a:srgbClr val="111111"/>
                </a:solidFill>
                <a:latin typeface="Ubuntu" panose="020B0504030602030204" pitchFamily="34" charset="0"/>
              </a:rPr>
              <a:t> </a:t>
            </a:r>
            <a:r>
              <a:rPr lang="el-GR" b="0" i="0" dirty="0">
                <a:solidFill>
                  <a:srgbClr val="111111"/>
                </a:solidFill>
                <a:effectLst/>
                <a:latin typeface="Ubuntu" panose="020B0504030602030204" pitchFamily="34" charset="0"/>
              </a:rPr>
              <a:t>τοξοειδούς του τετάνου που είναι συνήθως προσροφημένα σε άλατα αλουμινίου και πλεονεκτούν γιατί επιμηκύνουν τη διάρκεια ανοσίας.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Κυκλοφορεί ως </a:t>
            </a:r>
            <a:r>
              <a:rPr lang="el-GR" b="0" i="0" dirty="0" err="1">
                <a:solidFill>
                  <a:srgbClr val="111111"/>
                </a:solidFill>
                <a:effectLst/>
                <a:latin typeface="Ubuntu" panose="020B0504030602030204" pitchFamily="34" charset="0"/>
              </a:rPr>
              <a:t>μονοδύναμο</a:t>
            </a:r>
            <a:r>
              <a:rPr lang="el-GR" b="0" i="0" dirty="0">
                <a:solidFill>
                  <a:srgbClr val="111111"/>
                </a:solidFill>
                <a:effectLst/>
                <a:latin typeface="Ubuntu" panose="020B0504030602030204" pitchFamily="34" charset="0"/>
              </a:rPr>
              <a:t>, </a:t>
            </a:r>
            <a:r>
              <a:rPr lang="el-GR" b="0" i="0" dirty="0" err="1">
                <a:solidFill>
                  <a:srgbClr val="111111"/>
                </a:solidFill>
                <a:effectLst/>
                <a:latin typeface="Ubuntu" panose="020B0504030602030204" pitchFamily="34" charset="0"/>
              </a:rPr>
              <a:t>διδύναμο</a:t>
            </a:r>
            <a:r>
              <a:rPr lang="el-GR" b="0" i="0" dirty="0">
                <a:solidFill>
                  <a:srgbClr val="111111"/>
                </a:solidFill>
                <a:effectLst/>
                <a:latin typeface="Ubuntu" panose="020B0504030602030204" pitchFamily="34" charset="0"/>
              </a:rPr>
              <a:t> (DT) σε συνδυασμό με διφθερίτιδα και </a:t>
            </a:r>
            <a:r>
              <a:rPr lang="el-GR" b="0" i="0" dirty="0" err="1">
                <a:solidFill>
                  <a:srgbClr val="111111"/>
                </a:solidFill>
                <a:effectLst/>
                <a:latin typeface="Ubuntu" panose="020B0504030602030204" pitchFamily="34" charset="0"/>
              </a:rPr>
              <a:t>τριδύναμο</a:t>
            </a:r>
            <a:r>
              <a:rPr lang="el-GR" b="0" i="0" dirty="0">
                <a:solidFill>
                  <a:srgbClr val="111111"/>
                </a:solidFill>
                <a:effectLst/>
                <a:latin typeface="Ubuntu" panose="020B0504030602030204" pitchFamily="34" charset="0"/>
              </a:rPr>
              <a:t> (</a:t>
            </a:r>
            <a:r>
              <a:rPr lang="el-GR" b="0" i="0" dirty="0" err="1">
                <a:solidFill>
                  <a:srgbClr val="111111"/>
                </a:solidFill>
                <a:effectLst/>
                <a:latin typeface="Ubuntu" panose="020B0504030602030204" pitchFamily="34" charset="0"/>
              </a:rPr>
              <a:t>DTaP</a:t>
            </a:r>
            <a:r>
              <a:rPr lang="el-GR" b="0" i="0" dirty="0">
                <a:solidFill>
                  <a:srgbClr val="111111"/>
                </a:solidFill>
                <a:effectLst/>
                <a:latin typeface="Ubuntu" panose="020B0504030602030204" pitchFamily="34" charset="0"/>
              </a:rPr>
              <a:t>/ </a:t>
            </a:r>
            <a:r>
              <a:rPr lang="el-GR" b="0" i="0" dirty="0" err="1">
                <a:solidFill>
                  <a:srgbClr val="111111"/>
                </a:solidFill>
                <a:effectLst/>
                <a:latin typeface="Ubuntu" panose="020B0504030602030204" pitchFamily="34" charset="0"/>
              </a:rPr>
              <a:t>Tdap</a:t>
            </a:r>
            <a:r>
              <a:rPr lang="el-GR" b="0" i="0" dirty="0">
                <a:solidFill>
                  <a:srgbClr val="111111"/>
                </a:solidFill>
                <a:effectLst/>
                <a:latin typeface="Ubuntu" panose="020B0504030602030204" pitchFamily="34" charset="0"/>
              </a:rPr>
              <a:t>) με διφθερίτιδα και </a:t>
            </a:r>
            <a:r>
              <a:rPr lang="el-GR" b="0" i="0" dirty="0" err="1">
                <a:solidFill>
                  <a:srgbClr val="111111"/>
                </a:solidFill>
                <a:effectLst/>
                <a:latin typeface="Ubuntu" panose="020B0504030602030204" pitchFamily="34" charset="0"/>
              </a:rPr>
              <a:t>κοκκύτη</a:t>
            </a:r>
            <a:r>
              <a:rPr lang="el-GR" b="0" i="0" dirty="0">
                <a:solidFill>
                  <a:srgbClr val="111111"/>
                </a:solidFill>
                <a:effectLst/>
                <a:latin typeface="Ubuntu" panose="020B0504030602030204" pitchFamily="34" charset="0"/>
              </a:rPr>
              <a:t> και χορηγείται ενδομυϊκά. Πρακτικά χρησιμοποιείται το </a:t>
            </a:r>
            <a:r>
              <a:rPr lang="el-GR" b="0" i="0" dirty="0" err="1">
                <a:solidFill>
                  <a:srgbClr val="111111"/>
                </a:solidFill>
                <a:effectLst/>
                <a:latin typeface="Ubuntu" panose="020B0504030602030204" pitchFamily="34" charset="0"/>
              </a:rPr>
              <a:t>τριδύναμο</a:t>
            </a:r>
            <a:r>
              <a:rPr lang="el-GR" b="0" i="0" dirty="0">
                <a:solidFill>
                  <a:srgbClr val="111111"/>
                </a:solidFill>
                <a:effectLst/>
                <a:latin typeface="Ubuntu" panose="020B0504030602030204" pitchFamily="34" charset="0"/>
              </a:rPr>
              <a:t> εμβόλιο που προστατεύει και εναντίον του </a:t>
            </a:r>
            <a:r>
              <a:rPr lang="el-GR" b="0" i="0" dirty="0" err="1">
                <a:solidFill>
                  <a:srgbClr val="111111"/>
                </a:solidFill>
                <a:effectLst/>
                <a:latin typeface="Ubuntu" panose="020B0504030602030204" pitchFamily="34" charset="0"/>
              </a:rPr>
              <a:t>κοκκύτη</a:t>
            </a:r>
            <a:r>
              <a:rPr lang="el-GR" b="0" i="0" dirty="0">
                <a:solidFill>
                  <a:srgbClr val="111111"/>
                </a:solidFill>
                <a:effectLst/>
                <a:latin typeface="Ubuntu" panose="020B0504030602030204" pitchFamily="34" charset="0"/>
              </a:rPr>
              <a:t> και της διφθερίτιδας.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Η αποτελεσματικότητα του εμβολίου του τετάνου φθάνει το 100% και η διάρκεια ανοσίας τα 10 χρόνια. </a:t>
            </a:r>
          </a:p>
          <a:p>
            <a:pPr marL="285750" indent="-285750" algn="l">
              <a:buFont typeface="Wingdings" panose="05000000000000000000" pitchFamily="2" charset="2"/>
              <a:buChar char="Ø"/>
            </a:pPr>
            <a:r>
              <a:rPr lang="el-GR" b="0" i="0" dirty="0" err="1">
                <a:solidFill>
                  <a:srgbClr val="111111"/>
                </a:solidFill>
                <a:effectLst/>
                <a:latin typeface="Ubuntu" panose="020B0504030602030204" pitchFamily="34" charset="0"/>
              </a:rPr>
              <a:t>To</a:t>
            </a:r>
            <a:r>
              <a:rPr lang="el-GR" b="0" i="0" dirty="0">
                <a:solidFill>
                  <a:srgbClr val="111111"/>
                </a:solidFill>
                <a:effectLst/>
                <a:latin typeface="Ubuntu" panose="020B0504030602030204" pitchFamily="34" charset="0"/>
              </a:rPr>
              <a:t> τριπλό εμβόλιο γίνεται στο 2ο, 4ο, 6ο, 15ο-18ο μήνα ζωής και ακόμη στα 4-6 χρόνια. Αναμνηστικές δόσεις του εμβολίου (</a:t>
            </a:r>
            <a:r>
              <a:rPr lang="el-GR" b="0" i="0" dirty="0" err="1">
                <a:solidFill>
                  <a:srgbClr val="111111"/>
                </a:solidFill>
                <a:effectLst/>
                <a:latin typeface="Ubuntu" panose="020B0504030602030204" pitchFamily="34" charset="0"/>
              </a:rPr>
              <a:t>Tdap</a:t>
            </a:r>
            <a:r>
              <a:rPr lang="el-GR" b="0" i="0" dirty="0">
                <a:solidFill>
                  <a:srgbClr val="111111"/>
                </a:solidFill>
                <a:effectLst/>
                <a:latin typeface="Ubuntu" panose="020B0504030602030204" pitchFamily="34" charset="0"/>
              </a:rPr>
              <a:t> ή </a:t>
            </a:r>
            <a:r>
              <a:rPr lang="el-GR" b="0" i="0" dirty="0" err="1">
                <a:solidFill>
                  <a:srgbClr val="111111"/>
                </a:solidFill>
                <a:effectLst/>
                <a:latin typeface="Ubuntu" panose="020B0504030602030204" pitchFamily="34" charset="0"/>
              </a:rPr>
              <a:t>Td</a:t>
            </a:r>
            <a:r>
              <a:rPr lang="el-GR" b="0" i="0" dirty="0">
                <a:solidFill>
                  <a:srgbClr val="111111"/>
                </a:solidFill>
                <a:effectLst/>
                <a:latin typeface="Ubuntu" panose="020B0504030602030204" pitchFamily="34" charset="0"/>
              </a:rPr>
              <a:t>) συστήνονται κάθε 10 έτη ξεκινώντας από τα 11-12 έτη.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Ως πρώτη αναμνηστική δόση χορηγείται άπαξ το </a:t>
            </a:r>
            <a:r>
              <a:rPr lang="el-GR" b="0" i="0" dirty="0" err="1">
                <a:solidFill>
                  <a:srgbClr val="111111"/>
                </a:solidFill>
                <a:effectLst/>
                <a:latin typeface="Ubuntu" panose="020B0504030602030204" pitchFamily="34" charset="0"/>
              </a:rPr>
              <a:t>Tdap</a:t>
            </a:r>
            <a:r>
              <a:rPr lang="el-GR" b="0" i="0" dirty="0">
                <a:solidFill>
                  <a:srgbClr val="111111"/>
                </a:solidFill>
                <a:effectLst/>
                <a:latin typeface="Ubuntu" panose="020B0504030602030204" pitchFamily="34" charset="0"/>
              </a:rPr>
              <a:t> και συνεχίζεται το πρόγραμμα με το </a:t>
            </a:r>
            <a:r>
              <a:rPr lang="el-GR" b="0" i="0" dirty="0" err="1">
                <a:solidFill>
                  <a:srgbClr val="111111"/>
                </a:solidFill>
                <a:effectLst/>
                <a:latin typeface="Ubuntu" panose="020B0504030602030204" pitchFamily="34" charset="0"/>
              </a:rPr>
              <a:t>Td</a:t>
            </a:r>
            <a:r>
              <a:rPr lang="el-GR" b="0" i="0" dirty="0">
                <a:solidFill>
                  <a:srgbClr val="111111"/>
                </a:solidFill>
                <a:effectLst/>
                <a:latin typeface="Ubuntu" panose="020B0504030602030204" pitchFamily="34" charset="0"/>
              </a:rPr>
              <a:t>.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Σε εργαζόμενους σε περιβάλλον υψηλού κινδύνου προσβολής από τέτανο, η αναμνηστική δόση του εμβολίου επαναλαμβάνεται κάθε 5 χρόνια.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Παιδιά 7-10 ετών, έφηβοι και ενήλικες με ατελή ή άγνωστο εμβολιαστικό ιστορικό θα πρέπει να λάβουν 3 δόσεις του εμβολίου ξεκινώντας με μία δόση </a:t>
            </a:r>
            <a:r>
              <a:rPr lang="el-GR" b="0" i="0" dirty="0" err="1">
                <a:solidFill>
                  <a:srgbClr val="111111"/>
                </a:solidFill>
                <a:effectLst/>
                <a:latin typeface="Ubuntu" panose="020B0504030602030204" pitchFamily="34" charset="0"/>
              </a:rPr>
              <a:t>Tdap</a:t>
            </a:r>
            <a:r>
              <a:rPr lang="el-GR" b="0" i="0" dirty="0">
                <a:solidFill>
                  <a:srgbClr val="111111"/>
                </a:solidFill>
                <a:effectLst/>
                <a:latin typeface="Ubuntu" panose="020B0504030602030204" pitchFamily="34" charset="0"/>
              </a:rPr>
              <a:t> ακολουθούμενη από μια δόση </a:t>
            </a:r>
            <a:r>
              <a:rPr lang="el-GR" b="0" i="0" dirty="0" err="1">
                <a:solidFill>
                  <a:srgbClr val="111111"/>
                </a:solidFill>
                <a:effectLst/>
                <a:latin typeface="Ubuntu" panose="020B0504030602030204" pitchFamily="34" charset="0"/>
              </a:rPr>
              <a:t>Td</a:t>
            </a:r>
            <a:r>
              <a:rPr lang="el-GR" b="0" i="0" dirty="0">
                <a:solidFill>
                  <a:srgbClr val="111111"/>
                </a:solidFill>
                <a:effectLst/>
                <a:latin typeface="Ubuntu" panose="020B0504030602030204" pitchFamily="34" charset="0"/>
              </a:rPr>
              <a:t> τουλάχιστον 4 εβδομάδες αργότερα και μια δεύτερη δόση </a:t>
            </a:r>
            <a:r>
              <a:rPr lang="el-GR" b="0" i="0" dirty="0" err="1">
                <a:solidFill>
                  <a:srgbClr val="111111"/>
                </a:solidFill>
                <a:effectLst/>
                <a:latin typeface="Ubuntu" panose="020B0504030602030204" pitchFamily="34" charset="0"/>
              </a:rPr>
              <a:t>Td</a:t>
            </a:r>
            <a:r>
              <a:rPr lang="el-GR" b="0" i="0" dirty="0">
                <a:solidFill>
                  <a:srgbClr val="111111"/>
                </a:solidFill>
                <a:effectLst/>
                <a:latin typeface="Ubuntu" panose="020B0504030602030204" pitchFamily="34" charset="0"/>
              </a:rPr>
              <a:t> μετά από 6-12 μήνες. </a:t>
            </a:r>
          </a:p>
          <a:p>
            <a:pPr marL="285750" indent="-285750" algn="l">
              <a:buFont typeface="Wingdings" panose="05000000000000000000" pitchFamily="2" charset="2"/>
              <a:buChar char="Ø"/>
            </a:pPr>
            <a:r>
              <a:rPr lang="el-GR" b="0" i="0" dirty="0">
                <a:solidFill>
                  <a:srgbClr val="111111"/>
                </a:solidFill>
                <a:effectLst/>
                <a:latin typeface="Ubuntu" panose="020B0504030602030204" pitchFamily="34" charset="0"/>
              </a:rPr>
              <a:t>Ενήλικες, ακόμη και άνω των 65 ετών, που δεν έχουν εμβολιαστεί με </a:t>
            </a:r>
            <a:r>
              <a:rPr lang="el-GR" b="0" i="0" dirty="0" err="1">
                <a:solidFill>
                  <a:srgbClr val="111111"/>
                </a:solidFill>
                <a:effectLst/>
                <a:latin typeface="Ubuntu" panose="020B0504030602030204" pitchFamily="34" charset="0"/>
              </a:rPr>
              <a:t>Tdap</a:t>
            </a:r>
            <a:r>
              <a:rPr lang="el-GR" b="0" i="0" dirty="0">
                <a:solidFill>
                  <a:srgbClr val="111111"/>
                </a:solidFill>
                <a:effectLst/>
                <a:latin typeface="Ubuntu" panose="020B0504030602030204" pitchFamily="34" charset="0"/>
              </a:rPr>
              <a:t> θα πρέπει να εμβολιαστούν και στην συνέχεια να τους χορηγείται αναμνηστική δόση </a:t>
            </a:r>
            <a:r>
              <a:rPr lang="el-GR" b="0" i="0" dirty="0" err="1">
                <a:solidFill>
                  <a:srgbClr val="111111"/>
                </a:solidFill>
                <a:effectLst/>
                <a:latin typeface="Ubuntu" panose="020B0504030602030204" pitchFamily="34" charset="0"/>
              </a:rPr>
              <a:t>Td</a:t>
            </a:r>
            <a:r>
              <a:rPr lang="el-GR" b="0" i="0" dirty="0">
                <a:solidFill>
                  <a:srgbClr val="111111"/>
                </a:solidFill>
                <a:effectLst/>
                <a:latin typeface="Ubuntu" panose="020B0504030602030204" pitchFamily="34" charset="0"/>
              </a:rPr>
              <a:t> κάθε 10 έτη.</a:t>
            </a:r>
          </a:p>
        </p:txBody>
      </p:sp>
    </p:spTree>
    <p:extLst>
      <p:ext uri="{BB962C8B-B14F-4D97-AF65-F5344CB8AC3E}">
        <p14:creationId xmlns:p14="http://schemas.microsoft.com/office/powerpoint/2010/main" val="374230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41251E-DC78-647F-A8F8-8338910A659D}"/>
              </a:ext>
            </a:extLst>
          </p:cNvPr>
          <p:cNvSpPr txBox="1"/>
          <p:nvPr/>
        </p:nvSpPr>
        <p:spPr>
          <a:xfrm>
            <a:off x="765110" y="612844"/>
            <a:ext cx="10907486" cy="3600986"/>
          </a:xfrm>
          <a:prstGeom prst="rect">
            <a:avLst/>
          </a:prstGeom>
          <a:noFill/>
        </p:spPr>
        <p:txBody>
          <a:bodyPr wrap="square">
            <a:spAutoFit/>
          </a:bodyPr>
          <a:lstStyle/>
          <a:p>
            <a:pPr algn="l"/>
            <a:r>
              <a:rPr lang="el-GR" sz="2400" b="1" i="0" dirty="0">
                <a:solidFill>
                  <a:srgbClr val="6FBBE4"/>
                </a:solidFill>
                <a:effectLst/>
                <a:latin typeface="Ubuntu" panose="020B0504030602030204" pitchFamily="34" charset="0"/>
              </a:rPr>
              <a:t>Στρατηγικές Πρόληψης &amp; Ελέγχου</a:t>
            </a:r>
          </a:p>
          <a:p>
            <a:pPr algn="l"/>
            <a:endParaRPr lang="el-GR" sz="2400" b="1" i="0" dirty="0">
              <a:solidFill>
                <a:srgbClr val="6FBBE4"/>
              </a:solidFill>
              <a:effectLst/>
              <a:latin typeface="Ubuntu" panose="020B0504030602030204" pitchFamily="34" charset="0"/>
            </a:endParaRPr>
          </a:p>
          <a:p>
            <a:pPr algn="l">
              <a:buFont typeface="Arial" panose="020B0604020202020204" pitchFamily="34" charset="0"/>
              <a:buChar char="•"/>
            </a:pPr>
            <a:r>
              <a:rPr lang="el-GR" b="1" i="0" dirty="0">
                <a:solidFill>
                  <a:srgbClr val="FF0000"/>
                </a:solidFill>
                <a:effectLst/>
                <a:latin typeface="Ubuntu" panose="020B0504030602030204" pitchFamily="34" charset="0"/>
              </a:rPr>
              <a:t>Προφύλαξη σε περίπτωση τραυματισμού: </a:t>
            </a:r>
          </a:p>
          <a:p>
            <a:pPr algn="l">
              <a:buFont typeface="Arial" panose="020B0604020202020204" pitchFamily="34" charset="0"/>
              <a:buChar char="•"/>
            </a:pPr>
            <a:r>
              <a:rPr lang="el-GR" b="0" i="0" dirty="0">
                <a:solidFill>
                  <a:srgbClr val="111111"/>
                </a:solidFill>
                <a:effectLst/>
                <a:latin typeface="Ubuntu" panose="020B0504030602030204" pitchFamily="34" charset="0"/>
              </a:rPr>
              <a:t>Η αναγκαιότητα για ενεργητική ανοσοποίηση (εμβολιασμός) ή παθητική (ειδική σφαιρίνη TIG) εξαρτάται τόσο από το ιστορικό εμβολιαστικής κάλυψης του ασθενή όσο και από την κατάσταση του τραύματος. Οι ενέργειες που πρέπει να γίνουν, όσον αφορά στην προφύλαξη κατά του τετάνου, φαίνονται στον πίνακα 1. </a:t>
            </a:r>
          </a:p>
          <a:p>
            <a:pPr algn="l">
              <a:buFont typeface="Arial" panose="020B0604020202020204" pitchFamily="34" charset="0"/>
              <a:buChar char="•"/>
            </a:pPr>
            <a:r>
              <a:rPr lang="el-GR" b="0" i="0" dirty="0">
                <a:solidFill>
                  <a:srgbClr val="111111"/>
                </a:solidFill>
                <a:effectLst/>
                <a:latin typeface="Ubuntu" panose="020B0504030602030204" pitchFamily="34" charset="0"/>
              </a:rPr>
              <a:t>Ανεξάρτητα από το επίπεδο ανοσοποίησης του ατόμου, κάθε επιμολυσμένο τραύμα θα πρέπει να </a:t>
            </a:r>
            <a:r>
              <a:rPr lang="el-GR" b="0" i="0" dirty="0" err="1">
                <a:solidFill>
                  <a:srgbClr val="111111"/>
                </a:solidFill>
                <a:effectLst/>
                <a:latin typeface="Ubuntu" panose="020B0504030602030204" pitchFamily="34" charset="0"/>
              </a:rPr>
              <a:t>απολυμαίνεται</a:t>
            </a:r>
            <a:r>
              <a:rPr lang="el-GR" b="0" i="0" dirty="0">
                <a:solidFill>
                  <a:srgbClr val="111111"/>
                </a:solidFill>
                <a:effectLst/>
                <a:latin typeface="Ubuntu" panose="020B0504030602030204" pitchFamily="34" charset="0"/>
              </a:rPr>
              <a:t> σωστά καθώς και να απομακρύνονται τυχόν νεκρωμένοι ιστοί. Παθητική ανοσοποίηση με τουλάχιστον 250 </a:t>
            </a:r>
            <a:r>
              <a:rPr lang="el-GR" b="0" i="0" dirty="0" err="1">
                <a:solidFill>
                  <a:srgbClr val="111111"/>
                </a:solidFill>
                <a:effectLst/>
                <a:latin typeface="Ubuntu" panose="020B0504030602030204" pitchFamily="34" charset="0"/>
              </a:rPr>
              <a:t>i.u</a:t>
            </a:r>
            <a:r>
              <a:rPr lang="el-GR" b="0" i="0" dirty="0">
                <a:solidFill>
                  <a:srgbClr val="111111"/>
                </a:solidFill>
                <a:effectLst/>
                <a:latin typeface="Ubuntu" panose="020B0504030602030204" pitchFamily="34" charset="0"/>
              </a:rPr>
              <a:t>. </a:t>
            </a:r>
            <a:r>
              <a:rPr lang="el-GR" b="0" i="0" dirty="0" err="1">
                <a:solidFill>
                  <a:srgbClr val="111111"/>
                </a:solidFill>
                <a:effectLst/>
                <a:latin typeface="Ubuntu" panose="020B0504030602030204" pitchFamily="34" charset="0"/>
              </a:rPr>
              <a:t>υπεράνοσης</a:t>
            </a:r>
            <a:r>
              <a:rPr lang="el-GR" b="0" i="0" dirty="0">
                <a:solidFill>
                  <a:srgbClr val="111111"/>
                </a:solidFill>
                <a:effectLst/>
                <a:latin typeface="Ubuntu" panose="020B0504030602030204" pitchFamily="34" charset="0"/>
              </a:rPr>
              <a:t> αντιτετανικής γ-σφαιρίνης (TIG) χορηγούνται ενδομυϊκά, ανεξάρτητα από την ηλικία του ασθενούς, σε ασθενείς με ρυπαρά και βαθιά τραύματα και ιστορικό μη εμβολιασμού ή άγνωστο ιστορικό ή εμβολιασμό με λιγότερες από 3 δόσεις του εμβολίου.</a:t>
            </a:r>
          </a:p>
        </p:txBody>
      </p:sp>
    </p:spTree>
    <p:extLst>
      <p:ext uri="{BB962C8B-B14F-4D97-AF65-F5344CB8AC3E}">
        <p14:creationId xmlns:p14="http://schemas.microsoft.com/office/powerpoint/2010/main" val="2912181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48EC41B9-2D25-48A6-BC40-DA8F79F3E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8F21547-A433-450A-B2A3-930DCFAB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71324"/>
          <a:stretch/>
        </p:blipFill>
        <p:spPr>
          <a:xfrm>
            <a:off x="0" y="0"/>
            <a:ext cx="3496235" cy="6858000"/>
          </a:xfrm>
          <a:prstGeom prst="rect">
            <a:avLst/>
          </a:prstGeom>
        </p:spPr>
      </p:pic>
      <p:sp>
        <p:nvSpPr>
          <p:cNvPr id="2" name="Τίτλος 1">
            <a:extLst>
              <a:ext uri="{FF2B5EF4-FFF2-40B4-BE49-F238E27FC236}">
                <a16:creationId xmlns:a16="http://schemas.microsoft.com/office/drawing/2014/main" id="{15E8A022-FF7A-81C2-2604-528E0C6E1669}"/>
              </a:ext>
            </a:extLst>
          </p:cNvPr>
          <p:cNvSpPr>
            <a:spLocks noGrp="1"/>
          </p:cNvSpPr>
          <p:nvPr>
            <p:ph type="title"/>
          </p:nvPr>
        </p:nvSpPr>
        <p:spPr>
          <a:xfrm>
            <a:off x="278882" y="482338"/>
            <a:ext cx="10916365" cy="1137554"/>
          </a:xfrm>
        </p:spPr>
        <p:txBody>
          <a:bodyPr vert="horz" lIns="91440" tIns="45720" rIns="91440" bIns="45720" rtlCol="0" anchor="b">
            <a:normAutofit/>
          </a:bodyPr>
          <a:lstStyle/>
          <a:p>
            <a:pPr marL="0" marR="0" lvl="0" indent="0" fontAlgn="base">
              <a:spcAft>
                <a:spcPct val="0"/>
              </a:spcAft>
              <a:buClrTx/>
              <a:buSzTx/>
              <a:tabLst/>
            </a:pPr>
            <a:r>
              <a:rPr kumimoji="0" lang="en-US" altLang="el-GR" sz="3700" b="1" i="0" u="none" strike="noStrike" cap="none" normalizeH="0" dirty="0">
                <a:ln>
                  <a:noFill/>
                </a:ln>
                <a:solidFill>
                  <a:srgbClr val="FF0000"/>
                </a:solidFill>
              </a:rPr>
              <a:t>ΠΊΝΑΚΑΣ 1. ΠΡΟΦΎΛΑΞΗ ΓΙΑ ΤΈΤΑΝΟ ΣΤΗ ΣΥΝΉΘΗ ΑΝΤΙΜΕΤΏΠΙΣΗ ΤΡΑΎΜΑΤΟΣ</a:t>
            </a:r>
            <a:endParaRPr kumimoji="0" lang="en-US" altLang="el-GR" sz="3700" b="0" i="0" u="none" strike="noStrike" cap="none" normalizeH="0" dirty="0">
              <a:ln>
                <a:noFill/>
              </a:ln>
              <a:solidFill>
                <a:srgbClr val="FF0000"/>
              </a:solidFill>
            </a:endParaRPr>
          </a:p>
        </p:txBody>
      </p:sp>
      <p:pic>
        <p:nvPicPr>
          <p:cNvPr id="18" name="Picture 17">
            <a:extLst>
              <a:ext uri="{FF2B5EF4-FFF2-40B4-BE49-F238E27FC236}">
                <a16:creationId xmlns:a16="http://schemas.microsoft.com/office/drawing/2014/main" id="{A73B520B-D7E7-436A-B263-0682940B4F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61810" r="21258"/>
          <a:stretch/>
        </p:blipFill>
        <p:spPr>
          <a:xfrm>
            <a:off x="0" y="4238951"/>
            <a:ext cx="9600237" cy="2619049"/>
          </a:xfrm>
          <a:prstGeom prst="rect">
            <a:avLst/>
          </a:prstGeom>
        </p:spPr>
      </p:pic>
      <p:graphicFrame>
        <p:nvGraphicFramePr>
          <p:cNvPr id="4" name="Πίνακας 3">
            <a:extLst>
              <a:ext uri="{FF2B5EF4-FFF2-40B4-BE49-F238E27FC236}">
                <a16:creationId xmlns:a16="http://schemas.microsoft.com/office/drawing/2014/main" id="{C629AD76-FB7D-A8C5-0EFA-D871BFE43327}"/>
              </a:ext>
            </a:extLst>
          </p:cNvPr>
          <p:cNvGraphicFramePr>
            <a:graphicFrameLocks noGrp="1"/>
          </p:cNvGraphicFramePr>
          <p:nvPr>
            <p:extLst>
              <p:ext uri="{D42A27DB-BD31-4B8C-83A1-F6EECF244321}">
                <p14:modId xmlns:p14="http://schemas.microsoft.com/office/powerpoint/2010/main" val="1281401165"/>
              </p:ext>
            </p:extLst>
          </p:nvPr>
        </p:nvGraphicFramePr>
        <p:xfrm>
          <a:off x="578011" y="2350850"/>
          <a:ext cx="10318108" cy="3016324"/>
        </p:xfrm>
        <a:graphic>
          <a:graphicData uri="http://schemas.openxmlformats.org/drawingml/2006/table">
            <a:tbl>
              <a:tblPr/>
              <a:tblGrid>
                <a:gridCol w="3116566">
                  <a:extLst>
                    <a:ext uri="{9D8B030D-6E8A-4147-A177-3AD203B41FA5}">
                      <a16:colId xmlns:a16="http://schemas.microsoft.com/office/drawing/2014/main" val="1367338650"/>
                    </a:ext>
                  </a:extLst>
                </a:gridCol>
                <a:gridCol w="2248775">
                  <a:extLst>
                    <a:ext uri="{9D8B030D-6E8A-4147-A177-3AD203B41FA5}">
                      <a16:colId xmlns:a16="http://schemas.microsoft.com/office/drawing/2014/main" val="355943610"/>
                    </a:ext>
                  </a:extLst>
                </a:gridCol>
                <a:gridCol w="2286180">
                  <a:extLst>
                    <a:ext uri="{9D8B030D-6E8A-4147-A177-3AD203B41FA5}">
                      <a16:colId xmlns:a16="http://schemas.microsoft.com/office/drawing/2014/main" val="744143453"/>
                    </a:ext>
                  </a:extLst>
                </a:gridCol>
                <a:gridCol w="1697055">
                  <a:extLst>
                    <a:ext uri="{9D8B030D-6E8A-4147-A177-3AD203B41FA5}">
                      <a16:colId xmlns:a16="http://schemas.microsoft.com/office/drawing/2014/main" val="3865014655"/>
                    </a:ext>
                  </a:extLst>
                </a:gridCol>
                <a:gridCol w="969532">
                  <a:extLst>
                    <a:ext uri="{9D8B030D-6E8A-4147-A177-3AD203B41FA5}">
                      <a16:colId xmlns:a16="http://schemas.microsoft.com/office/drawing/2014/main" val="3613070184"/>
                    </a:ext>
                  </a:extLst>
                </a:gridCol>
              </a:tblGrid>
              <a:tr h="797171">
                <a:tc>
                  <a:txBody>
                    <a:bodyPr/>
                    <a:lstStyle/>
                    <a:p>
                      <a:pPr algn="l" fontAlgn="ctr">
                        <a:spcBef>
                          <a:spcPts val="0"/>
                        </a:spcBef>
                        <a:spcAft>
                          <a:spcPts val="0"/>
                        </a:spcAft>
                      </a:pPr>
                      <a:endParaRPr lang="el-GR"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l-GR" sz="2100" b="1" i="0" u="none" strike="noStrike">
                          <a:solidFill>
                            <a:srgbClr val="FFFFFF"/>
                          </a:solidFill>
                          <a:effectLst/>
                          <a:latin typeface="Arial" panose="020B0604020202020204" pitchFamily="34" charset="0"/>
                        </a:rPr>
                        <a:t>Καθαρά, μικρά τραύματα</a:t>
                      </a:r>
                      <a:endParaRPr lang="el-GR"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1D3A8D"/>
                    </a:solidFill>
                  </a:tcPr>
                </a:tc>
                <a:tc>
                  <a:txBody>
                    <a:bodyPr/>
                    <a:lstStyle/>
                    <a:p>
                      <a:pPr algn="l" fontAlgn="ctr">
                        <a:spcBef>
                          <a:spcPts val="0"/>
                        </a:spcBef>
                        <a:spcAft>
                          <a:spcPts val="0"/>
                        </a:spcAft>
                      </a:pPr>
                      <a:r>
                        <a:rPr lang="el-GR" sz="2100" b="1" i="0" u="none" strike="noStrike">
                          <a:solidFill>
                            <a:srgbClr val="FFFFFF"/>
                          </a:solidFill>
                          <a:effectLst/>
                          <a:latin typeface="Arial" panose="020B0604020202020204" pitchFamily="34" charset="0"/>
                        </a:rPr>
                        <a:t>Υπόλοιπα είδη τραυμάτων</a:t>
                      </a:r>
                      <a:endParaRPr lang="el-GR"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1D3A8D"/>
                    </a:solidFill>
                  </a:tcPr>
                </a:tc>
                <a:tc>
                  <a:txBody>
                    <a:bodyPr/>
                    <a:lstStyle/>
                    <a:p>
                      <a:pPr algn="l" fontAlgn="t">
                        <a:spcBef>
                          <a:spcPts val="0"/>
                        </a:spcBef>
                        <a:spcAft>
                          <a:spcPts val="0"/>
                        </a:spcAft>
                      </a:pPr>
                      <a:endParaRPr lang="el-GR" sz="2100" b="0" i="0" u="none" strike="noStrike">
                        <a:effectLst/>
                        <a:latin typeface="Arial" panose="020B0604020202020204" pitchFamily="34" charset="0"/>
                      </a:endParaRPr>
                    </a:p>
                  </a:txBody>
                  <a:tcPr marL="107726" marR="107726" marT="53863" marB="53863">
                    <a:lnL w="7620" cap="flat" cmpd="sng" algn="ctr">
                      <a:solidFill>
                        <a:srgbClr val="DEE2E6"/>
                      </a:solidFill>
                      <a:prstDash val="solid"/>
                      <a:round/>
                      <a:headEnd type="none" w="med" len="med"/>
                      <a:tailEnd type="none" w="med" len="med"/>
                    </a:lnL>
                    <a:lnR>
                      <a:noFill/>
                    </a:lnR>
                    <a:lnT>
                      <a:noFill/>
                    </a:lnT>
                    <a:lnB w="7620" cap="flat" cmpd="sng" algn="ctr">
                      <a:solidFill>
                        <a:srgbClr val="DEE2E6"/>
                      </a:solidFill>
                      <a:prstDash val="solid"/>
                      <a:round/>
                      <a:headEnd type="none" w="med" len="med"/>
                      <a:tailEnd type="none" w="med" len="med"/>
                    </a:lnB>
                    <a:noFill/>
                  </a:tcPr>
                </a:tc>
                <a:tc>
                  <a:txBody>
                    <a:bodyPr/>
                    <a:lstStyle/>
                    <a:p>
                      <a:pPr algn="l" fontAlgn="t">
                        <a:spcBef>
                          <a:spcPts val="0"/>
                        </a:spcBef>
                        <a:spcAft>
                          <a:spcPts val="0"/>
                        </a:spcAft>
                      </a:pPr>
                      <a:endParaRPr lang="el-GR" sz="2100" b="0" i="0" u="none" strike="noStrike">
                        <a:effectLst/>
                        <a:latin typeface="Arial" panose="020B0604020202020204" pitchFamily="34" charset="0"/>
                      </a:endParaRPr>
                    </a:p>
                  </a:txBody>
                  <a:tcPr marL="107726" marR="107726" marT="53863" marB="53863">
                    <a:lnL>
                      <a:noFill/>
                    </a:lnL>
                    <a:lnR>
                      <a:noFill/>
                    </a:lnR>
                    <a:lnT>
                      <a:noFill/>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2570999948"/>
                  </a:ext>
                </a:extLst>
              </a:tr>
              <a:tr h="797171">
                <a:tc>
                  <a:txBody>
                    <a:bodyPr/>
                    <a:lstStyle/>
                    <a:p>
                      <a:pPr algn="l" fontAlgn="ctr">
                        <a:spcBef>
                          <a:spcPts val="0"/>
                        </a:spcBef>
                        <a:spcAft>
                          <a:spcPts val="0"/>
                        </a:spcAft>
                      </a:pPr>
                      <a:r>
                        <a:rPr lang="el-GR" sz="2100" b="0" i="0" u="none" strike="noStrike">
                          <a:effectLst/>
                          <a:latin typeface="Arial" panose="020B0604020202020204" pitchFamily="34" charset="0"/>
                        </a:rPr>
                        <a:t>Ιστορικό εμβολιαστικής κάλυψης</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n-US" sz="2100" b="0" i="0" u="none" strike="noStrike">
                          <a:effectLst/>
                          <a:latin typeface="Arial" panose="020B0604020202020204" pitchFamily="34" charset="0"/>
                        </a:rPr>
                        <a:t>Tdap </a:t>
                      </a:r>
                      <a:r>
                        <a:rPr lang="el-GR" sz="2100" b="0" i="0" u="none" strike="noStrike">
                          <a:effectLst/>
                          <a:latin typeface="Arial" panose="020B0604020202020204" pitchFamily="34" charset="0"/>
                        </a:rPr>
                        <a:t>ή </a:t>
                      </a:r>
                      <a:r>
                        <a:rPr lang="en-US" sz="2100" b="0" i="0" u="none" strike="noStrike">
                          <a:effectLst/>
                          <a:latin typeface="Arial" panose="020B0604020202020204" pitchFamily="34" charset="0"/>
                        </a:rPr>
                        <a:t>Td</a:t>
                      </a:r>
                      <a:r>
                        <a:rPr lang="en-US" sz="2100" b="0" i="0" u="none" strike="noStrike" baseline="30000">
                          <a:effectLst/>
                          <a:latin typeface="Arial" panose="020B0604020202020204" pitchFamily="34" charset="0"/>
                        </a:rPr>
                        <a:t>1</a:t>
                      </a:r>
                      <a:endParaRPr lang="en-US"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n-US" sz="2100" b="0" i="0" u="none" strike="noStrike">
                          <a:effectLst/>
                          <a:latin typeface="Arial" panose="020B0604020202020204" pitchFamily="34" charset="0"/>
                        </a:rPr>
                        <a:t>TIG</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n-US" sz="2100" b="0" i="0" u="none" strike="noStrike">
                          <a:effectLst/>
                          <a:latin typeface="Arial" panose="020B0604020202020204" pitchFamily="34" charset="0"/>
                        </a:rPr>
                        <a:t>Tdap </a:t>
                      </a:r>
                      <a:r>
                        <a:rPr lang="el-GR" sz="2100" b="0" i="0" u="none" strike="noStrike">
                          <a:effectLst/>
                          <a:latin typeface="Arial" panose="020B0604020202020204" pitchFamily="34" charset="0"/>
                        </a:rPr>
                        <a:t>ή </a:t>
                      </a:r>
                      <a:r>
                        <a:rPr lang="en-US" sz="2100" b="0" i="0" u="none" strike="noStrike">
                          <a:effectLst/>
                          <a:latin typeface="Arial" panose="020B0604020202020204" pitchFamily="34" charset="0"/>
                        </a:rPr>
                        <a:t>Td</a:t>
                      </a:r>
                      <a:r>
                        <a:rPr lang="en-US" sz="2100" b="0" i="0" u="none" strike="noStrike" baseline="30000">
                          <a:effectLst/>
                          <a:latin typeface="Arial" panose="020B0604020202020204" pitchFamily="34" charset="0"/>
                        </a:rPr>
                        <a:t>1</a:t>
                      </a:r>
                      <a:endParaRPr lang="en-US"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n-US" sz="2100" b="0" i="0" u="none" strike="noStrike">
                          <a:effectLst/>
                          <a:latin typeface="Arial" panose="020B0604020202020204" pitchFamily="34" charset="0"/>
                        </a:rPr>
                        <a:t>TIG2</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984222225"/>
                  </a:ext>
                </a:extLst>
              </a:tr>
              <a:tr h="473994">
                <a:tc>
                  <a:txBody>
                    <a:bodyPr/>
                    <a:lstStyle/>
                    <a:p>
                      <a:pPr algn="l" fontAlgn="ctr">
                        <a:spcBef>
                          <a:spcPts val="0"/>
                        </a:spcBef>
                        <a:spcAft>
                          <a:spcPts val="0"/>
                        </a:spcAft>
                      </a:pPr>
                      <a:r>
                        <a:rPr lang="el-GR" sz="2100" b="0" i="0" u="none" strike="noStrike">
                          <a:effectLst/>
                          <a:latin typeface="Arial" panose="020B0604020202020204" pitchFamily="34" charset="0"/>
                        </a:rPr>
                        <a:t>Άγνωστο ή</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rowSpan="2">
                  <a:txBody>
                    <a:bodyPr/>
                    <a:lstStyle/>
                    <a:p>
                      <a:pPr algn="l" fontAlgn="ctr">
                        <a:spcBef>
                          <a:spcPts val="0"/>
                        </a:spcBef>
                        <a:spcAft>
                          <a:spcPts val="0"/>
                        </a:spcAft>
                      </a:pPr>
                      <a:r>
                        <a:rPr lang="el-GR" sz="2100" b="0" i="0" u="none" strike="noStrike">
                          <a:effectLst/>
                          <a:latin typeface="Arial" panose="020B0604020202020204" pitchFamily="34" charset="0"/>
                        </a:rPr>
                        <a:t>Ναι</a:t>
                      </a:r>
                    </a:p>
                  </a:txBody>
                  <a:tcPr marL="107726" marR="107726" marT="53863" marB="5386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rowSpan="2">
                  <a:txBody>
                    <a:bodyPr/>
                    <a:lstStyle/>
                    <a:p>
                      <a:pPr algn="l" fontAlgn="ctr">
                        <a:spcBef>
                          <a:spcPts val="0"/>
                        </a:spcBef>
                        <a:spcAft>
                          <a:spcPts val="0"/>
                        </a:spcAft>
                      </a:pPr>
                      <a:r>
                        <a:rPr lang="el-GR" sz="2100" b="0" i="0" u="none" strike="noStrike">
                          <a:effectLst/>
                          <a:latin typeface="Arial" panose="020B0604020202020204" pitchFamily="34" charset="0"/>
                        </a:rPr>
                        <a:t>Όχι</a:t>
                      </a:r>
                    </a:p>
                  </a:txBody>
                  <a:tcPr marL="107726" marR="107726" marT="53863" marB="5386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rowSpan="2">
                  <a:txBody>
                    <a:bodyPr/>
                    <a:lstStyle/>
                    <a:p>
                      <a:pPr algn="l" fontAlgn="ctr">
                        <a:spcBef>
                          <a:spcPts val="0"/>
                        </a:spcBef>
                        <a:spcAft>
                          <a:spcPts val="0"/>
                        </a:spcAft>
                      </a:pPr>
                      <a:r>
                        <a:rPr lang="el-GR" sz="2100" b="0" i="0" u="none" strike="noStrike">
                          <a:effectLst/>
                          <a:latin typeface="Arial" panose="020B0604020202020204" pitchFamily="34" charset="0"/>
                        </a:rPr>
                        <a:t>Ναι</a:t>
                      </a:r>
                    </a:p>
                  </a:txBody>
                  <a:tcPr marL="107726" marR="107726" marT="53863" marB="5386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rowSpan="2">
                  <a:txBody>
                    <a:bodyPr/>
                    <a:lstStyle/>
                    <a:p>
                      <a:pPr algn="l" fontAlgn="ctr">
                        <a:spcBef>
                          <a:spcPts val="0"/>
                        </a:spcBef>
                        <a:spcAft>
                          <a:spcPts val="0"/>
                        </a:spcAft>
                      </a:pPr>
                      <a:r>
                        <a:rPr lang="el-GR" sz="2100" b="0" i="0" u="none" strike="noStrike">
                          <a:effectLst/>
                          <a:latin typeface="Arial" panose="020B0604020202020204" pitchFamily="34" charset="0"/>
                        </a:rPr>
                        <a:t>Ναι</a:t>
                      </a:r>
                    </a:p>
                  </a:txBody>
                  <a:tcPr marL="107726" marR="107726" marT="53863" marB="5386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735731792"/>
                  </a:ext>
                </a:extLst>
              </a:tr>
              <a:tr h="473994">
                <a:tc>
                  <a:txBody>
                    <a:bodyPr/>
                    <a:lstStyle/>
                    <a:p>
                      <a:pPr algn="l" fontAlgn="ctr">
                        <a:spcBef>
                          <a:spcPts val="0"/>
                        </a:spcBef>
                        <a:spcAft>
                          <a:spcPts val="0"/>
                        </a:spcAft>
                      </a:pPr>
                      <a:r>
                        <a:rPr lang="el-GR" sz="2100" b="0" i="0" u="none" strike="noStrike">
                          <a:effectLst/>
                          <a:latin typeface="Arial" panose="020B0604020202020204" pitchFamily="34" charset="0"/>
                        </a:rPr>
                        <a:t>&lt;3 δόσεις</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3621744582"/>
                  </a:ext>
                </a:extLst>
              </a:tr>
              <a:tr h="473994">
                <a:tc>
                  <a:txBody>
                    <a:bodyPr/>
                    <a:lstStyle/>
                    <a:p>
                      <a:pPr algn="l" fontAlgn="ctr">
                        <a:spcBef>
                          <a:spcPts val="0"/>
                        </a:spcBef>
                        <a:spcAft>
                          <a:spcPts val="0"/>
                        </a:spcAft>
                      </a:pPr>
                      <a:r>
                        <a:rPr lang="el-GR" sz="2100" b="0" i="0" u="none" strike="noStrike">
                          <a:effectLst/>
                          <a:latin typeface="Arial" panose="020B0604020202020204" pitchFamily="34" charset="0"/>
                        </a:rPr>
                        <a:t>≥3 δόσεις</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l-GR" sz="2100" b="0" i="0" u="none" strike="noStrike" dirty="0">
                          <a:effectLst/>
                          <a:latin typeface="Arial" panose="020B0604020202020204" pitchFamily="34" charset="0"/>
                        </a:rPr>
                        <a:t>Όχι</a:t>
                      </a:r>
                      <a:r>
                        <a:rPr lang="el-GR" sz="2100" b="0" i="0" u="none" strike="noStrike" baseline="30000" dirty="0">
                          <a:effectLst/>
                          <a:latin typeface="Arial" panose="020B0604020202020204" pitchFamily="34" charset="0"/>
                        </a:rPr>
                        <a:t>3</a:t>
                      </a:r>
                      <a:endParaRPr lang="el-GR" sz="2100" b="0" i="0" u="none" strike="noStrike" dirty="0">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l-GR" sz="2100" b="0" i="0" u="none" strike="noStrike">
                          <a:effectLst/>
                          <a:latin typeface="Arial" panose="020B0604020202020204" pitchFamily="34" charset="0"/>
                        </a:rPr>
                        <a:t>Όχι</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l-GR" sz="2100" b="0" i="0" u="none" strike="noStrike">
                          <a:effectLst/>
                          <a:latin typeface="Arial" panose="020B0604020202020204" pitchFamily="34" charset="0"/>
                        </a:rPr>
                        <a:t>Όχι</a:t>
                      </a:r>
                      <a:r>
                        <a:rPr lang="el-GR" sz="2100" b="0" i="0" u="none" strike="noStrike" baseline="30000">
                          <a:effectLst/>
                          <a:latin typeface="Arial" panose="020B0604020202020204" pitchFamily="34" charset="0"/>
                        </a:rPr>
                        <a:t>4</a:t>
                      </a:r>
                      <a:endParaRPr lang="el-GR" sz="2100" b="0" i="0" u="none" strike="noStrike">
                        <a:effectLst/>
                        <a:latin typeface="Arial" panose="020B0604020202020204" pitchFamily="34" charset="0"/>
                      </a:endParaRP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tc>
                  <a:txBody>
                    <a:bodyPr/>
                    <a:lstStyle/>
                    <a:p>
                      <a:pPr algn="l" fontAlgn="ctr">
                        <a:spcBef>
                          <a:spcPts val="0"/>
                        </a:spcBef>
                        <a:spcAft>
                          <a:spcPts val="0"/>
                        </a:spcAft>
                      </a:pPr>
                      <a:r>
                        <a:rPr lang="el-GR" sz="2100" b="0" i="0" u="none" strike="noStrike" dirty="0">
                          <a:effectLst/>
                          <a:latin typeface="Arial" panose="020B0604020202020204" pitchFamily="34" charset="0"/>
                        </a:rPr>
                        <a:t>Όχι</a:t>
                      </a:r>
                    </a:p>
                  </a:txBody>
                  <a:tcPr marL="107726" marR="107726" marT="53863" marB="53863" anchor="ctr">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noFill/>
                  </a:tcPr>
                </a:tc>
                <a:extLst>
                  <a:ext uri="{0D108BD9-81ED-4DB2-BD59-A6C34878D82A}">
                    <a16:rowId xmlns:a16="http://schemas.microsoft.com/office/drawing/2014/main" val="1248913556"/>
                  </a:ext>
                </a:extLst>
              </a:tr>
            </a:tbl>
          </a:graphicData>
        </a:graphic>
      </p:graphicFrame>
    </p:spTree>
    <p:extLst>
      <p:ext uri="{BB962C8B-B14F-4D97-AF65-F5344CB8AC3E}">
        <p14:creationId xmlns:p14="http://schemas.microsoft.com/office/powerpoint/2010/main" val="195487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05FA89-E610-AE0E-3A72-C058E0E74915}"/>
              </a:ext>
            </a:extLst>
          </p:cNvPr>
          <p:cNvSpPr txBox="1"/>
          <p:nvPr/>
        </p:nvSpPr>
        <p:spPr>
          <a:xfrm>
            <a:off x="355107" y="692458"/>
            <a:ext cx="10626571" cy="6186309"/>
          </a:xfrm>
          <a:prstGeom prst="rect">
            <a:avLst/>
          </a:prstGeom>
          <a:noFill/>
        </p:spPr>
        <p:txBody>
          <a:bodyPr wrap="square">
            <a:spAutoFit/>
          </a:bodyPr>
          <a:lstStyle/>
          <a:p>
            <a:pPr algn="l">
              <a:buFont typeface="+mj-lt"/>
              <a:buAutoNum type="arabicPeriod"/>
            </a:pPr>
            <a:r>
              <a:rPr lang="el-GR" sz="2400" b="0" i="0" dirty="0">
                <a:solidFill>
                  <a:srgbClr val="111111"/>
                </a:solidFill>
                <a:effectLst/>
                <a:latin typeface="Ubuntu" panose="020B0504030602030204" pitchFamily="34" charset="0"/>
              </a:rPr>
              <a:t>Σε παιδιά &lt;7 ετών, συνιστάται το </a:t>
            </a:r>
            <a:r>
              <a:rPr lang="el-GR" sz="2400" b="0" i="0" dirty="0" err="1">
                <a:solidFill>
                  <a:srgbClr val="111111"/>
                </a:solidFill>
                <a:effectLst/>
                <a:latin typeface="Ubuntu" panose="020B0504030602030204" pitchFamily="34" charset="0"/>
              </a:rPr>
              <a:t>DTaP</a:t>
            </a:r>
            <a:r>
              <a:rPr lang="el-GR" sz="2400" b="0" i="0" dirty="0">
                <a:solidFill>
                  <a:srgbClr val="111111"/>
                </a:solidFill>
                <a:effectLst/>
                <a:latin typeface="Ubuntu" panose="020B0504030602030204" pitchFamily="34" charset="0"/>
              </a:rPr>
              <a:t> (εάν αντενδείκνυται το εμβόλιο για </a:t>
            </a:r>
            <a:r>
              <a:rPr lang="el-GR" sz="2400" b="0" i="0" dirty="0" err="1">
                <a:solidFill>
                  <a:srgbClr val="111111"/>
                </a:solidFill>
                <a:effectLst/>
                <a:latin typeface="Ubuntu" panose="020B0504030602030204" pitchFamily="34" charset="0"/>
              </a:rPr>
              <a:t>κοκκύτη</a:t>
            </a:r>
            <a:r>
              <a:rPr lang="el-GR" sz="2400" b="0" i="0" dirty="0">
                <a:solidFill>
                  <a:srgbClr val="111111"/>
                </a:solidFill>
                <a:effectLst/>
                <a:latin typeface="Ubuntu" panose="020B0504030602030204" pitchFamily="34" charset="0"/>
              </a:rPr>
              <a:t> τότε χορηγείται το DT). Σε παιδιά 7-10 ετών που δεν είναι πλήρως εμβολιασμένα συνιστάται η χορήγηση μιας δόσης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και η συνέχιση του εμβολιασμού με </a:t>
            </a:r>
            <a:r>
              <a:rPr lang="el-GR" sz="2400" b="0" i="0" dirty="0" err="1">
                <a:solidFill>
                  <a:srgbClr val="111111"/>
                </a:solidFill>
                <a:effectLst/>
                <a:latin typeface="Ubuntu" panose="020B0504030602030204" pitchFamily="34" charset="0"/>
              </a:rPr>
              <a:t>Td</a:t>
            </a:r>
            <a:r>
              <a:rPr lang="el-GR" sz="2400" b="0" i="0" dirty="0">
                <a:solidFill>
                  <a:srgbClr val="111111"/>
                </a:solidFill>
                <a:effectLst/>
                <a:latin typeface="Ubuntu" panose="020B0504030602030204" pitchFamily="34" charset="0"/>
              </a:rPr>
              <a:t>. Σε εφήβους και ενήλικες 10-64 ετών χορηγείται μια δόση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αντί για </a:t>
            </a:r>
            <a:r>
              <a:rPr lang="el-GR" sz="2400" b="0" i="0" dirty="0" err="1">
                <a:solidFill>
                  <a:srgbClr val="111111"/>
                </a:solidFill>
                <a:effectLst/>
                <a:latin typeface="Ubuntu" panose="020B0504030602030204" pitchFamily="34" charset="0"/>
              </a:rPr>
              <a:t>Td</a:t>
            </a:r>
            <a:r>
              <a:rPr lang="el-GR" sz="2400" b="0" i="0" dirty="0">
                <a:solidFill>
                  <a:srgbClr val="111111"/>
                </a:solidFill>
                <a:effectLst/>
                <a:latin typeface="Ubuntu" panose="020B0504030602030204" pitchFamily="34" charset="0"/>
              </a:rPr>
              <a:t> εφόσον δεν έχει προηγηθεί εμβολιασμός με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Σε ενήλικες &gt; 65 ετών, που δεν έχουν εμβολιαστεί με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μπορεί να χορηγηθεί μια δόση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αντί για </a:t>
            </a:r>
            <a:r>
              <a:rPr lang="el-GR" sz="2400" b="0" i="0" dirty="0" err="1">
                <a:solidFill>
                  <a:srgbClr val="111111"/>
                </a:solidFill>
                <a:effectLst/>
                <a:latin typeface="Ubuntu" panose="020B0504030602030204" pitchFamily="34" charset="0"/>
              </a:rPr>
              <a:t>Td</a:t>
            </a:r>
            <a:r>
              <a:rPr lang="el-GR" sz="2400" b="0" i="0" dirty="0">
                <a:solidFill>
                  <a:srgbClr val="111111"/>
                </a:solidFill>
                <a:effectLst/>
                <a:latin typeface="Ubuntu" panose="020B0504030602030204" pitchFamily="34" charset="0"/>
              </a:rPr>
              <a:t>.</a:t>
            </a:r>
          </a:p>
          <a:p>
            <a:pPr algn="l">
              <a:buFont typeface="+mj-lt"/>
              <a:buAutoNum type="arabicPeriod"/>
            </a:pPr>
            <a:r>
              <a:rPr lang="el-GR" sz="2400" b="0" i="0" dirty="0">
                <a:solidFill>
                  <a:srgbClr val="111111"/>
                </a:solidFill>
                <a:effectLst/>
                <a:latin typeface="Ubuntu" panose="020B0504030602030204" pitchFamily="34" charset="0"/>
              </a:rPr>
              <a:t>Η </a:t>
            </a:r>
            <a:r>
              <a:rPr lang="el-GR" sz="2400" b="0" i="0" dirty="0" err="1">
                <a:solidFill>
                  <a:srgbClr val="111111"/>
                </a:solidFill>
                <a:effectLst/>
                <a:latin typeface="Ubuntu" panose="020B0504030602030204" pitchFamily="34" charset="0"/>
              </a:rPr>
              <a:t>υπεράνοση</a:t>
            </a:r>
            <a:r>
              <a:rPr lang="el-GR" sz="2400" b="0" i="0" dirty="0">
                <a:solidFill>
                  <a:srgbClr val="111111"/>
                </a:solidFill>
                <a:effectLst/>
                <a:latin typeface="Ubuntu" panose="020B0504030602030204" pitchFamily="34" charset="0"/>
              </a:rPr>
              <a:t> αντιτετανική γ-σφαιρίνη (TIG) είναι ανθρώπινης προέλευσης. Σε περίπτωση που δεν είναι διαθέσιμη μπορεί να χορηγηθεί εναλλακτικά τετανική </a:t>
            </a:r>
            <a:r>
              <a:rPr lang="el-GR" sz="2400" b="0" i="0" dirty="0" err="1">
                <a:solidFill>
                  <a:srgbClr val="111111"/>
                </a:solidFill>
                <a:effectLst/>
                <a:latin typeface="Ubuntu" panose="020B0504030602030204" pitchFamily="34" charset="0"/>
              </a:rPr>
              <a:t>αντιτοξίνη</a:t>
            </a:r>
            <a:r>
              <a:rPr lang="el-GR" sz="2400" b="0" i="0" dirty="0">
                <a:solidFill>
                  <a:srgbClr val="111111"/>
                </a:solidFill>
                <a:effectLst/>
                <a:latin typeface="Ubuntu" panose="020B0504030602030204" pitchFamily="34" charset="0"/>
              </a:rPr>
              <a:t> </a:t>
            </a:r>
            <a:r>
              <a:rPr lang="el-GR" sz="2400" b="0" i="0" dirty="0" err="1">
                <a:solidFill>
                  <a:srgbClr val="111111"/>
                </a:solidFill>
                <a:effectLst/>
                <a:latin typeface="Ubuntu" panose="020B0504030602030204" pitchFamily="34" charset="0"/>
              </a:rPr>
              <a:t>ίππιας</a:t>
            </a:r>
            <a:r>
              <a:rPr lang="el-GR" sz="2400" b="0" i="0" dirty="0">
                <a:solidFill>
                  <a:srgbClr val="111111"/>
                </a:solidFill>
                <a:effectLst/>
                <a:latin typeface="Ubuntu" panose="020B0504030602030204" pitchFamily="34" charset="0"/>
              </a:rPr>
              <a:t> προέλευσης.</a:t>
            </a:r>
          </a:p>
          <a:p>
            <a:pPr algn="l">
              <a:buFont typeface="+mj-lt"/>
              <a:buAutoNum type="arabicPeriod"/>
            </a:pPr>
            <a:r>
              <a:rPr lang="el-GR" sz="2400" b="0" i="0" dirty="0">
                <a:solidFill>
                  <a:srgbClr val="111111"/>
                </a:solidFill>
                <a:effectLst/>
                <a:latin typeface="Ubuntu" panose="020B0504030602030204" pitchFamily="34" charset="0"/>
              </a:rPr>
              <a:t>Ναι εάν έχουν μεσολαβήσει 10 και παραπάνω έτη από την τελευταία δόση</a:t>
            </a:r>
          </a:p>
          <a:p>
            <a:pPr algn="l">
              <a:buFont typeface="+mj-lt"/>
              <a:buAutoNum type="arabicPeriod"/>
            </a:pPr>
            <a:r>
              <a:rPr lang="el-GR" sz="2400" b="0" i="0" dirty="0">
                <a:solidFill>
                  <a:srgbClr val="111111"/>
                </a:solidFill>
                <a:effectLst/>
                <a:latin typeface="Ubuntu" panose="020B0504030602030204" pitchFamily="34" charset="0"/>
              </a:rPr>
              <a:t>Ναι εάν έχουν μεσολαβήσει 5 και παραπάνω έτη από την τελευταία δόση. Δεν απαιτούνται πιο συχνές αναμνηστικές δόσεις καθώς μπορούν να επιτείνουν τις ανεπιθύμητες ενέργειες.</a:t>
            </a:r>
          </a:p>
          <a:p>
            <a:pPr algn="l"/>
            <a:endParaRPr lang="el-GR" sz="3600" b="0" i="0" dirty="0">
              <a:solidFill>
                <a:srgbClr val="111111"/>
              </a:solidFill>
              <a:effectLst/>
              <a:latin typeface="Ubuntu" panose="020B0504030602030204" pitchFamily="34" charset="0"/>
            </a:endParaRPr>
          </a:p>
        </p:txBody>
      </p:sp>
    </p:spTree>
    <p:extLst>
      <p:ext uri="{BB962C8B-B14F-4D97-AF65-F5344CB8AC3E}">
        <p14:creationId xmlns:p14="http://schemas.microsoft.com/office/powerpoint/2010/main" val="292007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157F7-959E-A30A-241E-8BBDC65AE42E}"/>
              </a:ext>
            </a:extLst>
          </p:cNvPr>
          <p:cNvSpPr>
            <a:spLocks noGrp="1"/>
          </p:cNvSpPr>
          <p:nvPr>
            <p:ph type="title"/>
          </p:nvPr>
        </p:nvSpPr>
        <p:spPr>
          <a:xfrm>
            <a:off x="913775" y="618518"/>
            <a:ext cx="10364451" cy="609392"/>
          </a:xfrm>
        </p:spPr>
        <p:txBody>
          <a:bodyPr/>
          <a:lstStyle/>
          <a:p>
            <a:r>
              <a:rPr lang="el-GR" b="1" cap="none" dirty="0">
                <a:solidFill>
                  <a:srgbClr val="FF0000"/>
                </a:solidFill>
              </a:rPr>
              <a:t>ΤΕΤΑΝΟΣ</a:t>
            </a:r>
          </a:p>
        </p:txBody>
      </p:sp>
      <p:sp>
        <p:nvSpPr>
          <p:cNvPr id="9" name="TextBox 8">
            <a:extLst>
              <a:ext uri="{FF2B5EF4-FFF2-40B4-BE49-F238E27FC236}">
                <a16:creationId xmlns:a16="http://schemas.microsoft.com/office/drawing/2014/main" id="{A1058B21-E8E6-320A-F2D7-476131CA89D2}"/>
              </a:ext>
            </a:extLst>
          </p:cNvPr>
          <p:cNvSpPr txBox="1"/>
          <p:nvPr/>
        </p:nvSpPr>
        <p:spPr>
          <a:xfrm>
            <a:off x="435427" y="1227910"/>
            <a:ext cx="11146971" cy="5570756"/>
          </a:xfrm>
          <a:prstGeom prst="rect">
            <a:avLst/>
          </a:prstGeom>
          <a:noFill/>
        </p:spPr>
        <p:txBody>
          <a:bodyPr wrap="square">
            <a:spAutoFit/>
          </a:bodyPr>
          <a:lstStyle/>
          <a:p>
            <a:pPr marL="342900" indent="-342900">
              <a:buFont typeface="Wingdings" panose="05000000000000000000" pitchFamily="2" charset="2"/>
              <a:buChar char="Ø"/>
            </a:pPr>
            <a:r>
              <a:rPr lang="el-GR" sz="2000" b="1" i="0" dirty="0">
                <a:solidFill>
                  <a:srgbClr val="111111"/>
                </a:solidFill>
                <a:effectLst/>
                <a:latin typeface="Ubuntu" panose="020B0504030602030204" pitchFamily="34" charset="0"/>
              </a:rPr>
              <a:t>Ο τέτανος είναι μια οξεία νόσος που προκαλείται από την </a:t>
            </a:r>
            <a:r>
              <a:rPr lang="el-GR" sz="2000" b="1" i="0" dirty="0" err="1">
                <a:solidFill>
                  <a:srgbClr val="111111"/>
                </a:solidFill>
                <a:effectLst/>
                <a:latin typeface="Ubuntu" panose="020B0504030602030204" pitchFamily="34" charset="0"/>
              </a:rPr>
              <a:t>εξωτοξίνη</a:t>
            </a:r>
            <a:r>
              <a:rPr lang="el-GR" sz="2000" b="1" i="0" dirty="0">
                <a:solidFill>
                  <a:srgbClr val="111111"/>
                </a:solidFill>
                <a:effectLst/>
                <a:latin typeface="Ubuntu" panose="020B0504030602030204" pitchFamily="34" charset="0"/>
              </a:rPr>
              <a:t> του </a:t>
            </a:r>
            <a:r>
              <a:rPr lang="el-GR" sz="2000" b="1" i="0" dirty="0" err="1">
                <a:solidFill>
                  <a:srgbClr val="111111"/>
                </a:solidFill>
                <a:effectLst/>
                <a:latin typeface="Ubuntu" panose="020B0504030602030204" pitchFamily="34" charset="0"/>
              </a:rPr>
              <a:t>κλωστηριδίου</a:t>
            </a:r>
            <a:r>
              <a:rPr lang="el-GR" sz="2000" b="1" i="0" dirty="0">
                <a:solidFill>
                  <a:srgbClr val="111111"/>
                </a:solidFill>
                <a:effectLst/>
                <a:latin typeface="Ubuntu" panose="020B0504030602030204" pitchFamily="34" charset="0"/>
              </a:rPr>
              <a:t> του τετάνου, το οποίο αναπτύσσεται αναερόβια στην περιοχή του τραύματος</a:t>
            </a:r>
            <a:r>
              <a:rPr lang="el-GR" sz="2400" b="1" i="0" dirty="0">
                <a:solidFill>
                  <a:srgbClr val="111111"/>
                </a:solidFill>
                <a:effectLst/>
                <a:latin typeface="Ubuntu" panose="020B0504030602030204" pitchFamily="34" charset="0"/>
              </a:rPr>
              <a:t>. </a:t>
            </a:r>
          </a:p>
          <a:p>
            <a:pPr marL="342900" indent="-342900">
              <a:buFont typeface="Wingdings" panose="05000000000000000000" pitchFamily="2" charset="2"/>
              <a:buChar char="Ø"/>
            </a:pPr>
            <a:r>
              <a:rPr lang="el-GR" sz="2400" b="0" i="0" dirty="0">
                <a:solidFill>
                  <a:srgbClr val="18374D"/>
                </a:solidFill>
                <a:effectLst/>
                <a:latin typeface="-apple-system"/>
              </a:rPr>
              <a:t>Ο τέτανος είναι μια λοιμώδης ασθένεια με το χαρακτηριστικό ότι </a:t>
            </a:r>
            <a:r>
              <a:rPr lang="el-GR" sz="2400" b="1" i="0" dirty="0">
                <a:solidFill>
                  <a:srgbClr val="18374D"/>
                </a:solidFill>
                <a:effectLst/>
                <a:latin typeface="-apple-system"/>
              </a:rPr>
              <a:t>δε μεταδίδεται από άτομο σε άτομο. </a:t>
            </a:r>
          </a:p>
          <a:p>
            <a:pPr marL="342900" indent="-342900">
              <a:buFont typeface="Wingdings" panose="05000000000000000000" pitchFamily="2" charset="2"/>
              <a:buChar char="Ø"/>
            </a:pPr>
            <a:r>
              <a:rPr lang="el-GR" sz="2400" b="0" i="0" dirty="0">
                <a:solidFill>
                  <a:srgbClr val="18374D"/>
                </a:solidFill>
                <a:effectLst/>
                <a:latin typeface="-apple-system"/>
              </a:rPr>
              <a:t>Προκαλείται από το </a:t>
            </a:r>
            <a:r>
              <a:rPr lang="el-GR" sz="2400" b="0" i="0" dirty="0" err="1">
                <a:solidFill>
                  <a:srgbClr val="18374D"/>
                </a:solidFill>
                <a:effectLst/>
                <a:latin typeface="-apple-system"/>
              </a:rPr>
              <a:t>Clostridium</a:t>
            </a:r>
            <a:r>
              <a:rPr lang="el-GR" sz="2400" b="0" i="0" dirty="0">
                <a:solidFill>
                  <a:srgbClr val="18374D"/>
                </a:solidFill>
                <a:effectLst/>
                <a:latin typeface="-apple-system"/>
              </a:rPr>
              <a:t> </a:t>
            </a:r>
            <a:r>
              <a:rPr lang="el-GR" sz="2400" b="0" i="0" dirty="0" err="1">
                <a:solidFill>
                  <a:srgbClr val="18374D"/>
                </a:solidFill>
                <a:effectLst/>
                <a:latin typeface="-apple-system"/>
              </a:rPr>
              <a:t>tetani</a:t>
            </a:r>
            <a:r>
              <a:rPr lang="el-GR" sz="2400" b="0" i="0" dirty="0">
                <a:solidFill>
                  <a:srgbClr val="18374D"/>
                </a:solidFill>
                <a:effectLst/>
                <a:latin typeface="-apple-system"/>
              </a:rPr>
              <a:t>, ένα κατά </a:t>
            </a:r>
            <a:r>
              <a:rPr lang="el-GR" sz="2400" b="0" i="0" dirty="0" err="1">
                <a:solidFill>
                  <a:srgbClr val="18374D"/>
                </a:solidFill>
                <a:effectLst/>
                <a:latin typeface="-apple-system"/>
              </a:rPr>
              <a:t>Gram</a:t>
            </a:r>
            <a:r>
              <a:rPr lang="el-GR" sz="2400" b="0" i="0" dirty="0">
                <a:solidFill>
                  <a:srgbClr val="18374D"/>
                </a:solidFill>
                <a:effectLst/>
                <a:latin typeface="-apple-system"/>
              </a:rPr>
              <a:t> θετικό μικρόβιο που παράγει σπόρους. Το </a:t>
            </a:r>
            <a:r>
              <a:rPr lang="el-GR" sz="2400" b="0" i="0" dirty="0" err="1">
                <a:solidFill>
                  <a:srgbClr val="18374D"/>
                </a:solidFill>
                <a:effectLst/>
                <a:latin typeface="-apple-system"/>
              </a:rPr>
              <a:t>κλωστηρίδιο</a:t>
            </a:r>
            <a:r>
              <a:rPr lang="el-GR" sz="2400" b="0" i="0" dirty="0">
                <a:solidFill>
                  <a:srgbClr val="18374D"/>
                </a:solidFill>
                <a:effectLst/>
                <a:latin typeface="-apple-system"/>
              </a:rPr>
              <a:t> βρίσκεται κυρίως στο έδαφος, στη σκόνη και στον εντερικό σωλήνα ανθρώπων και ζώων. </a:t>
            </a:r>
          </a:p>
          <a:p>
            <a:pPr marL="342900" indent="-342900">
              <a:buFont typeface="Wingdings" panose="05000000000000000000" pitchFamily="2" charset="2"/>
              <a:buChar char="Ø"/>
            </a:pPr>
            <a:r>
              <a:rPr lang="el-GR" sz="2400" b="0" i="0" dirty="0">
                <a:solidFill>
                  <a:srgbClr val="18374D"/>
                </a:solidFill>
                <a:effectLst/>
                <a:latin typeface="-apple-system"/>
              </a:rPr>
              <a:t>Πολλαπλασιάζεται μόνο στο σημείο ενοφθαλμισμού, δηλαδή στην περιοχή όπου έχει λυθεί η συνέχεια του δέρματος και παράγει δύο </a:t>
            </a:r>
            <a:r>
              <a:rPr lang="el-GR" sz="2400" b="0" i="0" dirty="0" err="1">
                <a:solidFill>
                  <a:srgbClr val="18374D"/>
                </a:solidFill>
                <a:effectLst/>
                <a:latin typeface="-apple-system"/>
              </a:rPr>
              <a:t>τοξίνες,την</a:t>
            </a:r>
            <a:r>
              <a:rPr lang="el-GR" sz="2400" b="0" i="0" dirty="0">
                <a:solidFill>
                  <a:srgbClr val="18374D"/>
                </a:solidFill>
                <a:effectLst/>
                <a:latin typeface="-apple-system"/>
              </a:rPr>
              <a:t> </a:t>
            </a:r>
            <a:r>
              <a:rPr lang="el-GR" sz="2400" b="1" i="0" dirty="0" err="1">
                <a:solidFill>
                  <a:srgbClr val="18374D"/>
                </a:solidFill>
                <a:effectLst/>
                <a:latin typeface="-apple-system"/>
              </a:rPr>
              <a:t>τετανοσπασμίνη</a:t>
            </a:r>
            <a:r>
              <a:rPr lang="el-GR" sz="2400" b="0" i="0" dirty="0">
                <a:solidFill>
                  <a:srgbClr val="18374D"/>
                </a:solidFill>
                <a:effectLst/>
                <a:latin typeface="-apple-system"/>
              </a:rPr>
              <a:t> και την </a:t>
            </a:r>
            <a:r>
              <a:rPr lang="el-GR" sz="2400" b="1" i="0" dirty="0" err="1">
                <a:solidFill>
                  <a:srgbClr val="18374D"/>
                </a:solidFill>
                <a:effectLst/>
                <a:latin typeface="-apple-system"/>
              </a:rPr>
              <a:t>τετανολυσίνη</a:t>
            </a:r>
            <a:r>
              <a:rPr lang="el-GR" sz="2400" b="0" i="0" dirty="0">
                <a:solidFill>
                  <a:srgbClr val="18374D"/>
                </a:solidFill>
                <a:effectLst/>
                <a:latin typeface="-apple-system"/>
              </a:rPr>
              <a:t>. </a:t>
            </a:r>
          </a:p>
          <a:p>
            <a:pPr marL="342900" indent="-342900">
              <a:buFont typeface="Wingdings" panose="05000000000000000000" pitchFamily="2" charset="2"/>
              <a:buChar char="Ø"/>
            </a:pPr>
            <a:r>
              <a:rPr lang="el-GR" sz="2400" b="0" i="0" dirty="0">
                <a:solidFill>
                  <a:srgbClr val="18374D"/>
                </a:solidFill>
                <a:effectLst/>
                <a:latin typeface="-apple-system"/>
              </a:rPr>
              <a:t>Η κλινική εικόνα της νόσου οφείλεται στην </a:t>
            </a:r>
            <a:r>
              <a:rPr lang="el-GR" sz="2400" b="0" i="0" dirty="0" err="1">
                <a:solidFill>
                  <a:srgbClr val="18374D"/>
                </a:solidFill>
                <a:effectLst/>
                <a:latin typeface="-apple-system"/>
              </a:rPr>
              <a:t>τετανοσπασμίνη</a:t>
            </a:r>
            <a:r>
              <a:rPr lang="el-GR" sz="2400" b="0" i="0" dirty="0">
                <a:solidFill>
                  <a:srgbClr val="18374D"/>
                </a:solidFill>
                <a:effectLst/>
                <a:latin typeface="-apple-system"/>
              </a:rPr>
              <a:t>, η οποία προσβάλλει διάφορα σημεία του ΚΝΣ, μπλοκάροντας την έκκριση ανασταλτικών νευροδιαβιβαστών, π.χ. GABA, </a:t>
            </a:r>
            <a:r>
              <a:rPr lang="el-GR" sz="2400" b="0" i="0" dirty="0" err="1">
                <a:solidFill>
                  <a:srgbClr val="18374D"/>
                </a:solidFill>
                <a:effectLst/>
                <a:latin typeface="-apple-system"/>
              </a:rPr>
              <a:t>γλυκίνη</a:t>
            </a:r>
            <a:r>
              <a:rPr lang="el-GR" sz="2400" b="0" i="0" dirty="0">
                <a:solidFill>
                  <a:srgbClr val="18374D"/>
                </a:solidFill>
                <a:effectLst/>
                <a:latin typeface="-apple-system"/>
              </a:rPr>
              <a:t>. Αποτέλεσμα είναι η εμφάνιση μόνιμης μυϊκής σύσπασης και σπασμών, που εκλύονται αυτόματα ή μετά από εξωτερικά ερεθίσματα.</a:t>
            </a:r>
            <a:endParaRPr lang="el-GR" sz="2400" dirty="0"/>
          </a:p>
        </p:txBody>
      </p:sp>
    </p:spTree>
    <p:extLst>
      <p:ext uri="{BB962C8B-B14F-4D97-AF65-F5344CB8AC3E}">
        <p14:creationId xmlns:p14="http://schemas.microsoft.com/office/powerpoint/2010/main" val="23321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05FA89-E610-AE0E-3A72-C058E0E74915}"/>
              </a:ext>
            </a:extLst>
          </p:cNvPr>
          <p:cNvSpPr txBox="1"/>
          <p:nvPr/>
        </p:nvSpPr>
        <p:spPr>
          <a:xfrm>
            <a:off x="355107" y="692458"/>
            <a:ext cx="10626571" cy="6555641"/>
          </a:xfrm>
          <a:prstGeom prst="rect">
            <a:avLst/>
          </a:prstGeom>
          <a:noFill/>
        </p:spPr>
        <p:txBody>
          <a:bodyPr wrap="square">
            <a:spAutoFit/>
          </a:bodyPr>
          <a:lstStyle/>
          <a:p>
            <a:pPr algn="l">
              <a:buFont typeface="Arial" panose="020B0604020202020204" pitchFamily="34" charset="0"/>
              <a:buChar char="•"/>
            </a:pPr>
            <a:r>
              <a:rPr lang="el-GR" sz="2400" b="1" i="0" dirty="0">
                <a:solidFill>
                  <a:srgbClr val="FF0000"/>
                </a:solidFill>
                <a:effectLst/>
                <a:latin typeface="Ubuntu" panose="020B0504030602030204" pitchFamily="34" charset="0"/>
              </a:rPr>
              <a:t>Νεογνικός τέτανος </a:t>
            </a:r>
            <a:r>
              <a:rPr lang="el-GR" sz="2400" b="0" i="0" dirty="0">
                <a:solidFill>
                  <a:srgbClr val="111111"/>
                </a:solidFill>
                <a:effectLst/>
                <a:latin typeface="Ubuntu" panose="020B0504030602030204" pitchFamily="34" charset="0"/>
              </a:rPr>
              <a:t>:</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 Η προστασία των νεογέννητων από το νεογνικό τέτανο καθορίζεται από την ανοσολογική κατάσταση της μητέρας τους.</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 Για την προστασία των νεογέννητων οι </a:t>
            </a:r>
            <a:r>
              <a:rPr lang="el-GR" sz="2400" b="0" i="0" dirty="0" err="1">
                <a:solidFill>
                  <a:srgbClr val="111111"/>
                </a:solidFill>
                <a:effectLst/>
                <a:latin typeface="Ubuntu" panose="020B0504030602030204" pitchFamily="34" charset="0"/>
              </a:rPr>
              <a:t>ανεμβολίαστες</a:t>
            </a:r>
            <a:r>
              <a:rPr lang="el-GR" sz="2400" b="0" i="0" dirty="0">
                <a:solidFill>
                  <a:srgbClr val="111111"/>
                </a:solidFill>
                <a:effectLst/>
                <a:latin typeface="Ubuntu" panose="020B0504030602030204" pitchFamily="34" charset="0"/>
              </a:rPr>
              <a:t> μητέρες θα πρέπει να λαμβάνουν τουλάχιστον 2 δόσεις αντιτετανικού εμβολίου με μεσοδιάστημα 4 εβδομάδων και η δεύτερη δόση να είναι τουλάχιστον δυο εβδομάδες πριν τον τοκετό. Τρίτη δόση μπορεί να χορηγηθεί 6-12 μήνες μετά την δεύτερη ή κατά τη διάρκεια επόμενης κύησης. Δυο επιπλέον δόσεις θα πρέπει να χορηγηθούν με μεσοδιαστήματα ενός έτους ή κατά τη διάρκεια επόμενων κυήσεων. Μια από τις 5 δόσεις θα πρέπει να χορηγηθεί ως </a:t>
            </a:r>
            <a:r>
              <a:rPr lang="el-GR" sz="2400" b="0" i="0" dirty="0" err="1">
                <a:solidFill>
                  <a:srgbClr val="111111"/>
                </a:solidFill>
                <a:effectLst/>
                <a:latin typeface="Ubuntu" panose="020B0504030602030204" pitchFamily="34" charset="0"/>
              </a:rPr>
              <a:t>Tdap</a:t>
            </a:r>
            <a:r>
              <a:rPr lang="el-GR" sz="2400" b="0" i="0" dirty="0">
                <a:solidFill>
                  <a:srgbClr val="111111"/>
                </a:solidFill>
                <a:effectLst/>
                <a:latin typeface="Ubuntu" panose="020B0504030602030204" pitchFamily="34" charset="0"/>
              </a:rPr>
              <a:t>, ιδανικά αμέσως μετά τον τοκετό ή μεταξύ των κυήσεων. </a:t>
            </a:r>
            <a:r>
              <a:rPr lang="el-GR" sz="2400" b="0" i="0" dirty="0" err="1">
                <a:solidFill>
                  <a:srgbClr val="111111"/>
                </a:solidFill>
                <a:effectLst/>
                <a:latin typeface="Ubuntu" panose="020B0504030602030204" pitchFamily="34" charset="0"/>
              </a:rPr>
              <a:t>Έγκυες</a:t>
            </a:r>
            <a:r>
              <a:rPr lang="el-GR" sz="2400" b="0" i="0" dirty="0">
                <a:solidFill>
                  <a:srgbClr val="111111"/>
                </a:solidFill>
                <a:effectLst/>
                <a:latin typeface="Ubuntu" panose="020B0504030602030204" pitchFamily="34" charset="0"/>
              </a:rPr>
              <a:t> που έχουν εμβολιαστεί με 3 ή 4 δόσεις αντιτετανικού εμβολίου, θα πρέπει να λάβουν 2 δόσεις εμβολίου κατά τη διάρκεια καθεμιάς από τις δυο πρώτες κυήσεις τους. Τα νεογέννητα μητέρων που έχουν εμβολιαστεί έχουν παθητική ανοσία που τα προφυλάσσει από τον νεογνικό τέτανο.</a:t>
            </a:r>
          </a:p>
          <a:p>
            <a:pPr algn="l"/>
            <a:endParaRPr lang="el-GR" sz="3600" b="0" i="0" dirty="0">
              <a:solidFill>
                <a:srgbClr val="111111"/>
              </a:solidFill>
              <a:effectLst/>
              <a:latin typeface="Ubuntu" panose="020B0504030602030204" pitchFamily="34" charset="0"/>
            </a:endParaRPr>
          </a:p>
        </p:txBody>
      </p:sp>
    </p:spTree>
    <p:extLst>
      <p:ext uri="{BB962C8B-B14F-4D97-AF65-F5344CB8AC3E}">
        <p14:creationId xmlns:p14="http://schemas.microsoft.com/office/powerpoint/2010/main" val="52173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A2902F-7648-2BB7-A8EC-CAA2BFDFA25D}"/>
              </a:ext>
            </a:extLst>
          </p:cNvPr>
          <p:cNvSpPr txBox="1"/>
          <p:nvPr/>
        </p:nvSpPr>
        <p:spPr>
          <a:xfrm>
            <a:off x="447870" y="338202"/>
            <a:ext cx="11643516" cy="6370975"/>
          </a:xfrm>
          <a:prstGeom prst="rect">
            <a:avLst/>
          </a:prstGeom>
          <a:noFill/>
        </p:spPr>
        <p:txBody>
          <a:bodyPr wrap="square">
            <a:spAutoFit/>
          </a:bodyPr>
          <a:lstStyle/>
          <a:p>
            <a:pPr algn="l"/>
            <a:r>
              <a:rPr lang="el-GR" sz="2800" b="1" i="0" dirty="0">
                <a:solidFill>
                  <a:srgbClr val="FF0000"/>
                </a:solidFill>
                <a:effectLst/>
                <a:latin typeface="Ubuntu" panose="020B0504030602030204" pitchFamily="34" charset="0"/>
              </a:rPr>
              <a:t>Έλεγχος επαφών, κρουσμάτων, στενού περιβάλλοντος</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Δήλωση του κρούσματος στις αρμόδιες υγειονομικές αρχές.</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Απομόνωση κρούσματος: Δεν εφαρμόζεται.</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Απολύμανση του περιβάλλοντος: Δεν εφαρμόζεται.</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Ανοσοποίηση των επαφών: Δεν εφαρμόζεται.</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Διερεύνηση των συνθηκών κάτω από τις οποίες έγινε ο τραυματισμός.</a:t>
            </a:r>
          </a:p>
          <a:p>
            <a:pPr marL="342900" indent="-342900" algn="l">
              <a:buFont typeface="Wingdings" panose="05000000000000000000" pitchFamily="2" charset="2"/>
              <a:buChar char="Ø"/>
            </a:pPr>
            <a:r>
              <a:rPr lang="el-GR" sz="2400" b="1" i="0" dirty="0">
                <a:solidFill>
                  <a:srgbClr val="FF0000"/>
                </a:solidFill>
                <a:effectLst/>
                <a:latin typeface="Ubuntu" panose="020B0504030602030204" pitchFamily="34" charset="0"/>
              </a:rPr>
              <a:t>Ειδική θεραπεία ασθενούς: </a:t>
            </a:r>
            <a:r>
              <a:rPr lang="el-GR" sz="2400" b="1" i="0" dirty="0">
                <a:solidFill>
                  <a:srgbClr val="111111"/>
                </a:solidFill>
                <a:effectLst/>
                <a:latin typeface="Ubuntu" panose="020B0504030602030204" pitchFamily="34" charset="0"/>
              </a:rPr>
              <a:t>Χορήγηση </a:t>
            </a:r>
            <a:r>
              <a:rPr lang="el-GR" sz="2400" b="1" i="0" dirty="0" err="1">
                <a:solidFill>
                  <a:srgbClr val="111111"/>
                </a:solidFill>
                <a:effectLst/>
                <a:latin typeface="Ubuntu" panose="020B0504030602030204" pitchFamily="34" charset="0"/>
              </a:rPr>
              <a:t>υπεράνοσης</a:t>
            </a:r>
            <a:r>
              <a:rPr lang="el-GR" sz="2400" b="1" i="0" dirty="0">
                <a:solidFill>
                  <a:srgbClr val="111111"/>
                </a:solidFill>
                <a:effectLst/>
                <a:latin typeface="Ubuntu" panose="020B0504030602030204" pitchFamily="34" charset="0"/>
              </a:rPr>
              <a:t> γ-σφαιρίνης </a:t>
            </a:r>
            <a:r>
              <a:rPr lang="el-GR" sz="2400" i="0" dirty="0">
                <a:solidFill>
                  <a:srgbClr val="111111"/>
                </a:solidFill>
                <a:effectLst/>
                <a:latin typeface="Ubuntu" panose="020B0504030602030204" pitchFamily="34" charset="0"/>
              </a:rPr>
              <a:t>ενδομυϊκά σε δόση 3.000-6.000 μονάδες. </a:t>
            </a:r>
            <a:r>
              <a:rPr lang="el-GR" sz="2400" b="1" i="0" dirty="0">
                <a:solidFill>
                  <a:srgbClr val="111111"/>
                </a:solidFill>
                <a:effectLst/>
                <a:latin typeface="Ubuntu" panose="020B0504030602030204" pitchFamily="34" charset="0"/>
              </a:rPr>
              <a:t>Η </a:t>
            </a:r>
            <a:r>
              <a:rPr lang="el-GR" sz="2400" b="1" i="0" dirty="0" err="1">
                <a:solidFill>
                  <a:srgbClr val="111111"/>
                </a:solidFill>
                <a:effectLst/>
                <a:latin typeface="Ubuntu" panose="020B0504030602030204" pitchFamily="34" charset="0"/>
              </a:rPr>
              <a:t>μετρονιδαζόλη</a:t>
            </a:r>
            <a:r>
              <a:rPr lang="el-GR" sz="2400" b="1" i="0" dirty="0">
                <a:solidFill>
                  <a:srgbClr val="111111"/>
                </a:solidFill>
                <a:effectLst/>
                <a:latin typeface="Ubuntu" panose="020B0504030602030204" pitchFamily="34" charset="0"/>
              </a:rPr>
              <a:t> </a:t>
            </a:r>
            <a:r>
              <a:rPr lang="el-GR" sz="2400" i="0" dirty="0">
                <a:solidFill>
                  <a:srgbClr val="111111"/>
                </a:solidFill>
                <a:effectLst/>
                <a:latin typeface="Ubuntu" panose="020B0504030602030204" pitchFamily="34" charset="0"/>
              </a:rPr>
              <a:t>είναι το αντιβιοτικό εκλογής και θα πρέπει να χορηγείται για 7-14 ημέρες σε μεγάλες δόσεις. Η χορήγηση της συμβάλλει στην μείωση των χορηγούμενων </a:t>
            </a:r>
            <a:r>
              <a:rPr lang="el-GR" sz="2400" i="0" dirty="0" err="1">
                <a:solidFill>
                  <a:srgbClr val="111111"/>
                </a:solidFill>
                <a:effectLst/>
                <a:latin typeface="Ubuntu" panose="020B0504030602030204" pitchFamily="34" charset="0"/>
              </a:rPr>
              <a:t>μυοχαλαρωτικών</a:t>
            </a:r>
            <a:r>
              <a:rPr lang="el-GR" sz="2400" i="0" dirty="0">
                <a:solidFill>
                  <a:srgbClr val="111111"/>
                </a:solidFill>
                <a:effectLst/>
                <a:latin typeface="Ubuntu" panose="020B0504030602030204" pitchFamily="34" charset="0"/>
              </a:rPr>
              <a:t> και αντισπασμωδικών φαρμάκων. </a:t>
            </a:r>
            <a:r>
              <a:rPr lang="el-GR" sz="2400" b="1" i="0" dirty="0">
                <a:solidFill>
                  <a:srgbClr val="111111"/>
                </a:solidFill>
                <a:effectLst/>
                <a:latin typeface="Ubuntu" panose="020B0504030602030204" pitchFamily="34" charset="0"/>
              </a:rPr>
              <a:t>Σχολαστικός χειρουργικός καθαρισμός </a:t>
            </a:r>
            <a:r>
              <a:rPr lang="el-GR" sz="2400" b="0" i="0" dirty="0">
                <a:solidFill>
                  <a:srgbClr val="111111"/>
                </a:solidFill>
                <a:effectLst/>
                <a:latin typeface="Ubuntu" panose="020B0504030602030204" pitchFamily="34" charset="0"/>
              </a:rPr>
              <a:t>συστήνεται σε βαθιά και μεγάλα τραύματα. </a:t>
            </a:r>
          </a:p>
          <a:p>
            <a:pPr marL="342900" indent="-342900" algn="l">
              <a:buFont typeface="Wingdings" panose="05000000000000000000" pitchFamily="2" charset="2"/>
              <a:buChar char="Ø"/>
            </a:pPr>
            <a:r>
              <a:rPr lang="el-GR" sz="2400" b="1" i="0" dirty="0">
                <a:solidFill>
                  <a:srgbClr val="111111"/>
                </a:solidFill>
                <a:effectLst/>
                <a:latin typeface="Ubuntu" panose="020B0504030602030204" pitchFamily="34" charset="0"/>
              </a:rPr>
              <a:t>Η διατήρηση ανοιχτών αεραγωγών, η χορήγηση κατασταλτικών και </a:t>
            </a:r>
            <a:r>
              <a:rPr lang="el-GR" sz="2400" b="1" i="0" dirty="0" err="1">
                <a:solidFill>
                  <a:srgbClr val="111111"/>
                </a:solidFill>
                <a:effectLst/>
                <a:latin typeface="Ubuntu" panose="020B0504030602030204" pitchFamily="34" charset="0"/>
              </a:rPr>
              <a:t>μυοχαλαρωτικών</a:t>
            </a:r>
            <a:r>
              <a:rPr lang="el-GR" sz="2400" b="1" i="0" dirty="0">
                <a:solidFill>
                  <a:srgbClr val="111111"/>
                </a:solidFill>
                <a:effectLst/>
                <a:latin typeface="Ubuntu" panose="020B0504030602030204" pitchFamily="34" charset="0"/>
              </a:rPr>
              <a:t> φαρμάκων καθώς και η μηχανική υποστήριξη της αναπνοής, είναι ζωτικής σημασίας. </a:t>
            </a:r>
          </a:p>
          <a:p>
            <a:pPr marL="342900" indent="-342900" algn="l">
              <a:buFont typeface="Wingdings" panose="05000000000000000000" pitchFamily="2" charset="2"/>
              <a:buChar char="Ø"/>
            </a:pPr>
            <a:r>
              <a:rPr lang="el-GR" sz="2400" b="1" i="0" dirty="0">
                <a:solidFill>
                  <a:srgbClr val="111111"/>
                </a:solidFill>
                <a:effectLst/>
                <a:latin typeface="Ubuntu" panose="020B0504030602030204" pitchFamily="34" charset="0"/>
              </a:rPr>
              <a:t>Η ενεργητική ανοσοποίηση</a:t>
            </a:r>
            <a:r>
              <a:rPr lang="el-GR" sz="2400" b="0" i="0" dirty="0">
                <a:solidFill>
                  <a:srgbClr val="111111"/>
                </a:solidFill>
                <a:effectLst/>
                <a:latin typeface="Ubuntu" panose="020B0504030602030204" pitchFamily="34" charset="0"/>
              </a:rPr>
              <a:t> θα πρέπει να ξεκινήσει άμεσα με την έναρξη της θεραπευτικής αγωγής.</a:t>
            </a:r>
          </a:p>
        </p:txBody>
      </p:sp>
    </p:spTree>
    <p:extLst>
      <p:ext uri="{BB962C8B-B14F-4D97-AF65-F5344CB8AC3E}">
        <p14:creationId xmlns:p14="http://schemas.microsoft.com/office/powerpoint/2010/main" val="1913389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C2D8F5-B921-5DBD-31AD-EE5DB44DB66F}"/>
              </a:ext>
            </a:extLst>
          </p:cNvPr>
          <p:cNvSpPr txBox="1"/>
          <p:nvPr/>
        </p:nvSpPr>
        <p:spPr>
          <a:xfrm>
            <a:off x="811080" y="1095782"/>
            <a:ext cx="9214913" cy="4431983"/>
          </a:xfrm>
          <a:prstGeom prst="rect">
            <a:avLst/>
          </a:prstGeom>
          <a:noFill/>
        </p:spPr>
        <p:txBody>
          <a:bodyPr wrap="square">
            <a:spAutoFit/>
          </a:bodyPr>
          <a:lstStyle/>
          <a:p>
            <a:pPr algn="l"/>
            <a:r>
              <a:rPr lang="el-GR" sz="2400" b="1" i="0" dirty="0">
                <a:solidFill>
                  <a:srgbClr val="FF0000"/>
                </a:solidFill>
                <a:effectLst/>
                <a:latin typeface="-apple-system"/>
              </a:rPr>
              <a:t>Ανακεφαλαιώνοντας,  για την προφύλαξη από τον τέτανο σε περίπτωση τραυματισμού, πρέπει να γίνουν τα εξής:</a:t>
            </a:r>
          </a:p>
          <a:p>
            <a:pPr marL="285750" indent="-285750" algn="l">
              <a:buFont typeface="Wingdings" panose="05000000000000000000" pitchFamily="2" charset="2"/>
              <a:buChar char="Ø"/>
            </a:pPr>
            <a:r>
              <a:rPr lang="el-GR" b="0" i="0" dirty="0">
                <a:solidFill>
                  <a:srgbClr val="18374D"/>
                </a:solidFill>
                <a:effectLst/>
                <a:latin typeface="-apple-system"/>
              </a:rPr>
              <a:t>Ανεξάρτητα από το επίπεδο ανοσοποίησης του ατόμου, κάθε επιμολυσμένο τραύμα θα πρέπει να </a:t>
            </a:r>
            <a:r>
              <a:rPr lang="el-GR" b="0" i="0" dirty="0" err="1">
                <a:solidFill>
                  <a:srgbClr val="18374D"/>
                </a:solidFill>
                <a:effectLst/>
                <a:latin typeface="-apple-system"/>
              </a:rPr>
              <a:t>απολυμαίνεται</a:t>
            </a:r>
            <a:r>
              <a:rPr lang="el-GR" b="0" i="0" dirty="0">
                <a:solidFill>
                  <a:srgbClr val="18374D"/>
                </a:solidFill>
                <a:effectLst/>
                <a:latin typeface="-apple-system"/>
              </a:rPr>
              <a:t> σωστά και να απομακρύνονται τυχόν νεκρωμένοι ιστοί.</a:t>
            </a:r>
          </a:p>
          <a:p>
            <a:pPr marL="285750" indent="-285750" algn="l">
              <a:buFont typeface="Wingdings" panose="05000000000000000000" pitchFamily="2" charset="2"/>
              <a:buChar char="Ø"/>
            </a:pPr>
            <a:r>
              <a:rPr lang="el-GR" b="0" i="0" dirty="0">
                <a:solidFill>
                  <a:srgbClr val="18374D"/>
                </a:solidFill>
                <a:effectLst/>
                <a:latin typeface="-apple-system"/>
              </a:rPr>
              <a:t>Θα πρέπει να ληφθεί ιστορικό εμβολιασμού για  να εκτιμηθεί η ανάγκη χορήγησης αντιτετανικής </a:t>
            </a:r>
            <a:r>
              <a:rPr lang="el-GR" b="0" i="0" dirty="0" err="1">
                <a:solidFill>
                  <a:srgbClr val="18374D"/>
                </a:solidFill>
                <a:effectLst/>
                <a:latin typeface="-apple-system"/>
              </a:rPr>
              <a:t>ανοσοσφαιρίνης</a:t>
            </a:r>
            <a:r>
              <a:rPr lang="el-GR" b="0" i="0" dirty="0">
                <a:solidFill>
                  <a:srgbClr val="18374D"/>
                </a:solidFill>
                <a:effectLst/>
                <a:latin typeface="-apple-system"/>
              </a:rPr>
              <a:t> και εμβολίου.</a:t>
            </a:r>
          </a:p>
          <a:p>
            <a:pPr marL="285750" indent="-285750" algn="l">
              <a:buFont typeface="Wingdings" panose="05000000000000000000" pitchFamily="2" charset="2"/>
              <a:buChar char="Ø"/>
            </a:pPr>
            <a:r>
              <a:rPr lang="el-GR" b="0" i="0" dirty="0">
                <a:solidFill>
                  <a:srgbClr val="18374D"/>
                </a:solidFill>
                <a:effectLst/>
                <a:latin typeface="-apple-system"/>
              </a:rPr>
              <a:t>Το αντιτετανικό </a:t>
            </a:r>
            <a:r>
              <a:rPr lang="el-GR" b="1" i="0" dirty="0">
                <a:solidFill>
                  <a:srgbClr val="18374D"/>
                </a:solidFill>
                <a:effectLst/>
                <a:latin typeface="-apple-system"/>
              </a:rPr>
              <a:t>εμβόλιο</a:t>
            </a:r>
            <a:r>
              <a:rPr lang="el-GR" b="0" i="0" dirty="0">
                <a:solidFill>
                  <a:srgbClr val="18374D"/>
                </a:solidFill>
                <a:effectLst/>
                <a:latin typeface="-apple-system"/>
              </a:rPr>
              <a:t> (</a:t>
            </a:r>
            <a:r>
              <a:rPr lang="el-GR" b="0" i="0" dirty="0" err="1">
                <a:solidFill>
                  <a:srgbClr val="18374D"/>
                </a:solidFill>
                <a:effectLst/>
                <a:latin typeface="-apple-system"/>
              </a:rPr>
              <a:t>Td</a:t>
            </a:r>
            <a:r>
              <a:rPr lang="el-GR" b="0" i="0" dirty="0">
                <a:solidFill>
                  <a:srgbClr val="18374D"/>
                </a:solidFill>
                <a:effectLst/>
                <a:latin typeface="-apple-system"/>
              </a:rPr>
              <a:t>) θα πρέπει να χορηγηθεί σε κάθε περίπτωση τραυματισμού (είτε μικρού, καθαρού είτε ρυπαρού), όταν ο τραυματίας δεν είναι επαρκώς καλυμμένος, όταν δηλαδή δεν έχει κάνει τις αναμνηστικές δόσεις ανά δεκαετία. Αυτό είναι ιδιαίτερα σημαντικό για ορισμένες ομάδες πληθυσμού, όπως οι εργαζόμενοι σε περιβάλλον υψηλού κινδύνου προσβολής από τέτανο, οι ηλικιωμένοι και οι κάτοικοι αγροτικών περιοχών (όπου είναι πιθανότερη η επαφή με περιττώματα ζώων).</a:t>
            </a:r>
          </a:p>
          <a:p>
            <a:pPr marL="285750" indent="-285750" algn="l">
              <a:buFont typeface="Wingdings" panose="05000000000000000000" pitchFamily="2" charset="2"/>
              <a:buChar char="Ø"/>
            </a:pPr>
            <a:r>
              <a:rPr lang="el-GR" b="0" i="0" dirty="0">
                <a:solidFill>
                  <a:srgbClr val="18374D"/>
                </a:solidFill>
                <a:effectLst/>
                <a:latin typeface="-apple-system"/>
              </a:rPr>
              <a:t>Σε περίπτωση ατελούς ιστορικού και ρυπαρού, επιρρεπούς στον τέτανο τραύματος, θα πρέπει να χορηγηθεί HATIG, έχοντας </a:t>
            </a:r>
            <a:r>
              <a:rPr lang="el-GR" b="0" i="0" dirty="0" err="1">
                <a:solidFill>
                  <a:srgbClr val="18374D"/>
                </a:solidFill>
                <a:effectLst/>
                <a:latin typeface="-apple-system"/>
              </a:rPr>
              <a:t>υπ’όψιν</a:t>
            </a:r>
            <a:r>
              <a:rPr lang="el-GR" b="0" i="0" dirty="0">
                <a:solidFill>
                  <a:srgbClr val="18374D"/>
                </a:solidFill>
                <a:effectLst/>
                <a:latin typeface="-apple-system"/>
              </a:rPr>
              <a:t> το χρόνο που παρήλθε από τον τραυματισμό. Εάν έχουν περάσει πάνω από 72 ώρες, δεν υπάρχει κλινικό όφελος από τη χορήγησή της.</a:t>
            </a:r>
          </a:p>
        </p:txBody>
      </p:sp>
    </p:spTree>
    <p:extLst>
      <p:ext uri="{BB962C8B-B14F-4D97-AF65-F5344CB8AC3E}">
        <p14:creationId xmlns:p14="http://schemas.microsoft.com/office/powerpoint/2010/main" val="257603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157F7-959E-A30A-241E-8BBDC65AE42E}"/>
              </a:ext>
            </a:extLst>
          </p:cNvPr>
          <p:cNvSpPr>
            <a:spLocks noGrp="1"/>
          </p:cNvSpPr>
          <p:nvPr>
            <p:ph type="title"/>
          </p:nvPr>
        </p:nvSpPr>
        <p:spPr>
          <a:xfrm>
            <a:off x="913775" y="618518"/>
            <a:ext cx="10364451" cy="609392"/>
          </a:xfrm>
        </p:spPr>
        <p:txBody>
          <a:bodyPr>
            <a:normAutofit fontScale="90000"/>
          </a:bodyPr>
          <a:lstStyle/>
          <a:p>
            <a:r>
              <a:rPr lang="el-GR" b="1" cap="none" dirty="0">
                <a:solidFill>
                  <a:srgbClr val="FF0000"/>
                </a:solidFill>
              </a:rPr>
              <a:t>ΤΕΤΑΝΟΣ</a:t>
            </a:r>
            <a:r>
              <a:rPr lang="el-GR" b="1" i="0" dirty="0">
                <a:solidFill>
                  <a:srgbClr val="8CCA84"/>
                </a:solidFill>
                <a:effectLst/>
                <a:latin typeface="Ubuntu" panose="020B0504030602030204" pitchFamily="34" charset="0"/>
              </a:rPr>
              <a:t> </a:t>
            </a:r>
            <a:r>
              <a:rPr lang="el-GR" sz="3100" b="1" i="0" cap="none" dirty="0">
                <a:solidFill>
                  <a:srgbClr val="8CCA84"/>
                </a:solidFill>
                <a:effectLst/>
                <a:latin typeface="Ubuntu" panose="020B0504030602030204" pitchFamily="34" charset="0"/>
              </a:rPr>
              <a:t>ΚΛΙΝΙΚΕΣ ΕΚΔΗΛΩΣΕΙΣ</a:t>
            </a:r>
            <a:br>
              <a:rPr lang="el-GR" sz="3100" b="1" i="0" cap="none" dirty="0">
                <a:solidFill>
                  <a:srgbClr val="8CCA84"/>
                </a:solidFill>
                <a:effectLst/>
                <a:latin typeface="Ubuntu" panose="020B0504030602030204" pitchFamily="34" charset="0"/>
              </a:rPr>
            </a:br>
            <a:endParaRPr lang="el-GR" b="1" cap="none" dirty="0">
              <a:solidFill>
                <a:srgbClr val="FF0000"/>
              </a:solidFill>
            </a:endParaRPr>
          </a:p>
        </p:txBody>
      </p:sp>
      <p:sp>
        <p:nvSpPr>
          <p:cNvPr id="9" name="TextBox 8">
            <a:extLst>
              <a:ext uri="{FF2B5EF4-FFF2-40B4-BE49-F238E27FC236}">
                <a16:creationId xmlns:a16="http://schemas.microsoft.com/office/drawing/2014/main" id="{A1058B21-E8E6-320A-F2D7-476131CA89D2}"/>
              </a:ext>
            </a:extLst>
          </p:cNvPr>
          <p:cNvSpPr txBox="1"/>
          <p:nvPr/>
        </p:nvSpPr>
        <p:spPr>
          <a:xfrm>
            <a:off x="435427" y="1227910"/>
            <a:ext cx="11146971" cy="4708981"/>
          </a:xfrm>
          <a:prstGeom prst="rect">
            <a:avLst/>
          </a:prstGeom>
          <a:noFill/>
        </p:spPr>
        <p:txBody>
          <a:bodyPr wrap="square">
            <a:spAutoFit/>
          </a:bodyPr>
          <a:lstStyle/>
          <a:p>
            <a:pPr marL="342900" indent="-342900">
              <a:buFont typeface="Wingdings" panose="05000000000000000000" pitchFamily="2" charset="2"/>
              <a:buChar char="Ø"/>
            </a:pPr>
            <a:r>
              <a:rPr lang="el-GR" sz="2000" b="1" i="0" dirty="0">
                <a:solidFill>
                  <a:srgbClr val="FF0000"/>
                </a:solidFill>
                <a:effectLst/>
                <a:latin typeface="Ubuntu" panose="020B0504030602030204" pitchFamily="34" charset="0"/>
              </a:rPr>
              <a:t>Ο τέτανος μπορεί να είναι γενικευμένος ή εντοπισμένος</a:t>
            </a:r>
            <a:r>
              <a:rPr lang="el-GR" sz="2000" b="0" i="0" dirty="0">
                <a:solidFill>
                  <a:srgbClr val="111111"/>
                </a:solidFill>
                <a:effectLst/>
                <a:latin typeface="Ubuntu" panose="020B0504030602030204" pitchFamily="34" charset="0"/>
              </a:rPr>
              <a:t>. </a:t>
            </a:r>
          </a:p>
          <a:p>
            <a:pPr marL="342900" indent="-342900">
              <a:buFont typeface="Wingdings" panose="05000000000000000000" pitchFamily="2" charset="2"/>
              <a:buChar char="Ø"/>
            </a:pPr>
            <a:r>
              <a:rPr lang="el-GR" sz="2000" b="1" i="0" u="sng" dirty="0">
                <a:solidFill>
                  <a:srgbClr val="111111"/>
                </a:solidFill>
                <a:effectLst/>
                <a:latin typeface="Ubuntu" panose="020B0504030602030204" pitchFamily="34" charset="0"/>
              </a:rPr>
              <a:t>Ο εντοπισμένος τέτανος </a:t>
            </a:r>
            <a:r>
              <a:rPr lang="el-GR" sz="2000" b="0" i="0" dirty="0">
                <a:solidFill>
                  <a:srgbClr val="111111"/>
                </a:solidFill>
                <a:effectLst/>
                <a:latin typeface="Ubuntu" panose="020B0504030602030204" pitchFamily="34" charset="0"/>
              </a:rPr>
              <a:t>ο οποίος είναι ασυνήθης μορφή της νόσου, μπορεί να προηγείται της έναρξης του γενικευμένου τετάνου αλλά είναι ηπιότερος και χαρακτηρίζεται από επίμονη μυϊκή σύσπαση στην ίδια ανατομική περιοχή που βρίσκεται το τραύμα. Μόνο το 1% των περιπτώσεων καταλήγει. Ο κεφαλικός τέτανος αποτελεί σπάνια μορφή εντοπισμένου τετάνου που εμφανίζεται δευτερογενώς μετά από </a:t>
            </a:r>
            <a:r>
              <a:rPr lang="el-GR" sz="2000" b="0" i="0" dirty="0" err="1">
                <a:solidFill>
                  <a:srgbClr val="111111"/>
                </a:solidFill>
                <a:effectLst/>
                <a:latin typeface="Ubuntu" panose="020B0504030602030204" pitchFamily="34" charset="0"/>
              </a:rPr>
              <a:t>κρανιοπροσωπικές</a:t>
            </a:r>
            <a:r>
              <a:rPr lang="el-GR" sz="2000" b="0" i="0" dirty="0">
                <a:solidFill>
                  <a:srgbClr val="111111"/>
                </a:solidFill>
                <a:effectLst/>
                <a:latin typeface="Ubuntu" panose="020B0504030602030204" pitchFamily="34" charset="0"/>
              </a:rPr>
              <a:t> κακώσεις ή λοιμώξεις και εκδηλώνεται με παράλυση κρανιακών νεύρων. </a:t>
            </a:r>
          </a:p>
          <a:p>
            <a:pPr marL="342900" indent="-342900">
              <a:buFont typeface="Wingdings" panose="05000000000000000000" pitchFamily="2" charset="2"/>
              <a:buChar char="Ø"/>
            </a:pPr>
            <a:r>
              <a:rPr lang="el-GR" sz="2000" b="1" i="0" u="sng" dirty="0">
                <a:solidFill>
                  <a:srgbClr val="111111"/>
                </a:solidFill>
                <a:effectLst/>
                <a:latin typeface="Ubuntu" panose="020B0504030602030204" pitchFamily="34" charset="0"/>
              </a:rPr>
              <a:t>Ο γενικευμένος τέτανος </a:t>
            </a:r>
            <a:r>
              <a:rPr lang="el-GR" sz="2000" b="0" i="0" dirty="0">
                <a:solidFill>
                  <a:srgbClr val="111111"/>
                </a:solidFill>
                <a:effectLst/>
                <a:latin typeface="Ubuntu" panose="020B0504030602030204" pitchFamily="34" charset="0"/>
              </a:rPr>
              <a:t>είναι η συχνότερη μορφή (80%). Χαρακτηρίζεται από σύσπαση των μασητήρων μυών, </a:t>
            </a:r>
            <a:r>
              <a:rPr lang="el-GR" sz="2000" b="0" i="0" dirty="0" err="1">
                <a:solidFill>
                  <a:srgbClr val="111111"/>
                </a:solidFill>
                <a:effectLst/>
                <a:latin typeface="Ubuntu" panose="020B0504030602030204" pitchFamily="34" charset="0"/>
              </a:rPr>
              <a:t>τρισμό</a:t>
            </a:r>
            <a:r>
              <a:rPr lang="el-GR" sz="2000" b="0" i="0" dirty="0">
                <a:solidFill>
                  <a:srgbClr val="111111"/>
                </a:solidFill>
                <a:effectLst/>
                <a:latin typeface="Ubuntu" panose="020B0504030602030204" pitchFamily="34" charset="0"/>
              </a:rPr>
              <a:t> των </a:t>
            </a:r>
            <a:r>
              <a:rPr lang="el-GR" sz="2000" b="0" i="0" dirty="0" err="1">
                <a:solidFill>
                  <a:srgbClr val="111111"/>
                </a:solidFill>
                <a:effectLst/>
                <a:latin typeface="Ubuntu" panose="020B0504030602030204" pitchFamily="34" charset="0"/>
              </a:rPr>
              <a:t>οδόντων</a:t>
            </a:r>
            <a:r>
              <a:rPr lang="el-GR" sz="2000" b="0" i="0" dirty="0">
                <a:solidFill>
                  <a:srgbClr val="111111"/>
                </a:solidFill>
                <a:effectLst/>
                <a:latin typeface="Ubuntu" panose="020B0504030602030204" pitchFamily="34" charset="0"/>
              </a:rPr>
              <a:t>, σαρδόνιο γέλιο και </a:t>
            </a:r>
            <a:r>
              <a:rPr lang="el-GR" sz="2000" b="0" i="0" dirty="0" err="1">
                <a:solidFill>
                  <a:srgbClr val="111111"/>
                </a:solidFill>
                <a:effectLst/>
                <a:latin typeface="Ubuntu" panose="020B0504030602030204" pitchFamily="34" charset="0"/>
              </a:rPr>
              <a:t>οπισθότονο</a:t>
            </a:r>
            <a:r>
              <a:rPr lang="el-GR" sz="2000" b="0" i="0" dirty="0">
                <a:solidFill>
                  <a:srgbClr val="111111"/>
                </a:solidFill>
                <a:effectLst/>
                <a:latin typeface="Ubuntu" panose="020B0504030602030204" pitchFamily="34" charset="0"/>
              </a:rPr>
              <a:t>. Επώδυνοι </a:t>
            </a:r>
            <a:r>
              <a:rPr lang="el-GR" sz="2000" b="0" i="0" dirty="0" err="1">
                <a:solidFill>
                  <a:srgbClr val="111111"/>
                </a:solidFill>
                <a:effectLst/>
                <a:latin typeface="Ubuntu" panose="020B0504030602030204" pitchFamily="34" charset="0"/>
              </a:rPr>
              <a:t>τονικοκλονικοί</a:t>
            </a:r>
            <a:r>
              <a:rPr lang="el-GR" sz="2000" b="0" i="0" dirty="0">
                <a:solidFill>
                  <a:srgbClr val="111111"/>
                </a:solidFill>
                <a:effectLst/>
                <a:latin typeface="Ubuntu" panose="020B0504030602030204" pitchFamily="34" charset="0"/>
              </a:rPr>
              <a:t> σπασμοί εκλύονται συνεχώς ή κατά ώσεις μετά από οπτικά ή ακουστικά ερεθίσματα. Ο </a:t>
            </a:r>
            <a:r>
              <a:rPr lang="el-GR" sz="2000" b="0" i="0" dirty="0" err="1">
                <a:solidFill>
                  <a:srgbClr val="111111"/>
                </a:solidFill>
                <a:effectLst/>
                <a:latin typeface="Ubuntu" panose="020B0504030602030204" pitchFamily="34" charset="0"/>
              </a:rPr>
              <a:t>λαρυγγόσπασμος</a:t>
            </a:r>
            <a:r>
              <a:rPr lang="el-GR" sz="2000" b="0" i="0" dirty="0">
                <a:solidFill>
                  <a:srgbClr val="111111"/>
                </a:solidFill>
                <a:effectLst/>
                <a:latin typeface="Ubuntu" panose="020B0504030602030204" pitchFamily="34" charset="0"/>
              </a:rPr>
              <a:t> μπορεί να προκαλέσει ασφυξία και ο σπασμός του σφιγκτήρα της ουροδόχου κύστης επίσχεση ούρων. Η διέγερση του συμπαθητικού νευρικού συστήματος προκαλεί κυκλοφορικές διαταραχές όπως υπέρταση, ταχυκαρδία και αρρυθμία. Ο ασθενής επανέρχεται πλήρως μετά από μήνες.</a:t>
            </a:r>
          </a:p>
          <a:p>
            <a:pPr marL="342900" indent="-342900">
              <a:buFont typeface="Wingdings" panose="05000000000000000000" pitchFamily="2" charset="2"/>
              <a:buChar char="Ø"/>
            </a:pPr>
            <a:endParaRPr lang="el-GR" sz="2000" b="0" i="0" dirty="0">
              <a:solidFill>
                <a:srgbClr val="111111"/>
              </a:solidFill>
              <a:effectLst/>
              <a:latin typeface="Ubuntu" panose="020B0504030602030204" pitchFamily="34" charset="0"/>
            </a:endParaRPr>
          </a:p>
        </p:txBody>
      </p:sp>
    </p:spTree>
    <p:extLst>
      <p:ext uri="{BB962C8B-B14F-4D97-AF65-F5344CB8AC3E}">
        <p14:creationId xmlns:p14="http://schemas.microsoft.com/office/powerpoint/2010/main" val="74355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157F7-959E-A30A-241E-8BBDC65AE42E}"/>
              </a:ext>
            </a:extLst>
          </p:cNvPr>
          <p:cNvSpPr>
            <a:spLocks noGrp="1"/>
          </p:cNvSpPr>
          <p:nvPr>
            <p:ph type="title"/>
          </p:nvPr>
        </p:nvSpPr>
        <p:spPr>
          <a:xfrm>
            <a:off x="643188" y="385252"/>
            <a:ext cx="10364451" cy="609392"/>
          </a:xfrm>
        </p:spPr>
        <p:txBody>
          <a:bodyPr>
            <a:normAutofit fontScale="90000"/>
          </a:bodyPr>
          <a:lstStyle/>
          <a:p>
            <a:br>
              <a:rPr lang="el-GR" b="1" cap="none" dirty="0">
                <a:solidFill>
                  <a:srgbClr val="FF0000"/>
                </a:solidFill>
              </a:rPr>
            </a:br>
            <a:r>
              <a:rPr lang="el-GR" b="1" cap="none" dirty="0">
                <a:solidFill>
                  <a:srgbClr val="FF0000"/>
                </a:solidFill>
              </a:rPr>
              <a:t>ΝΕΟΓΝΙΚΟΣ ΤΕΤΑΝΟΣ</a:t>
            </a:r>
            <a:r>
              <a:rPr lang="el-GR" b="1" i="0" dirty="0">
                <a:solidFill>
                  <a:srgbClr val="8CCA84"/>
                </a:solidFill>
                <a:effectLst/>
                <a:latin typeface="Ubuntu" panose="020B0504030602030204" pitchFamily="34" charset="0"/>
              </a:rPr>
              <a:t> </a:t>
            </a:r>
            <a:r>
              <a:rPr lang="el-GR" sz="3100" b="1" i="0" cap="none" dirty="0">
                <a:solidFill>
                  <a:srgbClr val="8CCA84"/>
                </a:solidFill>
                <a:effectLst/>
                <a:latin typeface="Ubuntu" panose="020B0504030602030204" pitchFamily="34" charset="0"/>
              </a:rPr>
              <a:t>ΚΛΙΝΙΚΕΣ ΕΚΔΗΛΩΣΕΙΣ</a:t>
            </a:r>
            <a:br>
              <a:rPr lang="el-GR" sz="3100" b="1" i="0" cap="none" dirty="0">
                <a:solidFill>
                  <a:srgbClr val="8CCA84"/>
                </a:solidFill>
                <a:effectLst/>
                <a:latin typeface="Ubuntu" panose="020B0504030602030204" pitchFamily="34" charset="0"/>
              </a:rPr>
            </a:br>
            <a:endParaRPr lang="el-GR" b="1" cap="none" dirty="0">
              <a:solidFill>
                <a:srgbClr val="FF0000"/>
              </a:solidFill>
            </a:endParaRPr>
          </a:p>
        </p:txBody>
      </p:sp>
      <p:sp>
        <p:nvSpPr>
          <p:cNvPr id="4" name="TextBox 3">
            <a:extLst>
              <a:ext uri="{FF2B5EF4-FFF2-40B4-BE49-F238E27FC236}">
                <a16:creationId xmlns:a16="http://schemas.microsoft.com/office/drawing/2014/main" id="{D313E0D0-E141-FE23-5CF8-66ECA69812A0}"/>
              </a:ext>
            </a:extLst>
          </p:cNvPr>
          <p:cNvSpPr txBox="1"/>
          <p:nvPr/>
        </p:nvSpPr>
        <p:spPr>
          <a:xfrm>
            <a:off x="541175" y="1520890"/>
            <a:ext cx="10198359" cy="4401205"/>
          </a:xfrm>
          <a:prstGeom prst="rect">
            <a:avLst/>
          </a:prstGeom>
          <a:noFill/>
        </p:spPr>
        <p:txBody>
          <a:bodyPr wrap="square">
            <a:spAutoFit/>
          </a:bodyPr>
          <a:lstStyle/>
          <a:p>
            <a:r>
              <a:rPr lang="el-GR" sz="2800" b="0" i="0" dirty="0">
                <a:solidFill>
                  <a:srgbClr val="111111"/>
                </a:solidFill>
                <a:effectLst/>
                <a:latin typeface="Ubuntu" panose="020B0504030602030204" pitchFamily="34" charset="0"/>
              </a:rPr>
              <a:t>Ο νεογνικός τέτανος είναι γενικευμένος τέτανος σε νεογνά που γεννιούνται από </a:t>
            </a:r>
            <a:r>
              <a:rPr lang="el-GR" sz="2800" b="0" i="0" dirty="0" err="1">
                <a:solidFill>
                  <a:srgbClr val="111111"/>
                </a:solidFill>
                <a:effectLst/>
                <a:latin typeface="Ubuntu" panose="020B0504030602030204" pitchFamily="34" charset="0"/>
              </a:rPr>
              <a:t>ανεμβολίαστες</a:t>
            </a:r>
            <a:r>
              <a:rPr lang="el-GR" sz="2800" b="0" i="0" dirty="0">
                <a:solidFill>
                  <a:srgbClr val="111111"/>
                </a:solidFill>
                <a:effectLst/>
                <a:latin typeface="Ubuntu" panose="020B0504030602030204" pitchFamily="34" charset="0"/>
              </a:rPr>
              <a:t> μητέρες κάτω από συνθήκες πτωχής υγιεινής κατά τον τοκετό και κυρίως κατά το κόψιμο του ομφάλιου λώρου όταν δεν χρησιμοποιούνται αποστειρωμένα εργαλεία. Εκδηλώνεται συνήθως λίγες ημέρες μετά τη γέννηση με γενικευμένη αδυναμία, έντονη ανησυχία, </a:t>
            </a:r>
            <a:r>
              <a:rPr lang="el-GR" sz="2800" b="0" i="0" dirty="0" err="1">
                <a:solidFill>
                  <a:srgbClr val="111111"/>
                </a:solidFill>
                <a:effectLst/>
                <a:latin typeface="Ubuntu" panose="020B0504030602030204" pitchFamily="34" charset="0"/>
              </a:rPr>
              <a:t>άπνοιες</a:t>
            </a:r>
            <a:r>
              <a:rPr lang="el-GR" sz="2800" b="0" i="0" dirty="0">
                <a:solidFill>
                  <a:srgbClr val="111111"/>
                </a:solidFill>
                <a:effectLst/>
                <a:latin typeface="Ubuntu" panose="020B0504030602030204" pitchFamily="34" charset="0"/>
              </a:rPr>
              <a:t> και δυσκολία στο θηλασμό. Προοδευτικά εμφανίζονται τετανικοί σπασμοί και </a:t>
            </a:r>
            <a:r>
              <a:rPr lang="el-GR" sz="2800" b="0" i="0" dirty="0" err="1">
                <a:solidFill>
                  <a:srgbClr val="111111"/>
                </a:solidFill>
                <a:effectLst/>
                <a:latin typeface="Ubuntu" panose="020B0504030602030204" pitchFamily="34" charset="0"/>
              </a:rPr>
              <a:t>οπισθότονος</a:t>
            </a:r>
            <a:r>
              <a:rPr lang="el-GR" sz="2800" b="0" i="0" dirty="0">
                <a:solidFill>
                  <a:srgbClr val="111111"/>
                </a:solidFill>
                <a:effectLst/>
                <a:latin typeface="Ubuntu" panose="020B0504030602030204" pitchFamily="34" charset="0"/>
              </a:rPr>
              <a:t>. Η θνητότητα είναι πολύ ψηλή ενώ στους επιζώντες παραμένουν υπολειμματικές νευρολογικές βλάβες.</a:t>
            </a:r>
            <a:endParaRPr lang="el-GR" sz="2800" dirty="0"/>
          </a:p>
        </p:txBody>
      </p:sp>
    </p:spTree>
    <p:extLst>
      <p:ext uri="{BB962C8B-B14F-4D97-AF65-F5344CB8AC3E}">
        <p14:creationId xmlns:p14="http://schemas.microsoft.com/office/powerpoint/2010/main" val="414972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3E0D0-E141-FE23-5CF8-66ECA69812A0}"/>
              </a:ext>
            </a:extLst>
          </p:cNvPr>
          <p:cNvSpPr txBox="1"/>
          <p:nvPr/>
        </p:nvSpPr>
        <p:spPr>
          <a:xfrm>
            <a:off x="143069" y="0"/>
            <a:ext cx="11905861" cy="6863417"/>
          </a:xfrm>
          <a:prstGeom prst="rect">
            <a:avLst/>
          </a:prstGeom>
          <a:noFill/>
        </p:spPr>
        <p:txBody>
          <a:bodyPr wrap="square">
            <a:spAutoFit/>
          </a:bodyPr>
          <a:lstStyle/>
          <a:p>
            <a:pPr algn="l"/>
            <a:r>
              <a:rPr lang="el-GR" sz="3200" b="1" i="0" dirty="0">
                <a:solidFill>
                  <a:srgbClr val="FF0000"/>
                </a:solidFill>
                <a:effectLst/>
                <a:latin typeface="Ubuntu" panose="020B0504030602030204" pitchFamily="34" charset="0"/>
              </a:rPr>
              <a:t>Επιδημιολογία</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Η νόσος είναι συχνότερη σε αγροτικές περιοχές, σε περιοχές όπου είναι πιθανότερη η επαφή με περιττώματα ζώων και όπου τα προγράμματα εμβολιασμού είναι ανεπαρκή. </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Ο τέτανος είναι σπάνιος στη Δυτική Ευρώπη. Στην Αγγλία και </a:t>
            </a:r>
            <a:r>
              <a:rPr lang="el-GR" sz="2400" b="0" i="0" dirty="0" err="1">
                <a:solidFill>
                  <a:srgbClr val="111111"/>
                </a:solidFill>
                <a:effectLst/>
                <a:latin typeface="Ubuntu" panose="020B0504030602030204" pitchFamily="34" charset="0"/>
              </a:rPr>
              <a:t>Ουαλλία</a:t>
            </a:r>
            <a:r>
              <a:rPr lang="el-GR" sz="2400" b="0" i="0" dirty="0">
                <a:solidFill>
                  <a:srgbClr val="111111"/>
                </a:solidFill>
                <a:effectLst/>
                <a:latin typeface="Ubuntu" panose="020B0504030602030204" pitchFamily="34" charset="0"/>
              </a:rPr>
              <a:t> για παράδειγμα δηλώνονται ετησίως λιγότερα από 20 κρούσματα ετησίως. Στην Ευρώπη ο συνολικός δείκτης δήλωσης από 27 χώρες παραμένει πολύ χαμηλός στο 0,02/100.000 πληθυσμού.</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Η κύρια ομάδα υψηλού κινδύνου είναι οι ηλικιωμένοι που μπορεί να μην είναι πλήρως εμβολιασμένοι καθώς επίσης οι χρήστες ενδοφλέβιων ναρκωτικών και οι διαβητικοί. </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Στην Ευρώπη το 74% των δηλωμένων κρουσμάτων αφορά ενήλικες ≥65 ετών (επίπτωση 0,13 ανά 100.000 πληθυσμό). </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Στις αναπτυσσόμενες χώρες τα νεογνά αποτελούν επίσης ομάδα υψηλού κινδύνου (&gt;270.000 θάνατοι παγκοσμίως το χρόνο το 2000-2003) (1). </a:t>
            </a:r>
          </a:p>
          <a:p>
            <a:pPr marL="342900" indent="-342900" algn="l">
              <a:buFont typeface="Wingdings" panose="05000000000000000000" pitchFamily="2" charset="2"/>
              <a:buChar char="Ø"/>
            </a:pPr>
            <a:r>
              <a:rPr lang="el-GR" sz="2400" b="0" i="0" dirty="0">
                <a:solidFill>
                  <a:srgbClr val="111111"/>
                </a:solidFill>
                <a:effectLst/>
                <a:latin typeface="Ubuntu" panose="020B0504030602030204" pitchFamily="34" charset="0"/>
              </a:rPr>
              <a:t>Σε χώρες με αποτελεσματικά προγράμματα εμβολιασμού και καλές συνθήκες υγιεινής, ο μητρικός και ο νεογνικός τέτανος έχουν εξαλειφθεί σε μεγάλο βαθμό (&lt;1 περίπτωση ανά 1000 γεννήσεις ζώντων).</a:t>
            </a:r>
          </a:p>
        </p:txBody>
      </p:sp>
    </p:spTree>
    <p:extLst>
      <p:ext uri="{BB962C8B-B14F-4D97-AF65-F5344CB8AC3E}">
        <p14:creationId xmlns:p14="http://schemas.microsoft.com/office/powerpoint/2010/main" val="400744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9924155-AA00-2AC1-1608-83BEE8F6DF2B}"/>
              </a:ext>
            </a:extLst>
          </p:cNvPr>
          <p:cNvPicPr>
            <a:picLocks noChangeAspect="1"/>
          </p:cNvPicPr>
          <p:nvPr/>
        </p:nvPicPr>
        <p:blipFill>
          <a:blip r:embed="rId2"/>
          <a:stretch>
            <a:fillRect/>
          </a:stretch>
        </p:blipFill>
        <p:spPr>
          <a:xfrm>
            <a:off x="0" y="1038907"/>
            <a:ext cx="11119342" cy="4780185"/>
          </a:xfrm>
          <a:prstGeom prst="rect">
            <a:avLst/>
          </a:prstGeom>
        </p:spPr>
      </p:pic>
    </p:spTree>
    <p:extLst>
      <p:ext uri="{BB962C8B-B14F-4D97-AF65-F5344CB8AC3E}">
        <p14:creationId xmlns:p14="http://schemas.microsoft.com/office/powerpoint/2010/main" val="236851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76A34F6-966C-F5DC-3F16-B270720E1BD0}"/>
              </a:ext>
            </a:extLst>
          </p:cNvPr>
          <p:cNvPicPr>
            <a:picLocks noChangeAspect="1"/>
          </p:cNvPicPr>
          <p:nvPr/>
        </p:nvPicPr>
        <p:blipFill>
          <a:blip r:embed="rId2"/>
          <a:stretch>
            <a:fillRect/>
          </a:stretch>
        </p:blipFill>
        <p:spPr>
          <a:xfrm>
            <a:off x="1320800" y="555936"/>
            <a:ext cx="8387644" cy="5046540"/>
          </a:xfrm>
          <a:prstGeom prst="rect">
            <a:avLst/>
          </a:prstGeom>
        </p:spPr>
      </p:pic>
    </p:spTree>
    <p:extLst>
      <p:ext uri="{BB962C8B-B14F-4D97-AF65-F5344CB8AC3E}">
        <p14:creationId xmlns:p14="http://schemas.microsoft.com/office/powerpoint/2010/main" val="24428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070DCB60-675D-55EA-9AE6-7DF4267006B9}"/>
              </a:ext>
            </a:extLst>
          </p:cNvPr>
          <p:cNvPicPr>
            <a:picLocks noChangeAspect="1"/>
          </p:cNvPicPr>
          <p:nvPr/>
        </p:nvPicPr>
        <p:blipFill>
          <a:blip r:embed="rId2"/>
          <a:stretch>
            <a:fillRect/>
          </a:stretch>
        </p:blipFill>
        <p:spPr>
          <a:xfrm>
            <a:off x="2039155" y="789561"/>
            <a:ext cx="8113690" cy="5278877"/>
          </a:xfrm>
          <a:prstGeom prst="rect">
            <a:avLst/>
          </a:prstGeom>
        </p:spPr>
      </p:pic>
    </p:spTree>
    <p:extLst>
      <p:ext uri="{BB962C8B-B14F-4D97-AF65-F5344CB8AC3E}">
        <p14:creationId xmlns:p14="http://schemas.microsoft.com/office/powerpoint/2010/main" val="1848754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a:extLst>
              <a:ext uri="{FF2B5EF4-FFF2-40B4-BE49-F238E27FC236}">
                <a16:creationId xmlns:a16="http://schemas.microsoft.com/office/drawing/2014/main" id="{E7F856CC-2E40-0DCC-2E64-BF0233B301CD}"/>
              </a:ext>
            </a:extLst>
          </p:cNvPr>
          <p:cNvPicPr>
            <a:picLocks noChangeAspect="1"/>
          </p:cNvPicPr>
          <p:nvPr/>
        </p:nvPicPr>
        <p:blipFill>
          <a:blip r:embed="rId4"/>
          <a:stretch>
            <a:fillRect/>
          </a:stretch>
        </p:blipFill>
        <p:spPr>
          <a:xfrm>
            <a:off x="643467" y="2233034"/>
            <a:ext cx="10905066" cy="2391930"/>
          </a:xfrm>
          <a:prstGeom prst="rect">
            <a:avLst/>
          </a:prstGeom>
        </p:spPr>
      </p:pic>
      <p:pic>
        <p:nvPicPr>
          <p:cNvPr id="17" name="Picture 16">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793397"/>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Σταγονίδιο</Template>
  <TotalTime>94</TotalTime>
  <Words>2511</Words>
  <Application>Microsoft Office PowerPoint</Application>
  <PresentationFormat>Ευρεία οθόνη</PresentationFormat>
  <Paragraphs>100</Paragraphs>
  <Slides>22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22</vt:i4>
      </vt:variant>
    </vt:vector>
  </HeadingPairs>
  <TitlesOfParts>
    <vt:vector size="29" baseType="lpstr">
      <vt:lpstr>-apple-system</vt:lpstr>
      <vt:lpstr>Arial</vt:lpstr>
      <vt:lpstr>inherit</vt:lpstr>
      <vt:lpstr>Tw Cen MT</vt:lpstr>
      <vt:lpstr>Ubuntu</vt:lpstr>
      <vt:lpstr>Wingdings</vt:lpstr>
      <vt:lpstr>Σταγονίδιο</vt:lpstr>
      <vt:lpstr>ΤΕΤΑΝΟΣ ΚΑΙ ΑΝΤΙΤΕΤΑΝΙΚΗ ΚΑΛΥΨΗ ΣΤΟ ΤΡΑΥΜΑ</vt:lpstr>
      <vt:lpstr>ΤΕΤΑΝΟΣ</vt:lpstr>
      <vt:lpstr>ΤΕΤΑΝΟΣ ΚΛΙΝΙΚΕΣ ΕΚΔΗΛΩΣΕΙΣ </vt:lpstr>
      <vt:lpstr> ΝΕΟΓΝΙΚΟΣ ΤΕΤΑΝΟΣ ΚΛΙΝΙΚΕΣ ΕΚΔΗΛΩΣΕΙΣ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ΑΝΤΙΤΕΤΑΝΙΚΟΣ ΟΡΟΣ ΚΑΙ ΕΜΒΟΛΙΑΣΜΟΣ ΣΕ ΤΡΑΥΜΑΤΙΣΜΟ</vt:lpstr>
      <vt:lpstr>ΔΡΑΣΗ ΑΝΤΙΤΕΤΑΝΙΚΟΥ ΟΡΟΥ</vt:lpstr>
      <vt:lpstr>Παρουσίαση του PowerPoint</vt:lpstr>
      <vt:lpstr>Παρουσίαση του PowerPoint</vt:lpstr>
      <vt:lpstr>ΠΊΝΑΚΑΣ 1. ΠΡΟΦΎΛΑΞΗ ΓΙΑ ΤΈΤΑΝΟ ΣΤΗ ΣΥΝΉΘΗ ΑΝΤΙΜΕΤΏΠΙΣΗ ΤΡΑΎΜΑΤΟΣ</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CHATZI MARIA</dc:creator>
  <cp:lastModifiedBy>CHATZI MARIA</cp:lastModifiedBy>
  <cp:revision>1</cp:revision>
  <dcterms:created xsi:type="dcterms:W3CDTF">2024-01-07T19:45:07Z</dcterms:created>
  <dcterms:modified xsi:type="dcterms:W3CDTF">2024-01-07T21:19:53Z</dcterms:modified>
</cp:coreProperties>
</file>