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81" r:id="rId5"/>
    <p:sldId id="286" r:id="rId6"/>
    <p:sldId id="282" r:id="rId7"/>
    <p:sldId id="283" r:id="rId8"/>
    <p:sldId id="284" r:id="rId9"/>
    <p:sldId id="285" r:id="rId10"/>
    <p:sldId id="287" r:id="rId11"/>
    <p:sldId id="288" r:id="rId12"/>
    <p:sldId id="289" r:id="rId13"/>
    <p:sldId id="290" r:id="rId14"/>
    <p:sldId id="291" r:id="rId15"/>
    <p:sldId id="292" r:id="rId16"/>
    <p:sldId id="293" r:id="rId17"/>
    <p:sldId id="294" r:id="rId18"/>
    <p:sldId id="295" r:id="rId19"/>
    <p:sldId id="296" r:id="rId20"/>
    <p:sldId id="305" r:id="rId21"/>
    <p:sldId id="297" r:id="rId22"/>
    <p:sldId id="298" r:id="rId23"/>
    <p:sldId id="299" r:id="rId24"/>
    <p:sldId id="301" r:id="rId25"/>
    <p:sldId id="302" r:id="rId26"/>
    <p:sldId id="303" r:id="rId27"/>
    <p:sldId id="304" r:id="rId28"/>
    <p:sldId id="306" r:id="rId2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Μεσαίο στυλ 2 - Έμφαση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504" autoAdjust="0"/>
    <p:restoredTop sz="94660"/>
  </p:normalViewPr>
  <p:slideViewPr>
    <p:cSldViewPr snapToGrid="0">
      <p:cViewPr varScale="1">
        <p:scale>
          <a:sx n="105" d="100"/>
          <a:sy n="105" d="100"/>
        </p:scale>
        <p:origin x="102" y="22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1">
        <a:schemeClr val="bg2"/>
      </p:bgRef>
    </p:bg>
    <p:spTree>
      <p:nvGrpSpPr>
        <p:cNvPr id="1" name=""/>
        <p:cNvGrpSpPr/>
        <p:nvPr/>
      </p:nvGrpSpPr>
      <p:grpSpPr>
        <a:xfrm>
          <a:off x="0" y="0"/>
          <a:ext cx="0" cy="0"/>
          <a:chOff x="0" y="0"/>
          <a:chExt cx="0" cy="0"/>
        </a:xfrm>
      </p:grpSpPr>
      <p:sp>
        <p:nvSpPr>
          <p:cNvPr id="15" name="14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Υπότιτλος"/>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Στυλ κύριου υπότιτλου</a:t>
            </a:r>
            <a:endParaRPr kumimoji="0" lang="en-US"/>
          </a:p>
        </p:txBody>
      </p:sp>
      <p:sp>
        <p:nvSpPr>
          <p:cNvPr id="28" name="27 - Θέση ημερομηνίας"/>
          <p:cNvSpPr>
            <a:spLocks noGrp="1"/>
          </p:cNvSpPr>
          <p:nvPr>
            <p:ph type="dt" sz="half" idx="10"/>
          </p:nvPr>
        </p:nvSpPr>
        <p:spPr/>
        <p:txBody>
          <a:bodyPr/>
          <a:lstStyle/>
          <a:p>
            <a:fld id="{A11B1658-A521-4993-B921-04BA2D6B7641}" type="datetimeFigureOut">
              <a:rPr lang="el-GR" smtClean="0"/>
              <a:pPr/>
              <a:t>22/12/2022</a:t>
            </a:fld>
            <a:endParaRPr lang="el-GR"/>
          </a:p>
        </p:txBody>
      </p:sp>
      <p:sp>
        <p:nvSpPr>
          <p:cNvPr id="17" name="16 - Θέση υποσέλιδου"/>
          <p:cNvSpPr>
            <a:spLocks noGrp="1"/>
          </p:cNvSpPr>
          <p:nvPr>
            <p:ph type="ftr" sz="quarter" idx="11"/>
          </p:nvPr>
        </p:nvSpPr>
        <p:spPr/>
        <p:txBody>
          <a:bodyPr/>
          <a:lstStyle/>
          <a:p>
            <a:endParaRPr lang="el-GR"/>
          </a:p>
        </p:txBody>
      </p:sp>
      <p:sp>
        <p:nvSpPr>
          <p:cNvPr id="7" name="6 - Ευθεία γραμμή σύνδεσης"/>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 Ορθογώνιο"/>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 Έλλειψη"/>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 Έλλειψη"/>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 Θέση αριθμού διαφάνειας"/>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8687DDE4-4556-4BD7-9FE7-1332B39454F3}" type="slidenum">
              <a:rPr lang="el-GR" smtClean="0"/>
              <a:pPr/>
              <a:t>‹#›</a:t>
            </a:fld>
            <a:endParaRPr lang="el-GR"/>
          </a:p>
        </p:txBody>
      </p:sp>
      <p:sp>
        <p:nvSpPr>
          <p:cNvPr id="8" name="7 - Τίτλος"/>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l-GR" smtClean="0"/>
              <a:t>Στυλ κύριου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Στυλ κύριου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A11B1658-A521-4993-B921-04BA2D6B7641}" type="datetimeFigureOut">
              <a:rPr lang="el-GR" smtClean="0"/>
              <a:pPr/>
              <a:t>22/12/2022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687DDE4-4556-4BD7-9FE7-1332B39454F3}"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bg>
      <p:bgRef idx="1001">
        <a:schemeClr val="bg2"/>
      </p:bgRef>
    </p:bg>
    <p:spTree>
      <p:nvGrpSpPr>
        <p:cNvPr id="1" name=""/>
        <p:cNvGrpSpPr/>
        <p:nvPr/>
      </p:nvGrpSpPr>
      <p:grpSpPr>
        <a:xfrm>
          <a:off x="0" y="0"/>
          <a:ext cx="0" cy="0"/>
          <a:chOff x="0" y="0"/>
          <a:chExt cx="0" cy="0"/>
        </a:xfrm>
      </p:grpSpPr>
      <p:sp>
        <p:nvSpPr>
          <p:cNvPr id="7" name="6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 Ορθογώνιο"/>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Ορθογώνιο"/>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 Ευθεία γραμμή σύνδεσης"/>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13 - Έλλειψη"/>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 Έλλειψη"/>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 Θέση αριθμού διαφάνειας"/>
          <p:cNvSpPr>
            <a:spLocks noGrp="1"/>
          </p:cNvSpPr>
          <p:nvPr>
            <p:ph type="sldNum" sz="quarter" idx="12"/>
          </p:nvPr>
        </p:nvSpPr>
        <p:spPr>
          <a:xfrm>
            <a:off x="6915912" y="3009901"/>
            <a:ext cx="457200" cy="441325"/>
          </a:xfrm>
        </p:spPr>
        <p:txBody>
          <a:bodyPr/>
          <a:lstStyle/>
          <a:p>
            <a:fld id="{8687DDE4-4556-4BD7-9FE7-1332B39454F3}" type="slidenum">
              <a:rPr lang="el-GR" smtClean="0"/>
              <a:pPr/>
              <a:t>‹#›</a:t>
            </a:fld>
            <a:endParaRPr lang="el-GR"/>
          </a:p>
        </p:txBody>
      </p:sp>
      <p:sp>
        <p:nvSpPr>
          <p:cNvPr id="3" name="2 - Θέση κατακόρυφου κειμένου"/>
          <p:cNvSpPr>
            <a:spLocks noGrp="1"/>
          </p:cNvSpPr>
          <p:nvPr>
            <p:ph type="body" orient="vert" idx="1"/>
          </p:nvPr>
        </p:nvSpPr>
        <p:spPr>
          <a:xfrm>
            <a:off x="304800" y="304800"/>
            <a:ext cx="6553200" cy="5821366"/>
          </a:xfrm>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A11B1658-A521-4993-B921-04BA2D6B7641}" type="datetimeFigureOut">
              <a:rPr lang="el-GR" smtClean="0"/>
              <a:pPr/>
              <a:t>22/12/2022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2" name="1 - Κατακόρυφος τίτλος"/>
          <p:cNvSpPr>
            <a:spLocks noGrp="1"/>
          </p:cNvSpPr>
          <p:nvPr>
            <p:ph type="title" orient="vert"/>
          </p:nvPr>
        </p:nvSpPr>
        <p:spPr>
          <a:xfrm>
            <a:off x="7391400" y="304801"/>
            <a:ext cx="1447800" cy="5851525"/>
          </a:xfrm>
        </p:spPr>
        <p:txBody>
          <a:bodyPr vert="eaVert"/>
          <a:lstStyle/>
          <a:p>
            <a:r>
              <a:rPr kumimoji="0" lang="el-GR" smtClean="0"/>
              <a:t>Στυλ κύριου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solidFill>
                  <a:schemeClr val="accent3">
                    <a:shade val="75000"/>
                  </a:schemeClr>
                </a:solidFill>
              </a:defRPr>
            </a:lvl1pPr>
          </a:lstStyle>
          <a:p>
            <a:r>
              <a:rPr kumimoji="0" lang="el-GR" smtClean="0"/>
              <a:t>Στυλ κύριου τίτλου</a:t>
            </a:r>
            <a:endParaRPr kumimoji="0" lang="en-US"/>
          </a:p>
        </p:txBody>
      </p:sp>
      <p:sp>
        <p:nvSpPr>
          <p:cNvPr id="4" name="3 - Θέση ημερομηνίας"/>
          <p:cNvSpPr>
            <a:spLocks noGrp="1"/>
          </p:cNvSpPr>
          <p:nvPr>
            <p:ph type="dt" sz="half" idx="10"/>
          </p:nvPr>
        </p:nvSpPr>
        <p:spPr/>
        <p:txBody>
          <a:bodyPr/>
          <a:lstStyle/>
          <a:p>
            <a:fld id="{A11B1658-A521-4993-B921-04BA2D6B7641}" type="datetimeFigureOut">
              <a:rPr lang="el-GR" smtClean="0"/>
              <a:pPr/>
              <a:t>22/12/2022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a:xfrm>
            <a:off x="4361688" y="1026372"/>
            <a:ext cx="457200" cy="441325"/>
          </a:xfrm>
        </p:spPr>
        <p:txBody>
          <a:bodyPr/>
          <a:lstStyle/>
          <a:p>
            <a:fld id="{8687DDE4-4556-4BD7-9FE7-1332B39454F3}" type="slidenum">
              <a:rPr lang="el-GR" smtClean="0"/>
              <a:pPr/>
              <a:t>‹#›</a:t>
            </a:fld>
            <a:endParaRPr lang="el-GR"/>
          </a:p>
        </p:txBody>
      </p:sp>
      <p:sp>
        <p:nvSpPr>
          <p:cNvPr id="8" name="7 - Θέση περιεχομένου"/>
          <p:cNvSpPr>
            <a:spLocks noGrp="1"/>
          </p:cNvSpPr>
          <p:nvPr>
            <p:ph sz="quarter" idx="1"/>
          </p:nvPr>
        </p:nvSpPr>
        <p:spPr>
          <a:xfrm>
            <a:off x="301752" y="1527048"/>
            <a:ext cx="8503920" cy="45720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1">
        <a:schemeClr val="bg1"/>
      </p:bgRef>
    </p:bg>
    <p:spTree>
      <p:nvGrpSpPr>
        <p:cNvPr id="1" name=""/>
        <p:cNvGrpSpPr/>
        <p:nvPr/>
      </p:nvGrpSpPr>
      <p:grpSpPr>
        <a:xfrm>
          <a:off x="0" y="0"/>
          <a:ext cx="0" cy="0"/>
          <a:chOff x="0" y="0"/>
          <a:chExt cx="0" cy="0"/>
        </a:xfrm>
      </p:grpSpPr>
      <p:sp>
        <p:nvSpPr>
          <p:cNvPr id="17" name="16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 Ορθογώνιο"/>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 Θέση κειμένου"/>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Στυλ υποδείγματος κειμένου</a:t>
            </a:r>
          </a:p>
        </p:txBody>
      </p:sp>
      <p:sp>
        <p:nvSpPr>
          <p:cNvPr id="13" name="12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 Ορθογώνιο"/>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4 - Θέση υποσέλιδου"/>
          <p:cNvSpPr>
            <a:spLocks noGrp="1"/>
          </p:cNvSpPr>
          <p:nvPr>
            <p:ph type="ftr" sz="quarter" idx="11"/>
          </p:nvPr>
        </p:nvSpPr>
        <p:spPr/>
        <p:txBody>
          <a:bodyPr/>
          <a:lstStyle/>
          <a:p>
            <a:endParaRPr lang="el-GR"/>
          </a:p>
        </p:txBody>
      </p:sp>
      <p:sp>
        <p:nvSpPr>
          <p:cNvPr id="4" name="3 - Θέση ημερομηνίας"/>
          <p:cNvSpPr>
            <a:spLocks noGrp="1"/>
          </p:cNvSpPr>
          <p:nvPr>
            <p:ph type="dt" sz="half" idx="10"/>
          </p:nvPr>
        </p:nvSpPr>
        <p:spPr/>
        <p:txBody>
          <a:bodyPr/>
          <a:lstStyle/>
          <a:p>
            <a:fld id="{A11B1658-A521-4993-B921-04BA2D6B7641}" type="datetimeFigureOut">
              <a:rPr lang="el-GR" smtClean="0"/>
              <a:pPr/>
              <a:t>22/12/2022</a:t>
            </a:fld>
            <a:endParaRPr lang="el-GR"/>
          </a:p>
        </p:txBody>
      </p:sp>
      <p:sp>
        <p:nvSpPr>
          <p:cNvPr id="8" name="7 - Ευθεία γραμμή σύνδεσης"/>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 Έλλειψη"/>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Έλλειψη"/>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 Θέση αριθμού διαφάνειας"/>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8687DDE4-4556-4BD7-9FE7-1332B39454F3}" type="slidenum">
              <a:rPr lang="el-GR" smtClean="0"/>
              <a:pPr/>
              <a:t>‹#›</a:t>
            </a:fld>
            <a:endParaRPr lang="el-GR"/>
          </a:p>
        </p:txBody>
      </p:sp>
      <p:sp>
        <p:nvSpPr>
          <p:cNvPr id="2" name="1 - Τίτλος"/>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l-GR" smtClean="0"/>
              <a:t>Στυλ κύριου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301752" y="228600"/>
            <a:ext cx="8534400" cy="758952"/>
          </a:xfrm>
        </p:spPr>
        <p:txBody>
          <a:bodyPr/>
          <a:lstStyle/>
          <a:p>
            <a:r>
              <a:rPr kumimoji="0" lang="el-GR" smtClean="0"/>
              <a:t>Στυλ κύριου τίτλου</a:t>
            </a:r>
            <a:endParaRPr kumimoji="0" lang="en-US"/>
          </a:p>
        </p:txBody>
      </p:sp>
      <p:sp>
        <p:nvSpPr>
          <p:cNvPr id="5" name="4 - Θέση ημερομηνίας"/>
          <p:cNvSpPr>
            <a:spLocks noGrp="1"/>
          </p:cNvSpPr>
          <p:nvPr>
            <p:ph type="dt" sz="half" idx="10"/>
          </p:nvPr>
        </p:nvSpPr>
        <p:spPr>
          <a:xfrm>
            <a:off x="5791200" y="6409944"/>
            <a:ext cx="3044952" cy="365760"/>
          </a:xfrm>
        </p:spPr>
        <p:txBody>
          <a:bodyPr/>
          <a:lstStyle/>
          <a:p>
            <a:fld id="{A11B1658-A521-4993-B921-04BA2D6B7641}" type="datetimeFigureOut">
              <a:rPr lang="el-GR" smtClean="0"/>
              <a:pPr/>
              <a:t>22/12/2022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8687DDE4-4556-4BD7-9FE7-1332B39454F3}" type="slidenum">
              <a:rPr lang="el-GR" smtClean="0"/>
              <a:pPr/>
              <a:t>‹#›</a:t>
            </a:fld>
            <a:endParaRPr lang="el-GR"/>
          </a:p>
        </p:txBody>
      </p:sp>
      <p:sp>
        <p:nvSpPr>
          <p:cNvPr id="8" name="7 - Ευθεία γραμμή σύνδεσης"/>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 Θέση περιεχομένου"/>
          <p:cNvSpPr>
            <a:spLocks noGrp="1"/>
          </p:cNvSpPr>
          <p:nvPr>
            <p:ph sz="half" idx="1"/>
          </p:nvPr>
        </p:nvSpPr>
        <p:spPr>
          <a:xfrm>
            <a:off x="301752" y="1371600"/>
            <a:ext cx="4038600" cy="4681728"/>
          </a:xfrm>
        </p:spPr>
        <p:txBody>
          <a:bodyPr/>
          <a:lstStyle>
            <a:lvl1pPr>
              <a:defRPr sz="2500"/>
            </a:lvl1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2" name="11 - Θέση περιεχομένου"/>
          <p:cNvSpPr>
            <a:spLocks noGrp="1"/>
          </p:cNvSpPr>
          <p:nvPr>
            <p:ph sz="half" idx="2"/>
          </p:nvPr>
        </p:nvSpPr>
        <p:spPr>
          <a:xfrm>
            <a:off x="4800600" y="1371600"/>
            <a:ext cx="4038600" cy="4681728"/>
          </a:xfrm>
        </p:spPr>
        <p:txBody>
          <a:bodyPr/>
          <a:lstStyle>
            <a:lvl1pPr>
              <a:defRPr sz="2500"/>
            </a:lvl1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bg>
      <p:bgRef idx="1001">
        <a:schemeClr val="bg2"/>
      </p:bgRef>
    </p:bg>
    <p:spTree>
      <p:nvGrpSpPr>
        <p:cNvPr id="1" name=""/>
        <p:cNvGrpSpPr/>
        <p:nvPr/>
      </p:nvGrpSpPr>
      <p:grpSpPr>
        <a:xfrm>
          <a:off x="0" y="0"/>
          <a:ext cx="0" cy="0"/>
          <a:chOff x="0" y="0"/>
          <a:chExt cx="0" cy="0"/>
        </a:xfrm>
      </p:grpSpPr>
      <p:sp>
        <p:nvSpPr>
          <p:cNvPr id="10" name="9 - Ευθεία γραμμή σύνδεσης"/>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 Ορθογώνιο"/>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20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21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 Ορθογώνιο"/>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Ορθογώνιο"/>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 Θέση κειμένου"/>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Στυλ υποδείγματος κειμένου</a:t>
            </a:r>
          </a:p>
        </p:txBody>
      </p:sp>
      <p:sp>
        <p:nvSpPr>
          <p:cNvPr id="4" name="3 - Θέση κειμένου"/>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Στυλ υποδείγματος κειμένου</a:t>
            </a:r>
          </a:p>
        </p:txBody>
      </p:sp>
      <p:sp>
        <p:nvSpPr>
          <p:cNvPr id="7" name="6 - Θέση ημερομηνίας"/>
          <p:cNvSpPr>
            <a:spLocks noGrp="1"/>
          </p:cNvSpPr>
          <p:nvPr>
            <p:ph type="dt" sz="half" idx="10"/>
          </p:nvPr>
        </p:nvSpPr>
        <p:spPr/>
        <p:txBody>
          <a:bodyPr/>
          <a:lstStyle/>
          <a:p>
            <a:fld id="{A11B1658-A521-4993-B921-04BA2D6B7641}" type="datetimeFigureOut">
              <a:rPr lang="el-GR" smtClean="0"/>
              <a:pPr/>
              <a:t>22/12/2022</a:t>
            </a:fld>
            <a:endParaRPr lang="el-GR"/>
          </a:p>
        </p:txBody>
      </p:sp>
      <p:sp>
        <p:nvSpPr>
          <p:cNvPr id="8" name="7 - Θέση υποσέλιδου"/>
          <p:cNvSpPr>
            <a:spLocks noGrp="1"/>
          </p:cNvSpPr>
          <p:nvPr>
            <p:ph type="ftr" sz="quarter" idx="11"/>
          </p:nvPr>
        </p:nvSpPr>
        <p:spPr>
          <a:xfrm>
            <a:off x="304800" y="6409944"/>
            <a:ext cx="3581400" cy="365760"/>
          </a:xfrm>
        </p:spPr>
        <p:txBody>
          <a:bodyPr/>
          <a:lstStyle/>
          <a:p>
            <a:endParaRPr lang="el-GR"/>
          </a:p>
        </p:txBody>
      </p:sp>
      <p:sp>
        <p:nvSpPr>
          <p:cNvPr id="15" name="14 - Ευθεία γραμμή σύνδεσης"/>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23 - Θέση περιεχομένου"/>
          <p:cNvSpPr>
            <a:spLocks noGrp="1"/>
          </p:cNvSpPr>
          <p:nvPr>
            <p:ph sz="quarter" idx="2"/>
          </p:nvPr>
        </p:nvSpPr>
        <p:spPr>
          <a:xfrm>
            <a:off x="301752" y="2471383"/>
            <a:ext cx="4041648" cy="3818404"/>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6" name="25 - Θέση περιεχομένου"/>
          <p:cNvSpPr>
            <a:spLocks noGrp="1"/>
          </p:cNvSpPr>
          <p:nvPr>
            <p:ph sz="quarter" idx="4"/>
          </p:nvPr>
        </p:nvSpPr>
        <p:spPr>
          <a:xfrm>
            <a:off x="4800600" y="2471383"/>
            <a:ext cx="4038600" cy="3822192"/>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5" name="24 - Έλλειψη"/>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26 - Έλλειψη"/>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 Θέση αριθμού διαφάνειας"/>
          <p:cNvSpPr>
            <a:spLocks noGrp="1"/>
          </p:cNvSpPr>
          <p:nvPr>
            <p:ph type="sldNum" sz="quarter" idx="12"/>
          </p:nvPr>
        </p:nvSpPr>
        <p:spPr>
          <a:xfrm>
            <a:off x="4343400" y="1042416"/>
            <a:ext cx="457200" cy="441325"/>
          </a:xfrm>
        </p:spPr>
        <p:txBody>
          <a:bodyPr/>
          <a:lstStyle>
            <a:lvl1pPr algn="ctr">
              <a:defRPr/>
            </a:lvl1pPr>
          </a:lstStyle>
          <a:p>
            <a:fld id="{8687DDE4-4556-4BD7-9FE7-1332B39454F3}" type="slidenum">
              <a:rPr lang="el-GR" smtClean="0"/>
              <a:pPr/>
              <a:t>‹#›</a:t>
            </a:fld>
            <a:endParaRPr lang="el-GR"/>
          </a:p>
        </p:txBody>
      </p:sp>
      <p:sp>
        <p:nvSpPr>
          <p:cNvPr id="23" name="22 - Τίτλος"/>
          <p:cNvSpPr>
            <a:spLocks noGrp="1"/>
          </p:cNvSpPr>
          <p:nvPr>
            <p:ph type="title"/>
          </p:nvPr>
        </p:nvSpPr>
        <p:spPr/>
        <p:txBody>
          <a:bodyPr rtlCol="0" anchor="b" anchorCtr="0"/>
          <a:lstStyle/>
          <a:p>
            <a:r>
              <a:rPr kumimoji="0" lang="el-GR" smtClean="0"/>
              <a:t>Στυλ κύριου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Στυλ κύριου τίτλου</a:t>
            </a:r>
            <a:endParaRPr kumimoji="0" lang="en-US"/>
          </a:p>
        </p:txBody>
      </p:sp>
      <p:sp>
        <p:nvSpPr>
          <p:cNvPr id="3" name="2 - Θέση ημερομηνίας"/>
          <p:cNvSpPr>
            <a:spLocks noGrp="1"/>
          </p:cNvSpPr>
          <p:nvPr>
            <p:ph type="dt" sz="half" idx="10"/>
          </p:nvPr>
        </p:nvSpPr>
        <p:spPr/>
        <p:txBody>
          <a:bodyPr/>
          <a:lstStyle/>
          <a:p>
            <a:fld id="{A11B1658-A521-4993-B921-04BA2D6B7641}" type="datetimeFigureOut">
              <a:rPr lang="el-GR" smtClean="0"/>
              <a:pPr/>
              <a:t>22/12/2022</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a:xfrm>
            <a:off x="4343400" y="1036020"/>
            <a:ext cx="457200" cy="441325"/>
          </a:xfrm>
        </p:spPr>
        <p:txBody>
          <a:bodyPr/>
          <a:lstStyle/>
          <a:p>
            <a:fld id="{8687DDE4-4556-4BD7-9FE7-1332B39454F3}"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7" name="6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 Ορθογώνιο"/>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5 - Ορθογώνιο"/>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1 - Θέση ημερομηνίας"/>
          <p:cNvSpPr>
            <a:spLocks noGrp="1"/>
          </p:cNvSpPr>
          <p:nvPr>
            <p:ph type="dt" sz="half" idx="10"/>
          </p:nvPr>
        </p:nvSpPr>
        <p:spPr/>
        <p:txBody>
          <a:bodyPr/>
          <a:lstStyle/>
          <a:p>
            <a:fld id="{A11B1658-A521-4993-B921-04BA2D6B7641}" type="datetimeFigureOut">
              <a:rPr lang="el-GR" smtClean="0"/>
              <a:pPr/>
              <a:t>22/12/2022</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a:xfrm>
            <a:off x="4267200" y="6324600"/>
            <a:ext cx="609600" cy="441324"/>
          </a:xfrm>
        </p:spPr>
        <p:txBody>
          <a:bodyPr/>
          <a:lstStyle>
            <a:lvl1pPr>
              <a:defRPr>
                <a:solidFill>
                  <a:srgbClr val="FFFFFF"/>
                </a:solidFill>
              </a:defRPr>
            </a:lvl1pPr>
          </a:lstStyle>
          <a:p>
            <a:fld id="{8687DDE4-4556-4BD7-9FE7-1332B39454F3}"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1">
        <a:schemeClr val="bg1"/>
      </p:bgRef>
    </p:bg>
    <p:spTree>
      <p:nvGrpSpPr>
        <p:cNvPr id="1" name=""/>
        <p:cNvGrpSpPr/>
        <p:nvPr/>
      </p:nvGrpSpPr>
      <p:grpSpPr>
        <a:xfrm>
          <a:off x="0" y="0"/>
          <a:ext cx="0" cy="0"/>
          <a:chOff x="0" y="0"/>
          <a:chExt cx="0" cy="0"/>
        </a:xfrm>
      </p:grpSpPr>
      <p:sp>
        <p:nvSpPr>
          <p:cNvPr id="19" name="18 - Ορθογώνιο"/>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12 - Ορθογώνιο"/>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 Τίτλος"/>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l-GR" smtClean="0"/>
              <a:t>Στυλ κύριου τίτλου</a:t>
            </a:r>
            <a:endParaRPr kumimoji="0" lang="en-US"/>
          </a:p>
        </p:txBody>
      </p:sp>
      <p:sp>
        <p:nvSpPr>
          <p:cNvPr id="3" name="2 - Θέση κειμένου"/>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l-GR" smtClean="0"/>
              <a:t>Στυλ υποδείγματος κειμένου</a:t>
            </a:r>
          </a:p>
        </p:txBody>
      </p:sp>
      <p:sp>
        <p:nvSpPr>
          <p:cNvPr id="8" name="7 - Ορθογώνιο"/>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8 - Ευθεία γραμμή σύνδεσης"/>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 Θέση περιεχομένου"/>
          <p:cNvSpPr>
            <a:spLocks noGrp="1"/>
          </p:cNvSpPr>
          <p:nvPr>
            <p:ph sz="quarter" idx="1"/>
          </p:nvPr>
        </p:nvSpPr>
        <p:spPr>
          <a:xfrm>
            <a:off x="3124200" y="685800"/>
            <a:ext cx="5638800" cy="54102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0" name="9 - Έλλειψη"/>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Έλλειψη"/>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 Θέση αριθμού διαφάνειας"/>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8687DDE4-4556-4BD7-9FE7-1332B39454F3}" type="slidenum">
              <a:rPr lang="el-GR" smtClean="0"/>
              <a:pPr/>
              <a:t>‹#›</a:t>
            </a:fld>
            <a:endParaRPr lang="el-GR"/>
          </a:p>
        </p:txBody>
      </p:sp>
      <p:sp>
        <p:nvSpPr>
          <p:cNvPr id="21" name="20 - Ορθογώνιο"/>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 Θέση ημερομηνίας"/>
          <p:cNvSpPr>
            <a:spLocks noGrp="1"/>
          </p:cNvSpPr>
          <p:nvPr>
            <p:ph type="dt" sz="half" idx="10"/>
          </p:nvPr>
        </p:nvSpPr>
        <p:spPr/>
        <p:txBody>
          <a:bodyPr/>
          <a:lstStyle/>
          <a:p>
            <a:fld id="{A11B1658-A521-4993-B921-04BA2D6B7641}" type="datetimeFigureOut">
              <a:rPr lang="el-GR" smtClean="0"/>
              <a:pPr/>
              <a:t>22/12/2022</a:t>
            </a:fld>
            <a:endParaRPr lang="el-GR"/>
          </a:p>
        </p:txBody>
      </p:sp>
      <p:sp>
        <p:nvSpPr>
          <p:cNvPr id="6" name="5 - Θέση υποσέλιδου"/>
          <p:cNvSpPr>
            <a:spLocks noGrp="1"/>
          </p:cNvSpPr>
          <p:nvPr>
            <p:ph type="ftr" sz="quarter" idx="11"/>
          </p:nvPr>
        </p:nvSpPr>
        <p:spPr>
          <a:xfrm>
            <a:off x="301752" y="6410848"/>
            <a:ext cx="3383280" cy="365760"/>
          </a:xfrm>
        </p:spPr>
        <p:txBody>
          <a:bodyPr/>
          <a:lstStyle/>
          <a:p>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1" name="20 - Ευθεία γραμμή σύνδεσης"/>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 Ορθογώνιο"/>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19 - Ορθογώνιο"/>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 Ορθογώνιο"/>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11 - Έλλειψη"/>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Έλλειψη"/>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 Θέση αριθμού διαφάνειας"/>
          <p:cNvSpPr>
            <a:spLocks noGrp="1"/>
          </p:cNvSpPr>
          <p:nvPr>
            <p:ph type="sldNum" sz="quarter" idx="12"/>
          </p:nvPr>
        </p:nvSpPr>
        <p:spPr>
          <a:xfrm>
            <a:off x="1371600" y="312738"/>
            <a:ext cx="457200" cy="441325"/>
          </a:xfrm>
        </p:spPr>
        <p:txBody>
          <a:bodyPr/>
          <a:lstStyle/>
          <a:p>
            <a:fld id="{8687DDE4-4556-4BD7-9FE7-1332B39454F3}" type="slidenum">
              <a:rPr lang="el-GR" smtClean="0"/>
              <a:pPr/>
              <a:t>‹#›</a:t>
            </a:fld>
            <a:endParaRPr lang="el-GR"/>
          </a:p>
        </p:txBody>
      </p:sp>
      <p:sp>
        <p:nvSpPr>
          <p:cNvPr id="2" name="1 - Τίτλος"/>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l-GR" smtClean="0"/>
              <a:t>Στυλ κύριου τίτλου</a:t>
            </a:r>
            <a:endParaRPr kumimoji="0" lang="en-US"/>
          </a:p>
        </p:txBody>
      </p:sp>
      <p:sp>
        <p:nvSpPr>
          <p:cNvPr id="3" name="2 - Θέση εικόνας"/>
          <p:cNvSpPr>
            <a:spLocks noGrp="1"/>
          </p:cNvSpPr>
          <p:nvPr>
            <p:ph type="pic" idx="1"/>
          </p:nvPr>
        </p:nvSpPr>
        <p:spPr>
          <a:xfrm>
            <a:off x="3000375" y="609600"/>
            <a:ext cx="5867400" cy="4267200"/>
          </a:xfrm>
        </p:spPr>
        <p:txBody>
          <a:bodyPr/>
          <a:lstStyle>
            <a:lvl1pPr marL="0" indent="0">
              <a:buNone/>
              <a:defRPr sz="3200"/>
            </a:lvl1pPr>
          </a:lstStyle>
          <a:p>
            <a:r>
              <a:rPr kumimoji="0" lang="el-GR" smtClean="0"/>
              <a:t>Κάντε κλικ στο εικονίδιο για να προσθέσετε εικόνα</a:t>
            </a:r>
            <a:endParaRPr kumimoji="0" lang="en-US" dirty="0"/>
          </a:p>
        </p:txBody>
      </p:sp>
      <p:sp>
        <p:nvSpPr>
          <p:cNvPr id="4" name="3 - Θέση κειμένου"/>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l-GR" smtClean="0"/>
              <a:t>Στυλ υποδείγματος κειμένου</a:t>
            </a:r>
          </a:p>
        </p:txBody>
      </p:sp>
      <p:sp>
        <p:nvSpPr>
          <p:cNvPr id="22" name="21 - Ορθογώνιο"/>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 Θέση ημερομηνίας"/>
          <p:cNvSpPr>
            <a:spLocks noGrp="1"/>
          </p:cNvSpPr>
          <p:nvPr>
            <p:ph type="dt" sz="half" idx="10"/>
          </p:nvPr>
        </p:nvSpPr>
        <p:spPr>
          <a:xfrm>
            <a:off x="5788152" y="6404984"/>
            <a:ext cx="3044952" cy="365760"/>
          </a:xfrm>
        </p:spPr>
        <p:txBody>
          <a:bodyPr/>
          <a:lstStyle/>
          <a:p>
            <a:fld id="{A11B1658-A521-4993-B921-04BA2D6B7641}" type="datetimeFigureOut">
              <a:rPr lang="el-GR" smtClean="0"/>
              <a:pPr/>
              <a:t>22/12/2022</a:t>
            </a:fld>
            <a:endParaRPr lang="el-GR"/>
          </a:p>
        </p:txBody>
      </p:sp>
      <p:sp>
        <p:nvSpPr>
          <p:cNvPr id="6" name="5 - Θέση υποσέλιδου"/>
          <p:cNvSpPr>
            <a:spLocks noGrp="1"/>
          </p:cNvSpPr>
          <p:nvPr>
            <p:ph type="ftr" sz="quarter" idx="11"/>
          </p:nvPr>
        </p:nvSpPr>
        <p:spPr>
          <a:xfrm>
            <a:off x="301752" y="6410848"/>
            <a:ext cx="3584448" cy="365760"/>
          </a:xfrm>
        </p:spPr>
        <p:txBody>
          <a:bodyPr/>
          <a:lstStyle/>
          <a:p>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16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Ορθογώνιο"/>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 Θέση ημερομηνίας"/>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A11B1658-A521-4993-B921-04BA2D6B7641}" type="datetimeFigureOut">
              <a:rPr lang="el-GR" smtClean="0"/>
              <a:pPr/>
              <a:t>22/12/2022</a:t>
            </a:fld>
            <a:endParaRPr lang="el-GR"/>
          </a:p>
        </p:txBody>
      </p:sp>
      <p:sp>
        <p:nvSpPr>
          <p:cNvPr id="3" name="2 - Θέση υποσέλιδου"/>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l-GR"/>
          </a:p>
        </p:txBody>
      </p:sp>
      <p:sp>
        <p:nvSpPr>
          <p:cNvPr id="8" name="7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9 - Ευθεία γραμμή σύνδεσης"/>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11 - Έλλειψη"/>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 Έλλειψη"/>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22 - Θέση αριθμού διαφάνειας"/>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8687DDE4-4556-4BD7-9FE7-1332B39454F3}" type="slidenum">
              <a:rPr lang="el-GR" smtClean="0"/>
              <a:pPr/>
              <a:t>‹#›</a:t>
            </a:fld>
            <a:endParaRPr lang="el-GR"/>
          </a:p>
        </p:txBody>
      </p:sp>
      <p:sp>
        <p:nvSpPr>
          <p:cNvPr id="22" name="21 - Θέση τίτλου"/>
          <p:cNvSpPr>
            <a:spLocks noGrp="1"/>
          </p:cNvSpPr>
          <p:nvPr>
            <p:ph type="title"/>
          </p:nvPr>
        </p:nvSpPr>
        <p:spPr>
          <a:xfrm>
            <a:off x="301752" y="228600"/>
            <a:ext cx="8534400" cy="758952"/>
          </a:xfrm>
          <a:prstGeom prst="rect">
            <a:avLst/>
          </a:prstGeom>
        </p:spPr>
        <p:txBody>
          <a:bodyPr vert="horz" anchor="b">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Υπότιτλος 1"/>
          <p:cNvSpPr>
            <a:spLocks noGrp="1"/>
          </p:cNvSpPr>
          <p:nvPr>
            <p:ph type="subTitle" idx="1"/>
          </p:nvPr>
        </p:nvSpPr>
        <p:spPr/>
        <p:txBody>
          <a:bodyPr/>
          <a:lstStyle/>
          <a:p>
            <a:endParaRPr lang="el-GR"/>
          </a:p>
        </p:txBody>
      </p:sp>
      <p:sp>
        <p:nvSpPr>
          <p:cNvPr id="3" name="Τίτλος 2"/>
          <p:cNvSpPr>
            <a:spLocks noGrp="1"/>
          </p:cNvSpPr>
          <p:nvPr>
            <p:ph type="ctrTitle"/>
          </p:nvPr>
        </p:nvSpPr>
        <p:spPr/>
        <p:txBody>
          <a:bodyPr>
            <a:normAutofit fontScale="90000"/>
          </a:bodyPr>
          <a:lstStyle/>
          <a:p>
            <a:r>
              <a:rPr lang="el-GR" dirty="0" smtClean="0"/>
              <a:t>Η συναισθηματική και κοινωνική ανάπτυξη κατά τη νηπιακή ηλικία</a:t>
            </a:r>
            <a:endParaRPr lang="el-GR" dirty="0"/>
          </a:p>
        </p:txBody>
      </p:sp>
    </p:spTree>
    <p:extLst>
      <p:ext uri="{BB962C8B-B14F-4D97-AF65-F5344CB8AC3E}">
        <p14:creationId xmlns:p14="http://schemas.microsoft.com/office/powerpoint/2010/main" val="21644895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κειμένου 1"/>
          <p:cNvSpPr>
            <a:spLocks noGrp="1"/>
          </p:cNvSpPr>
          <p:nvPr>
            <p:ph type="body" idx="1"/>
          </p:nvPr>
        </p:nvSpPr>
        <p:spPr/>
        <p:txBody>
          <a:bodyPr/>
          <a:lstStyle/>
          <a:p>
            <a:endParaRPr lang="el-GR"/>
          </a:p>
        </p:txBody>
      </p:sp>
      <p:sp>
        <p:nvSpPr>
          <p:cNvPr id="3" name="Τίτλος 2"/>
          <p:cNvSpPr>
            <a:spLocks noGrp="1"/>
          </p:cNvSpPr>
          <p:nvPr>
            <p:ph type="title"/>
          </p:nvPr>
        </p:nvSpPr>
        <p:spPr/>
        <p:txBody>
          <a:bodyPr/>
          <a:lstStyle/>
          <a:p>
            <a:r>
              <a:rPr lang="el-GR" dirty="0" smtClean="0"/>
              <a:t>Τα θεμέλια της ηθικής</a:t>
            </a:r>
            <a:endParaRPr lang="el-GR" dirty="0"/>
          </a:p>
        </p:txBody>
      </p:sp>
    </p:spTree>
    <p:extLst>
      <p:ext uri="{BB962C8B-B14F-4D97-AF65-F5344CB8AC3E}">
        <p14:creationId xmlns:p14="http://schemas.microsoft.com/office/powerpoint/2010/main" val="35686238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dirty="0"/>
          </a:p>
        </p:txBody>
      </p:sp>
      <p:sp>
        <p:nvSpPr>
          <p:cNvPr id="3" name="Θέση περιεχομένου 2"/>
          <p:cNvSpPr>
            <a:spLocks noGrp="1"/>
          </p:cNvSpPr>
          <p:nvPr>
            <p:ph sz="quarter" idx="1"/>
          </p:nvPr>
        </p:nvSpPr>
        <p:spPr/>
        <p:txBody>
          <a:bodyPr/>
          <a:lstStyle/>
          <a:p>
            <a:pPr algn="just"/>
            <a:r>
              <a:rPr lang="el-GR" dirty="0" smtClean="0"/>
              <a:t>Αρχικά, η ηθική του παιδιού ελέγχεται εξωτερικά από τους ενήλικες. Σταδιακά, η ηθική ελέγχεται από εσωτερικά πρότυπα (εσωτερίκευση: η διαδικασία, κατά την οποία η εξωτερική, πολιτισμικά οργανωμένη εμπειρία μετατρέπεται σε εσωτερική, ψυχολογική διεργασία)</a:t>
            </a:r>
          </a:p>
          <a:p>
            <a:pPr algn="just"/>
            <a:r>
              <a:rPr lang="el-GR" dirty="0" smtClean="0"/>
              <a:t>Η συνείδηση είναι η νέα πλευρά της προσωπικότητας, που εμφανίζεται όταν τα παιδιά εσωτερικεύσουν πρότυπα των ενηλίκων </a:t>
            </a:r>
            <a:endParaRPr lang="el-GR" dirty="0"/>
          </a:p>
        </p:txBody>
      </p:sp>
    </p:spTree>
    <p:extLst>
      <p:ext uri="{BB962C8B-B14F-4D97-AF65-F5344CB8AC3E}">
        <p14:creationId xmlns:p14="http://schemas.microsoft.com/office/powerpoint/2010/main" val="20744350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Ψυχαναλυτική προσέγγιση (1)</a:t>
            </a:r>
            <a:endParaRPr lang="el-GR" dirty="0"/>
          </a:p>
        </p:txBody>
      </p:sp>
      <p:sp>
        <p:nvSpPr>
          <p:cNvPr id="3" name="Θέση περιεχομένου 2"/>
          <p:cNvSpPr>
            <a:spLocks noGrp="1"/>
          </p:cNvSpPr>
          <p:nvPr>
            <p:ph sz="quarter" idx="1"/>
          </p:nvPr>
        </p:nvSpPr>
        <p:spPr/>
        <p:txBody>
          <a:bodyPr/>
          <a:lstStyle/>
          <a:p>
            <a:pPr algn="just"/>
            <a:r>
              <a:rPr lang="el-GR" dirty="0" smtClean="0"/>
              <a:t>Υπογραμμίζει τη συναισθηματική πλευρά της ανάπτυξης της συνείδησης</a:t>
            </a:r>
          </a:p>
          <a:p>
            <a:pPr algn="just"/>
            <a:r>
              <a:rPr lang="el-GR" dirty="0" smtClean="0"/>
              <a:t>Τα παιδιά σχηματίζουν ένα υπερεγώ/συνείδηση, ταυτιζόμενα με τον γονέα του ίδιου φύλου, του οποίου τα ηθικά πρότυπα υιοθετούν υπακούοντας στο υπερεγώ για να αποφύγουν την ενοχή</a:t>
            </a:r>
          </a:p>
          <a:p>
            <a:pPr algn="just"/>
            <a:r>
              <a:rPr lang="el-GR" dirty="0" smtClean="0"/>
              <a:t>Ο φόβος της τιμωρίας και της απώλειας της αγάπης των γονιών κινητοποιούν τη διαμόρφωση της συνείδησης και της ηθικής συμπεριφοράς</a:t>
            </a:r>
            <a:endParaRPr lang="el-GR" dirty="0"/>
          </a:p>
        </p:txBody>
      </p:sp>
    </p:spTree>
    <p:extLst>
      <p:ext uri="{BB962C8B-B14F-4D97-AF65-F5344CB8AC3E}">
        <p14:creationId xmlns:p14="http://schemas.microsoft.com/office/powerpoint/2010/main" val="18956731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Ψυχαναλυτική προσέγγιση </a:t>
            </a:r>
            <a:r>
              <a:rPr lang="el-GR" dirty="0" smtClean="0"/>
              <a:t>(2)</a:t>
            </a:r>
            <a:endParaRPr lang="el-GR" dirty="0"/>
          </a:p>
        </p:txBody>
      </p:sp>
      <p:sp>
        <p:nvSpPr>
          <p:cNvPr id="3" name="Θέση περιεχομένου 2"/>
          <p:cNvSpPr>
            <a:spLocks noGrp="1"/>
          </p:cNvSpPr>
          <p:nvPr>
            <p:ph sz="quarter" idx="1"/>
          </p:nvPr>
        </p:nvSpPr>
        <p:spPr>
          <a:xfrm>
            <a:off x="161925" y="1527048"/>
            <a:ext cx="8801100" cy="5102352"/>
          </a:xfrm>
        </p:spPr>
        <p:txBody>
          <a:bodyPr>
            <a:normAutofit lnSpcReduction="10000"/>
          </a:bodyPr>
          <a:lstStyle/>
          <a:p>
            <a:pPr algn="just"/>
            <a:r>
              <a:rPr lang="el-GR" dirty="0" smtClean="0"/>
              <a:t>Η πειθαρχία που βασίζεται σε απειλές τιμωρίας ή στην απόσυρση της αγάπης προκαλεί στα παιδιά ανησυχία και φόβο με αποτέλεσμα να μην μπορούν να σκεφτούν τι πρέπει να κάνουν, να δυσκολεύονται να εσωτερικεύσουν ηθικούς κανόνες και να αδυνατούν να αναπτύξουν ενσυναίσθηση και θετική κοινωνική συμπεριφορά</a:t>
            </a:r>
          </a:p>
          <a:p>
            <a:pPr algn="just"/>
            <a:r>
              <a:rPr lang="el-GR" dirty="0" smtClean="0"/>
              <a:t>Σύμφωνα με την επαγωγή ένας ενήλικας βοηθά το παιδί να αποκτήσει επίγνωση των συναισθημάτων των άλλων επισημαίνοντας τον αντίκτυπο της κακής συμπεριφορά στους άλλους</a:t>
            </a:r>
          </a:p>
          <a:p>
            <a:pPr algn="just"/>
            <a:r>
              <a:rPr lang="el-GR" dirty="0" smtClean="0"/>
              <a:t>Είναι σημαντικό οι στρατηγικές πειθαρχίες να είναι προσαρμοσμένες στην προσωπικότητα του παιδιού</a:t>
            </a:r>
            <a:endParaRPr lang="el-GR" dirty="0"/>
          </a:p>
        </p:txBody>
      </p:sp>
    </p:spTree>
    <p:extLst>
      <p:ext uri="{BB962C8B-B14F-4D97-AF65-F5344CB8AC3E}">
        <p14:creationId xmlns:p14="http://schemas.microsoft.com/office/powerpoint/2010/main" val="30354535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Η θεωρία της κοινωνικής μάθησης (1)</a:t>
            </a:r>
            <a:endParaRPr lang="el-GR" dirty="0"/>
          </a:p>
        </p:txBody>
      </p:sp>
      <p:sp>
        <p:nvSpPr>
          <p:cNvPr id="3" name="Θέση περιεχομένου 2"/>
          <p:cNvSpPr>
            <a:spLocks noGrp="1"/>
          </p:cNvSpPr>
          <p:nvPr>
            <p:ph sz="quarter" idx="1"/>
          </p:nvPr>
        </p:nvSpPr>
        <p:spPr/>
        <p:txBody>
          <a:bodyPr>
            <a:normAutofit fontScale="92500"/>
          </a:bodyPr>
          <a:lstStyle/>
          <a:p>
            <a:pPr algn="just"/>
            <a:r>
              <a:rPr lang="el-GR" dirty="0" smtClean="0"/>
              <a:t>Η ηθική δεν ακολουθεί μία μοναδική πορεία, αλλά μαθαίνεται μέσω ενίσχυσης και μίμησης προτύπων</a:t>
            </a:r>
          </a:p>
          <a:p>
            <a:pPr algn="just"/>
            <a:r>
              <a:rPr lang="el-GR" dirty="0" smtClean="0"/>
              <a:t>Τα παιδιά έχουν εσωτερικεύσει τους κοινωνικούς κανόνες μέσα από τις επαναλαμβανόμενες παρατηρήσεις και την ενίσχυση των (σημαντικών) άλλων</a:t>
            </a:r>
          </a:p>
          <a:p>
            <a:pPr algn="just"/>
            <a:r>
              <a:rPr lang="el-GR" dirty="0" smtClean="0"/>
              <a:t>Προσοχή! στη συχνή τιμωρία     άμεση συμμόρφωση όχι μακροπρόθεσμα αποτελέσματα, ανεπαρκή εσωτερίκευση ηθικών κανόνων, κατάθλιψη, επιθετικότητα, αντικοινωνική συμπεριφορά, χαμηλή σχολική επίδοση, καταχρήσεις, εγκληματικότητα, κακοποίηση</a:t>
            </a:r>
            <a:endParaRPr lang="el-GR" dirty="0"/>
          </a:p>
        </p:txBody>
      </p:sp>
      <p:cxnSp>
        <p:nvCxnSpPr>
          <p:cNvPr id="5" name="Ευθύγραμμο βέλος σύνδεσης 4"/>
          <p:cNvCxnSpPr/>
          <p:nvPr/>
        </p:nvCxnSpPr>
        <p:spPr>
          <a:xfrm flipV="1">
            <a:off x="4991100" y="3813048"/>
            <a:ext cx="228600" cy="952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868102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Η θεωρία της κοινωνικής μάθησης </a:t>
            </a:r>
            <a:r>
              <a:rPr lang="el-GR" dirty="0" smtClean="0"/>
              <a:t>(2)</a:t>
            </a:r>
            <a:endParaRPr lang="el-GR" dirty="0"/>
          </a:p>
        </p:txBody>
      </p:sp>
      <p:sp>
        <p:nvSpPr>
          <p:cNvPr id="3" name="Θέση περιεχομένου 2"/>
          <p:cNvSpPr>
            <a:spLocks noGrp="1"/>
          </p:cNvSpPr>
          <p:nvPr>
            <p:ph sz="quarter" idx="1"/>
          </p:nvPr>
        </p:nvSpPr>
        <p:spPr/>
        <p:txBody>
          <a:bodyPr/>
          <a:lstStyle/>
          <a:p>
            <a:pPr algn="just"/>
            <a:r>
              <a:rPr lang="el-GR" dirty="0" smtClean="0"/>
              <a:t>Εναλλακτικά: </a:t>
            </a:r>
          </a:p>
          <a:p>
            <a:pPr algn="just">
              <a:buFont typeface="Courier New" panose="02070309020205020404" pitchFamily="49" charset="0"/>
              <a:buChar char="o"/>
            </a:pPr>
            <a:r>
              <a:rPr lang="el-GR" dirty="0" smtClean="0"/>
              <a:t>Τεχνική διαλειμμάτων: απομάκρυνση των παιδιών από το άμεσο περιβάλλον (δίνεται χρόνος στο παιδί και στον ενήλικο)</a:t>
            </a:r>
          </a:p>
          <a:p>
            <a:pPr algn="just">
              <a:buFont typeface="Courier New" panose="02070309020205020404" pitchFamily="49" charset="0"/>
              <a:buChar char="o"/>
            </a:pPr>
            <a:r>
              <a:rPr lang="el-GR" dirty="0" smtClean="0"/>
              <a:t>Απόσυρση προνομίων</a:t>
            </a:r>
          </a:p>
          <a:p>
            <a:pPr algn="just"/>
            <a:r>
              <a:rPr lang="el-GR" dirty="0" smtClean="0"/>
              <a:t>Σε περίπτωση ήπιας τιμωρίας είναι σημαντική η συνέπεια (αποφυγή σύγχυσης στο παιδί), η ζεστή </a:t>
            </a:r>
            <a:r>
              <a:rPr lang="el-GR" dirty="0" err="1" smtClean="0"/>
              <a:t>γονεϊκή</a:t>
            </a:r>
            <a:r>
              <a:rPr lang="el-GR" dirty="0" smtClean="0"/>
              <a:t> σχέση και η παροχή εξηγήσεων </a:t>
            </a:r>
            <a:endParaRPr lang="el-GR" dirty="0"/>
          </a:p>
        </p:txBody>
      </p:sp>
    </p:spTree>
    <p:extLst>
      <p:ext uri="{BB962C8B-B14F-4D97-AF65-F5344CB8AC3E}">
        <p14:creationId xmlns:p14="http://schemas.microsoft.com/office/powerpoint/2010/main" val="24618177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Η γνωστική εξελικτική προσέγγιση</a:t>
            </a:r>
            <a:endParaRPr lang="el-GR" dirty="0"/>
          </a:p>
        </p:txBody>
      </p:sp>
      <p:sp>
        <p:nvSpPr>
          <p:cNvPr id="3" name="Θέση περιεχομένου 2"/>
          <p:cNvSpPr>
            <a:spLocks noGrp="1"/>
          </p:cNvSpPr>
          <p:nvPr>
            <p:ph sz="quarter" idx="1"/>
          </p:nvPr>
        </p:nvSpPr>
        <p:spPr/>
        <p:txBody>
          <a:bodyPr>
            <a:normAutofit fontScale="92500" lnSpcReduction="20000"/>
          </a:bodyPr>
          <a:lstStyle/>
          <a:p>
            <a:pPr algn="just"/>
            <a:r>
              <a:rPr lang="el-GR" dirty="0" smtClean="0"/>
              <a:t>Τα παιδιά είναι ενεργοί στοχαστές των κοινωνικών κανόνων, καθώς πραγματοποιούν ηθικές κρίσεις (σωστό- λάθος) με βάση έννοιες που κατασκευάζουν σχετικά με τη δικαιοσύνη και την τιμιότητα</a:t>
            </a:r>
          </a:p>
          <a:p>
            <a:pPr algn="just"/>
            <a:r>
              <a:rPr lang="el-GR" dirty="0" smtClean="0"/>
              <a:t>Διακρίνουν τις </a:t>
            </a:r>
            <a:r>
              <a:rPr lang="el-GR" i="1" dirty="0" smtClean="0"/>
              <a:t>ηθικές επιταγές </a:t>
            </a:r>
            <a:r>
              <a:rPr lang="el-GR" dirty="0" smtClean="0"/>
              <a:t>(κανόνες για την προστασία των δικαιωμάτων και της ευημερίας των ανθρώπων) από τις </a:t>
            </a:r>
            <a:r>
              <a:rPr lang="el-GR" i="1" dirty="0" smtClean="0"/>
              <a:t>κοινωνικές συμβάσεις </a:t>
            </a:r>
            <a:r>
              <a:rPr lang="el-GR" dirty="0" smtClean="0"/>
              <a:t>(κανόνες που είναι συγκεκριμένοι για μία δεδομένη κοινωνία, π.χ. ευχαριστώ, παρακαλώ) και τα </a:t>
            </a:r>
            <a:r>
              <a:rPr lang="el-GR" i="1" dirty="0" smtClean="0"/>
              <a:t>ζητήματα προσωπικής επιλογής</a:t>
            </a:r>
          </a:p>
          <a:p>
            <a:pPr algn="just"/>
            <a:r>
              <a:rPr lang="el-GR" dirty="0" smtClean="0"/>
              <a:t>Σε ηθικό επίπεδο, τα παιδιά προσχολικής και σχολικής ηλικίας σκέφτονται άκαμπτα και παραμελούν σημαντικές πληροφορίες</a:t>
            </a:r>
            <a:endParaRPr lang="el-GR" dirty="0"/>
          </a:p>
        </p:txBody>
      </p:sp>
    </p:spTree>
    <p:extLst>
      <p:ext uri="{BB962C8B-B14F-4D97-AF65-F5344CB8AC3E}">
        <p14:creationId xmlns:p14="http://schemas.microsoft.com/office/powerpoint/2010/main" val="33069806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dirty="0" smtClean="0"/>
              <a:t>Επιθετικότητα</a:t>
            </a:r>
            <a:endParaRPr lang="el-GR" dirty="0"/>
          </a:p>
        </p:txBody>
      </p:sp>
      <p:sp>
        <p:nvSpPr>
          <p:cNvPr id="3" name="Θέση περιεχομένου 2"/>
          <p:cNvSpPr>
            <a:spLocks noGrp="1"/>
          </p:cNvSpPr>
          <p:nvPr>
            <p:ph sz="quarter" idx="1"/>
          </p:nvPr>
        </p:nvSpPr>
        <p:spPr/>
        <p:txBody>
          <a:bodyPr>
            <a:normAutofit/>
          </a:bodyPr>
          <a:lstStyle/>
          <a:p>
            <a:pPr algn="just"/>
            <a:r>
              <a:rPr lang="el-GR" b="1" dirty="0" err="1"/>
              <a:t>Π</a:t>
            </a:r>
            <a:r>
              <a:rPr lang="el-GR" b="1" dirty="0" err="1" smtClean="0"/>
              <a:t>ροδραστική</a:t>
            </a:r>
            <a:r>
              <a:rPr lang="el-GR" b="1" dirty="0" smtClean="0"/>
              <a:t> ή συντελεστική επιθετικότητα</a:t>
            </a:r>
            <a:r>
              <a:rPr lang="el-GR" dirty="0" smtClean="0"/>
              <a:t>: τα παιδιά επιτίθενται σε κάποιο άτομο, προκειμένου να ικανοποιήσουν μία ανάγκη ή επιθυμία τους (π.χ. απόκτηση αντικειμένου, προνομίου, χώρου, προσοχή ενήλικα, θαυμασμό συνομηλίκου</a:t>
            </a:r>
          </a:p>
          <a:p>
            <a:pPr algn="just"/>
            <a:r>
              <a:rPr lang="el-GR" b="1" dirty="0"/>
              <a:t>Α</a:t>
            </a:r>
            <a:r>
              <a:rPr lang="el-GR" b="1" dirty="0" smtClean="0"/>
              <a:t>ντιδραστική ή εχθρική επιθετικότητα</a:t>
            </a:r>
            <a:r>
              <a:rPr lang="el-GR" dirty="0" smtClean="0"/>
              <a:t>: τα παιδιά αμύνονται με οργή σε κάποια πρόκληση ή σε κάποιο εμπόδιο κι έχει ως στόχο να πληγώσει ένα άτομο, προκειμένου να εκδικηθεί ή να εδραιώσει την κυριαρχία</a:t>
            </a:r>
            <a:endParaRPr lang="el-GR" dirty="0"/>
          </a:p>
        </p:txBody>
      </p:sp>
    </p:spTree>
    <p:extLst>
      <p:ext uri="{BB962C8B-B14F-4D97-AF65-F5344CB8AC3E}">
        <p14:creationId xmlns:p14="http://schemas.microsoft.com/office/powerpoint/2010/main" val="30461859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Μορφές επιθετικότητας</a:t>
            </a:r>
            <a:endParaRPr lang="el-GR" dirty="0"/>
          </a:p>
        </p:txBody>
      </p:sp>
      <p:sp>
        <p:nvSpPr>
          <p:cNvPr id="3" name="Θέση περιεχομένου 2"/>
          <p:cNvSpPr>
            <a:spLocks noGrp="1"/>
          </p:cNvSpPr>
          <p:nvPr>
            <p:ph sz="quarter" idx="1"/>
          </p:nvPr>
        </p:nvSpPr>
        <p:spPr>
          <a:xfrm>
            <a:off x="301752" y="1488948"/>
            <a:ext cx="8503920" cy="4572000"/>
          </a:xfrm>
        </p:spPr>
        <p:txBody>
          <a:bodyPr/>
          <a:lstStyle/>
          <a:p>
            <a:pPr algn="just"/>
            <a:r>
              <a:rPr lang="el-GR" dirty="0" smtClean="0"/>
              <a:t>Σωματική: το άτομο κάνει κακό στους άλλους μέσω σωματικής βλάβης ή καταστροφή ιδιοκτησίας</a:t>
            </a:r>
          </a:p>
          <a:p>
            <a:pPr algn="just"/>
            <a:r>
              <a:rPr lang="el-GR" dirty="0" smtClean="0"/>
              <a:t>Λεκτική: χρήση απειλών, ύβρεων, εχθρικών πειραγμάτων</a:t>
            </a:r>
          </a:p>
          <a:p>
            <a:pPr algn="just"/>
            <a:r>
              <a:rPr lang="el-GR" dirty="0" smtClean="0"/>
              <a:t>Έμμεση: βλάπτει τις σχέσεις των άλλων συνομηλίκων μέσα από τον κοινωνικό αποκλεισμό, σχολιασμό ή χειρισμών φιλικών σχέσεων</a:t>
            </a:r>
            <a:endParaRPr lang="el-GR" dirty="0"/>
          </a:p>
        </p:txBody>
      </p:sp>
    </p:spTree>
    <p:extLst>
      <p:ext uri="{BB962C8B-B14F-4D97-AF65-F5344CB8AC3E}">
        <p14:creationId xmlns:p14="http://schemas.microsoft.com/office/powerpoint/2010/main" val="16239190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Τι προκαλεί την επιθετικότητα;</a:t>
            </a:r>
            <a:endParaRPr lang="el-GR" dirty="0"/>
          </a:p>
        </p:txBody>
      </p:sp>
      <p:sp>
        <p:nvSpPr>
          <p:cNvPr id="3" name="Θέση περιεχομένου 2"/>
          <p:cNvSpPr>
            <a:spLocks noGrp="1"/>
          </p:cNvSpPr>
          <p:nvPr>
            <p:ph sz="quarter" idx="1"/>
          </p:nvPr>
        </p:nvSpPr>
        <p:spPr/>
        <p:txBody>
          <a:bodyPr/>
          <a:lstStyle/>
          <a:p>
            <a:r>
              <a:rPr lang="el-GR" dirty="0" smtClean="0"/>
              <a:t>Η επιθετικότητα είναι φυσική κι αναγκαία, ενώ η εμφάνισή της συνοδεύει τη βιολογική ωρίμανση</a:t>
            </a:r>
          </a:p>
          <a:p>
            <a:r>
              <a:rPr lang="el-GR" dirty="0" smtClean="0"/>
              <a:t>Οι επιθετικές συμπεριφορές συχνά ανταμείβονται</a:t>
            </a:r>
          </a:p>
          <a:p>
            <a:r>
              <a:rPr lang="el-GR" dirty="0" smtClean="0"/>
              <a:t>Δημιουργία προτύπων</a:t>
            </a:r>
            <a:endParaRPr lang="el-GR" dirty="0"/>
          </a:p>
        </p:txBody>
      </p:sp>
    </p:spTree>
    <p:extLst>
      <p:ext uri="{BB962C8B-B14F-4D97-AF65-F5344CB8AC3E}">
        <p14:creationId xmlns:p14="http://schemas.microsoft.com/office/powerpoint/2010/main" val="38411179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sz="quarter" idx="1"/>
          </p:nvPr>
        </p:nvSpPr>
        <p:spPr/>
        <p:txBody>
          <a:bodyPr/>
          <a:lstStyle/>
          <a:p>
            <a:pPr algn="just"/>
            <a:r>
              <a:rPr lang="el-GR" dirty="0" smtClean="0"/>
              <a:t>Στη νηπιακή ηλικία τα παιδιά αναπτύσσουν:</a:t>
            </a:r>
          </a:p>
          <a:p>
            <a:pPr algn="just">
              <a:buFont typeface="Courier New" panose="02070309020205020404" pitchFamily="49" charset="0"/>
              <a:buChar char="o"/>
            </a:pPr>
            <a:r>
              <a:rPr lang="el-GR" dirty="0"/>
              <a:t>μία σαφή αίσθηση του εαυτού τους ως αγόρι ή </a:t>
            </a:r>
            <a:r>
              <a:rPr lang="el-GR" dirty="0" smtClean="0"/>
              <a:t>κορίτσι,</a:t>
            </a:r>
            <a:endParaRPr lang="el-GR" dirty="0"/>
          </a:p>
          <a:p>
            <a:pPr algn="just">
              <a:buFont typeface="Courier New" panose="02070309020205020404" pitchFamily="49" charset="0"/>
              <a:buChar char="o"/>
            </a:pPr>
            <a:r>
              <a:rPr lang="el-GR" dirty="0"/>
              <a:t>τα θεμέλια της </a:t>
            </a:r>
            <a:r>
              <a:rPr lang="el-GR" dirty="0" smtClean="0"/>
              <a:t>ηθικής,</a:t>
            </a:r>
          </a:p>
          <a:p>
            <a:pPr algn="just">
              <a:buFont typeface="Courier New" panose="02070309020205020404" pitchFamily="49" charset="0"/>
              <a:buChar char="o"/>
            </a:pPr>
            <a:r>
              <a:rPr lang="el-GR" dirty="0" smtClean="0"/>
              <a:t>αποτελεσματικότερο έλεγχο στα συναισθήματά τους, </a:t>
            </a:r>
          </a:p>
          <a:p>
            <a:pPr algn="just">
              <a:buFont typeface="Courier New" panose="02070309020205020404" pitchFamily="49" charset="0"/>
              <a:buChar char="o"/>
            </a:pPr>
            <a:r>
              <a:rPr lang="el-GR" dirty="0" smtClean="0"/>
              <a:t>καινούριες κοινωνικές δεξιότητες</a:t>
            </a:r>
            <a:r>
              <a:rPr lang="el-GR" dirty="0"/>
              <a:t> </a:t>
            </a:r>
            <a:r>
              <a:rPr lang="el-GR" dirty="0" smtClean="0"/>
              <a:t> </a:t>
            </a:r>
            <a:r>
              <a:rPr lang="el-GR" dirty="0"/>
              <a:t>και </a:t>
            </a:r>
            <a:endParaRPr lang="el-GR" dirty="0" smtClean="0"/>
          </a:p>
          <a:p>
            <a:pPr algn="just">
              <a:buFont typeface="Courier New" panose="02070309020205020404" pitchFamily="49" charset="0"/>
              <a:buChar char="o"/>
            </a:pPr>
            <a:r>
              <a:rPr lang="el-GR" dirty="0" smtClean="0"/>
              <a:t>μία </a:t>
            </a:r>
            <a:r>
              <a:rPr lang="el-GR" dirty="0"/>
              <a:t>εικόνα εαυτού που χαρακτηρίζεται από </a:t>
            </a:r>
            <a:r>
              <a:rPr lang="el-GR" dirty="0" smtClean="0"/>
              <a:t>αυτοπεποίθηση.</a:t>
            </a:r>
          </a:p>
        </p:txBody>
      </p:sp>
    </p:spTree>
    <p:extLst>
      <p:ext uri="{BB962C8B-B14F-4D97-AF65-F5344CB8AC3E}">
        <p14:creationId xmlns:p14="http://schemas.microsoft.com/office/powerpoint/2010/main" val="33536578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κειμένου 1"/>
          <p:cNvSpPr>
            <a:spLocks noGrp="1"/>
          </p:cNvSpPr>
          <p:nvPr>
            <p:ph type="body" idx="1"/>
          </p:nvPr>
        </p:nvSpPr>
        <p:spPr/>
        <p:txBody>
          <a:bodyPr/>
          <a:lstStyle/>
          <a:p>
            <a:endParaRPr lang="el-GR"/>
          </a:p>
        </p:txBody>
      </p:sp>
      <p:sp>
        <p:nvSpPr>
          <p:cNvPr id="3" name="Τίτλος 2"/>
          <p:cNvSpPr>
            <a:spLocks noGrp="1"/>
          </p:cNvSpPr>
          <p:nvPr>
            <p:ph type="title"/>
          </p:nvPr>
        </p:nvSpPr>
        <p:spPr/>
        <p:txBody>
          <a:bodyPr/>
          <a:lstStyle/>
          <a:p>
            <a:r>
              <a:rPr lang="el-GR" dirty="0" smtClean="0"/>
              <a:t>Συναισθήματα και Εικόνα </a:t>
            </a:r>
            <a:r>
              <a:rPr lang="el-GR" dirty="0"/>
              <a:t>εαυτού </a:t>
            </a:r>
          </a:p>
        </p:txBody>
      </p:sp>
    </p:spTree>
    <p:extLst>
      <p:ext uri="{BB962C8B-B14F-4D97-AF65-F5344CB8AC3E}">
        <p14:creationId xmlns:p14="http://schemas.microsoft.com/office/powerpoint/2010/main" val="41491230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Συναισθηματική αυτορρύθμιση</a:t>
            </a:r>
            <a:endParaRPr lang="el-GR" dirty="0"/>
          </a:p>
        </p:txBody>
      </p:sp>
      <p:sp>
        <p:nvSpPr>
          <p:cNvPr id="3" name="Θέση περιεχομένου 2"/>
          <p:cNvSpPr>
            <a:spLocks noGrp="1"/>
          </p:cNvSpPr>
          <p:nvPr>
            <p:ph sz="quarter" idx="1"/>
          </p:nvPr>
        </p:nvSpPr>
        <p:spPr/>
        <p:txBody>
          <a:bodyPr>
            <a:normAutofit lnSpcReduction="10000"/>
          </a:bodyPr>
          <a:lstStyle/>
          <a:p>
            <a:pPr algn="just"/>
            <a:r>
              <a:rPr lang="el-GR" dirty="0" smtClean="0"/>
              <a:t>Τα νήπια μπορούν να αναπτύξουν μία ποικιλία στρατηγικών για να ρυθμίσουν τα έντονα συναισθήματά τους (π.χ. αναστολή παρορμήσεων, μετατόπιση προσοχής)</a:t>
            </a:r>
          </a:p>
          <a:p>
            <a:pPr algn="just"/>
            <a:r>
              <a:rPr lang="el-GR" dirty="0" smtClean="0"/>
              <a:t>Η ιδιοσυγκρασία του παιδιού παίζει ρόλο στη συναισθηματική αυτορρύθμιση, γεγονός που επηρεάζει κάποιες φορές και τη γονεϊκότητα, η οποία ενισχύει την ανεπαρκή τους αυτορρύθμιση</a:t>
            </a:r>
          </a:p>
          <a:p>
            <a:pPr algn="just"/>
            <a:r>
              <a:rPr lang="el-GR" dirty="0" smtClean="0"/>
              <a:t>Τα παιδιά μαθαίνουν στρατηγικές για τη ρύθμιση των συναισθημάτων παρακολουθώντας τον τρόπο που οι γονείς διαχειρίζονται τα συναισθήματά τους</a:t>
            </a:r>
            <a:endParaRPr lang="el-GR" dirty="0"/>
          </a:p>
        </p:txBody>
      </p:sp>
    </p:spTree>
    <p:extLst>
      <p:ext uri="{BB962C8B-B14F-4D97-AF65-F5344CB8AC3E}">
        <p14:creationId xmlns:p14="http://schemas.microsoft.com/office/powerpoint/2010/main" val="34781490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Συναισθηματική ανάπτυξη</a:t>
            </a:r>
            <a:endParaRPr lang="el-GR"/>
          </a:p>
        </p:txBody>
      </p:sp>
      <p:sp>
        <p:nvSpPr>
          <p:cNvPr id="3" name="Θέση περιεχομένου 2"/>
          <p:cNvSpPr>
            <a:spLocks noGrp="1"/>
          </p:cNvSpPr>
          <p:nvPr>
            <p:ph sz="quarter" idx="1"/>
          </p:nvPr>
        </p:nvSpPr>
        <p:spPr>
          <a:xfrm>
            <a:off x="301752" y="1527047"/>
            <a:ext cx="8503920" cy="4949953"/>
          </a:xfrm>
        </p:spPr>
        <p:txBody>
          <a:bodyPr>
            <a:normAutofit fontScale="77500" lnSpcReduction="20000"/>
          </a:bodyPr>
          <a:lstStyle/>
          <a:p>
            <a:pPr algn="just"/>
            <a:r>
              <a:rPr lang="el-GR" dirty="0" smtClean="0"/>
              <a:t>Κατά τη νηπιακή ηλικία η κατανόηση των συναισθημάτων γίνεται ακριβέστερη. Τα παιδιά συνδέουν τα συναισθήματα με τη σκέψη (συναισθηματική- γνωστική- κοινωνική ανάπτυξη) και επινοούν τρόπους για την ανακούφιση των αρνητικών συναισθημάτων των άλλων. Μαθαίνουν περισσότερα για το συναίσθημα από τους ενήλικες αλλά και από την αλληλεπίδραση με τα αδέρφια τους (συμβολικό παιχνίδι)</a:t>
            </a:r>
          </a:p>
          <a:p>
            <a:pPr marL="0" indent="0" algn="just">
              <a:buNone/>
            </a:pPr>
            <a:endParaRPr lang="el-GR" dirty="0" smtClean="0"/>
          </a:p>
          <a:p>
            <a:pPr algn="just"/>
            <a:r>
              <a:rPr lang="el-GR" dirty="0" smtClean="0"/>
              <a:t>Έχει παρατηρηθεί ότι όσο περισσότερο οι μητέρες ονομάζουν τα συναισθήματα, εξηγούν και εκφράζουν ζεστασιά, τόσες περισσότερες λέξεις χρησιμοποιούν αναφορικά με τα </a:t>
            </a:r>
            <a:r>
              <a:rPr lang="el-GR" smtClean="0"/>
              <a:t>συναισθήματα τα </a:t>
            </a:r>
            <a:r>
              <a:rPr lang="el-GR" dirty="0" smtClean="0"/>
              <a:t>παιδιά κι έχουν περισσότερο ανεπτυγμένη συναισθηματική κατανόηση</a:t>
            </a:r>
          </a:p>
          <a:p>
            <a:pPr marL="0" indent="0" algn="just">
              <a:buNone/>
            </a:pPr>
            <a:endParaRPr lang="el-GR" dirty="0" smtClean="0"/>
          </a:p>
          <a:p>
            <a:pPr algn="just"/>
            <a:r>
              <a:rPr lang="el-GR" dirty="0" smtClean="0"/>
              <a:t>Τα παιδιά δεν μπορούν να εκφράσουν ένα αίσθημα που δεν νιώθουν πριν από την ηλικία των 3 ετών</a:t>
            </a:r>
          </a:p>
          <a:p>
            <a:pPr algn="just"/>
            <a:endParaRPr lang="el-GR" dirty="0"/>
          </a:p>
        </p:txBody>
      </p:sp>
    </p:spTree>
    <p:extLst>
      <p:ext uri="{BB962C8B-B14F-4D97-AF65-F5344CB8AC3E}">
        <p14:creationId xmlns:p14="http://schemas.microsoft.com/office/powerpoint/2010/main" val="1494947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Συναισθήματα </a:t>
            </a:r>
            <a:endParaRPr lang="el-GR" dirty="0"/>
          </a:p>
        </p:txBody>
      </p:sp>
      <p:sp>
        <p:nvSpPr>
          <p:cNvPr id="3" name="Θέση περιεχομένου 2"/>
          <p:cNvSpPr>
            <a:spLocks noGrp="1"/>
          </p:cNvSpPr>
          <p:nvPr>
            <p:ph sz="quarter" idx="1"/>
          </p:nvPr>
        </p:nvSpPr>
        <p:spPr/>
        <p:txBody>
          <a:bodyPr/>
          <a:lstStyle/>
          <a:p>
            <a:pPr algn="just"/>
            <a:r>
              <a:rPr lang="el-GR" dirty="0" smtClean="0"/>
              <a:t>Συναισθήματα αυτοσυνείδησης (ντροπή, ενοχή, υπερηφάνεια)- στη νηπιακή ηλικία βιώνουν όλο και περισσότερο και εξαρτώνται από τα μηνύματα των γονιών, των εκπαιδευτικών και των σημαντικών άλλων </a:t>
            </a:r>
          </a:p>
          <a:p>
            <a:pPr algn="just"/>
            <a:r>
              <a:rPr lang="el-GR" dirty="0" smtClean="0"/>
              <a:t>Ενσυναίσθηση- ο βαθμός στον οποίο οδηγεί σε συμπόνια κι έχει ως αποτέλεσμα θετική κοινωνική ή αλτρουιστική συμπεριφορά, εξαρτάται τόσο από την ιδιοσυγκρασία όσο και από τους γονείς </a:t>
            </a:r>
            <a:endParaRPr lang="el-GR" dirty="0"/>
          </a:p>
        </p:txBody>
      </p:sp>
    </p:spTree>
    <p:extLst>
      <p:ext uri="{BB962C8B-B14F-4D97-AF65-F5344CB8AC3E}">
        <p14:creationId xmlns:p14="http://schemas.microsoft.com/office/powerpoint/2010/main" val="21038250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Κατανόηση του εαυτού (1)</a:t>
            </a:r>
            <a:endParaRPr lang="el-GR" dirty="0"/>
          </a:p>
        </p:txBody>
      </p:sp>
      <p:sp>
        <p:nvSpPr>
          <p:cNvPr id="3" name="Θέση περιεχομένου 2"/>
          <p:cNvSpPr>
            <a:spLocks noGrp="1"/>
          </p:cNvSpPr>
          <p:nvPr>
            <p:ph sz="quarter" idx="1"/>
          </p:nvPr>
        </p:nvSpPr>
        <p:spPr/>
        <p:txBody>
          <a:bodyPr>
            <a:normAutofit fontScale="92500" lnSpcReduction="10000"/>
          </a:bodyPr>
          <a:lstStyle/>
          <a:p>
            <a:pPr algn="just"/>
            <a:r>
              <a:rPr lang="el-GR" dirty="0" smtClean="0"/>
              <a:t>Τα νήπια αναπτύσσουν μία </a:t>
            </a:r>
            <a:r>
              <a:rPr lang="el-GR" i="1" dirty="0" smtClean="0"/>
              <a:t>έννοια του εαυτού</a:t>
            </a:r>
            <a:r>
              <a:rPr lang="el-GR" dirty="0" smtClean="0"/>
              <a:t>, δηλαδή το σύνολο των ιδιοτήτων, ικανοτήτων και αξιών που ένα άτομο πιστεύει ότι </a:t>
            </a:r>
            <a:r>
              <a:rPr lang="el-GR" dirty="0"/>
              <a:t>ο</a:t>
            </a:r>
            <a:r>
              <a:rPr lang="el-GR" dirty="0" smtClean="0"/>
              <a:t>ρίζουν αυτό που είναι. Αυτή η νοητική αναπαράσταση του εαυτού παίζει σημαντικό ρόλο στη συναισθηματική και κοινωνική ζωή του παιδιού, καθώς επηρεάζει τις προτιμήσεις του για δραστηριότητες, κοινωνικούς συντρόφους και τη σχέση τους με το άγχος. </a:t>
            </a:r>
          </a:p>
          <a:p>
            <a:pPr algn="just"/>
            <a:r>
              <a:rPr lang="el-GR" dirty="0" smtClean="0"/>
              <a:t>Εστιάζει κυρίως σε παρατηρήσιμα χαρακτηριστικά (όνομα, σωματική εμφάνιση, αντικείμενα που τους ανήκουν) και σε τυπικά συναισθήματα ή στάσεις (χαίρομαι όταν παίζω με τους φίλους μου)</a:t>
            </a:r>
            <a:endParaRPr lang="el-GR" dirty="0"/>
          </a:p>
        </p:txBody>
      </p:sp>
    </p:spTree>
    <p:extLst>
      <p:ext uri="{BB962C8B-B14F-4D97-AF65-F5344CB8AC3E}">
        <p14:creationId xmlns:p14="http://schemas.microsoft.com/office/powerpoint/2010/main" val="9002664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Κατανόηση του εαυτού </a:t>
            </a:r>
            <a:r>
              <a:rPr lang="el-GR" dirty="0" smtClean="0"/>
              <a:t>(2)</a:t>
            </a:r>
            <a:endParaRPr lang="el-GR" dirty="0"/>
          </a:p>
        </p:txBody>
      </p:sp>
      <p:sp>
        <p:nvSpPr>
          <p:cNvPr id="3" name="Θέση περιεχομένου 2"/>
          <p:cNvSpPr>
            <a:spLocks noGrp="1"/>
          </p:cNvSpPr>
          <p:nvPr>
            <p:ph sz="quarter" idx="1"/>
          </p:nvPr>
        </p:nvSpPr>
        <p:spPr/>
        <p:txBody>
          <a:bodyPr/>
          <a:lstStyle/>
          <a:p>
            <a:pPr algn="just"/>
            <a:r>
              <a:rPr lang="el-GR" dirty="0" smtClean="0"/>
              <a:t>Τα παιδιά με ασφαλή δεσμό έχουν πιο θετική έννοια του εαυτού. Σε αυτό βοηθούν οι συζητήσεις για παρελθοντικά γεγονότα, οι οποίες συμβάλλουν στην ανάπτυξη μίας θετικότερης εικόνας εαυτού</a:t>
            </a:r>
          </a:p>
          <a:p>
            <a:pPr algn="just"/>
            <a:r>
              <a:rPr lang="el-GR" dirty="0" smtClean="0"/>
              <a:t>Την ίδια περίοδο αναπτύσσεται και η αυτοεκτίμηση των παιδιών, που αφορά στις κρίσεις για τις αξία και τα συναισθήματα που συσχετίζονται με αυτές. Αυτές οι εκτιμήσεις επηρεάζουν τις συναισθηματικές εμπειρίες, τη μελλοντική συμπεριφορά και τη μακροπρόθεσμη ψυχολογική προσαρμογή</a:t>
            </a:r>
          </a:p>
          <a:p>
            <a:pPr algn="just"/>
            <a:endParaRPr lang="el-GR" dirty="0"/>
          </a:p>
        </p:txBody>
      </p:sp>
    </p:spTree>
    <p:extLst>
      <p:ext uri="{BB962C8B-B14F-4D97-AF65-F5344CB8AC3E}">
        <p14:creationId xmlns:p14="http://schemas.microsoft.com/office/powerpoint/2010/main" val="26858562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Σχέσεις με </a:t>
            </a:r>
            <a:r>
              <a:rPr lang="el-GR" dirty="0" smtClean="0"/>
              <a:t>συνομηλίκους (1)</a:t>
            </a:r>
            <a:endParaRPr lang="el-GR" dirty="0"/>
          </a:p>
        </p:txBody>
      </p:sp>
      <p:sp>
        <p:nvSpPr>
          <p:cNvPr id="3" name="Θέση περιεχομένου 2"/>
          <p:cNvSpPr>
            <a:spLocks noGrp="1"/>
          </p:cNvSpPr>
          <p:nvPr>
            <p:ph sz="quarter" idx="1"/>
          </p:nvPr>
        </p:nvSpPr>
        <p:spPr/>
        <p:txBody>
          <a:bodyPr/>
          <a:lstStyle/>
          <a:p>
            <a:pPr lvl="0" algn="just">
              <a:buClr>
                <a:srgbClr val="D16349"/>
              </a:buClr>
            </a:pPr>
            <a:r>
              <a:rPr lang="el-GR" sz="2500" dirty="0">
                <a:solidFill>
                  <a:prstClr val="black"/>
                </a:solidFill>
              </a:rPr>
              <a:t>Η κοινωνική ανάπτυξη πραγματοποιείται σε τρία στάδια:</a:t>
            </a:r>
          </a:p>
          <a:p>
            <a:pPr marL="0" indent="0">
              <a:buNone/>
            </a:pPr>
            <a:endParaRPr lang="el-GR" dirty="0"/>
          </a:p>
        </p:txBody>
      </p:sp>
      <p:graphicFrame>
        <p:nvGraphicFramePr>
          <p:cNvPr id="4" name="Πίνακας 3"/>
          <p:cNvGraphicFramePr>
            <a:graphicFrameLocks noGrp="1"/>
          </p:cNvGraphicFramePr>
          <p:nvPr>
            <p:extLst/>
          </p:nvPr>
        </p:nvGraphicFramePr>
        <p:xfrm>
          <a:off x="301751" y="2438400"/>
          <a:ext cx="8534400" cy="3810000"/>
        </p:xfrm>
        <a:graphic>
          <a:graphicData uri="http://schemas.openxmlformats.org/drawingml/2006/table">
            <a:tbl>
              <a:tblPr firstRow="1" bandRow="1">
                <a:tableStyleId>{F5AB1C69-6EDB-4FF4-983F-18BD219EF322}</a:tableStyleId>
              </a:tblPr>
              <a:tblGrid>
                <a:gridCol w="2844800"/>
                <a:gridCol w="2844800"/>
                <a:gridCol w="2844800"/>
              </a:tblGrid>
              <a:tr h="3810000">
                <a:tc>
                  <a:txBody>
                    <a:bodyPr/>
                    <a:lstStyle/>
                    <a:p>
                      <a:r>
                        <a:rPr lang="el-GR" dirty="0" smtClean="0"/>
                        <a:t>Μη κοινωνική δραστηριότητα: </a:t>
                      </a:r>
                      <a:r>
                        <a:rPr lang="el-GR" b="0" dirty="0" smtClean="0"/>
                        <a:t>συμπεριφορά αμέτοχου παρατηρητή και μοναχικό παιχνίδι</a:t>
                      </a:r>
                    </a:p>
                    <a:p>
                      <a:endParaRPr lang="el-GR" b="0" dirty="0"/>
                    </a:p>
                  </a:txBody>
                  <a:tcPr/>
                </a:tc>
                <a:tc>
                  <a:txBody>
                    <a:bodyPr/>
                    <a:lstStyle/>
                    <a:p>
                      <a:r>
                        <a:rPr lang="el-GR" dirty="0" smtClean="0"/>
                        <a:t>Παράλληλο παιχνίδι: </a:t>
                      </a:r>
                      <a:r>
                        <a:rPr lang="el-GR" b="0" dirty="0" smtClean="0"/>
                        <a:t>το παιδί παίζει κοντά σε άλλα παιδιά με παρόμοια υλικά, αλλά δεν προσπαθεί να επηρεάσει τη συμπεριφορά τους</a:t>
                      </a:r>
                    </a:p>
                    <a:p>
                      <a:r>
                        <a:rPr lang="el-GR" b="0" dirty="0" smtClean="0"/>
                        <a:t>(περιορισμένη κοινωνική συμμετοχή)</a:t>
                      </a:r>
                      <a:endParaRPr lang="el-GR" b="0" dirty="0"/>
                    </a:p>
                  </a:txBody>
                  <a:tcPr/>
                </a:tc>
                <a:tc>
                  <a:txBody>
                    <a:bodyPr/>
                    <a:lstStyle/>
                    <a:p>
                      <a:r>
                        <a:rPr lang="el-GR" dirty="0" smtClean="0"/>
                        <a:t>Συσχετιστικό παιχνίδι: </a:t>
                      </a:r>
                      <a:r>
                        <a:rPr lang="el-GR" b="0" dirty="0" smtClean="0"/>
                        <a:t>τα παιδιά επιδίδονται σε ξεχωριστές δραστηριότητες, αλλά ανταλλάσσουν παιχνίδια κα σχολιάζουν τις συμπεριφορές τους</a:t>
                      </a:r>
                    </a:p>
                    <a:p>
                      <a:r>
                        <a:rPr lang="el-GR" dirty="0" smtClean="0"/>
                        <a:t>Συνεργατικό παιχνίδι: </a:t>
                      </a:r>
                      <a:r>
                        <a:rPr lang="el-GR" b="0" dirty="0" smtClean="0"/>
                        <a:t>τα παιδιά</a:t>
                      </a:r>
                      <a:r>
                        <a:rPr lang="el-GR" b="0" baseline="0" dirty="0" smtClean="0"/>
                        <a:t> προσανατολίζονται προς έναν κοινό στόχο, ένα κοινό παιχνίδι</a:t>
                      </a:r>
                      <a:endParaRPr lang="el-GR" b="0" dirty="0"/>
                    </a:p>
                  </a:txBody>
                  <a:tcPr/>
                </a:tc>
              </a:tr>
            </a:tbl>
          </a:graphicData>
        </a:graphic>
      </p:graphicFrame>
    </p:spTree>
    <p:extLst>
      <p:ext uri="{BB962C8B-B14F-4D97-AF65-F5344CB8AC3E}">
        <p14:creationId xmlns:p14="http://schemas.microsoft.com/office/powerpoint/2010/main" val="315516758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Σχέσεις με </a:t>
            </a:r>
            <a:r>
              <a:rPr lang="el-GR" dirty="0" smtClean="0"/>
              <a:t>συνομηλίκους (2)</a:t>
            </a:r>
            <a:endParaRPr lang="el-GR" dirty="0"/>
          </a:p>
        </p:txBody>
      </p:sp>
      <p:sp>
        <p:nvSpPr>
          <p:cNvPr id="3" name="Θέση περιεχομένου 2"/>
          <p:cNvSpPr>
            <a:spLocks noGrp="1"/>
          </p:cNvSpPr>
          <p:nvPr>
            <p:ph sz="quarter" idx="1"/>
          </p:nvPr>
        </p:nvSpPr>
        <p:spPr/>
        <p:txBody>
          <a:bodyPr>
            <a:normAutofit lnSpcReduction="10000"/>
          </a:bodyPr>
          <a:lstStyle/>
          <a:p>
            <a:pPr algn="just"/>
            <a:r>
              <a:rPr lang="el-GR" dirty="0" smtClean="0"/>
              <a:t>Τα νήπια θεωρούν τη φιλία ως το ευχάριστο παιχνίδι ή το μοίρασμα παιχνιδιών (δεν υπάρχουν ενιαίες όπως αμοιβαία εμπιστοσύνη, μακροχρόνια σχέση </a:t>
            </a:r>
            <a:r>
              <a:rPr lang="el-GR" dirty="0" err="1" smtClean="0"/>
              <a:t>κτλ</a:t>
            </a:r>
            <a:r>
              <a:rPr lang="el-GR" dirty="0" smtClean="0"/>
              <a:t>)</a:t>
            </a:r>
          </a:p>
          <a:p>
            <a:pPr algn="just"/>
            <a:r>
              <a:rPr lang="el-GR" dirty="0" smtClean="0"/>
              <a:t>Οι αλληλεπιδράσεις με τους φίλους είναι πολύ θετικές και συνεισφέρουν στη σχολική και την κοινωνική προσαρμογή στο νηπιαγωγείο</a:t>
            </a:r>
          </a:p>
          <a:p>
            <a:pPr algn="just"/>
            <a:r>
              <a:rPr lang="el-GR" dirty="0" smtClean="0"/>
              <a:t>Οι γονείς επηρεάζουν τις σχέσεις των νηπίων με τους συνομηλίκους είτε άμεσα επιδιώκοντας την παρέα είτε έμμεσα μέσω των πρακτικών ανατροφής (π.χ. πρωταρχικός δεσμός)</a:t>
            </a:r>
          </a:p>
          <a:p>
            <a:pPr algn="just"/>
            <a:endParaRPr lang="el-GR" dirty="0"/>
          </a:p>
        </p:txBody>
      </p:sp>
    </p:spTree>
    <p:extLst>
      <p:ext uri="{BB962C8B-B14F-4D97-AF65-F5344CB8AC3E}">
        <p14:creationId xmlns:p14="http://schemas.microsoft.com/office/powerpoint/2010/main" val="30284888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Βιβλιογραφία</a:t>
            </a:r>
            <a:endParaRPr lang="el-GR" dirty="0"/>
          </a:p>
        </p:txBody>
      </p:sp>
      <p:sp>
        <p:nvSpPr>
          <p:cNvPr id="3" name="Θέση περιεχομένου 2"/>
          <p:cNvSpPr>
            <a:spLocks noGrp="1"/>
          </p:cNvSpPr>
          <p:nvPr>
            <p:ph sz="quarter" idx="1"/>
          </p:nvPr>
        </p:nvSpPr>
        <p:spPr/>
        <p:txBody>
          <a:bodyPr/>
          <a:lstStyle/>
          <a:p>
            <a:pPr lvl="0" algn="just">
              <a:buClr>
                <a:srgbClr val="D16349"/>
              </a:buClr>
            </a:pPr>
            <a:r>
              <a:rPr lang="el-GR" dirty="0">
                <a:solidFill>
                  <a:prstClr val="black"/>
                </a:solidFill>
              </a:rPr>
              <a:t>Berk, E. L. (2015). </a:t>
            </a:r>
            <a:r>
              <a:rPr lang="el-GR" i="1" dirty="0">
                <a:solidFill>
                  <a:prstClr val="black"/>
                </a:solidFill>
              </a:rPr>
              <a:t>Η ανάπτυξη των βρεφών των παιδιών και των εφήβων </a:t>
            </a:r>
            <a:r>
              <a:rPr lang="el-GR" dirty="0">
                <a:solidFill>
                  <a:prstClr val="black"/>
                </a:solidFill>
              </a:rPr>
              <a:t>(</a:t>
            </a:r>
            <a:r>
              <a:rPr lang="el-GR" dirty="0" err="1">
                <a:solidFill>
                  <a:prstClr val="black"/>
                </a:solidFill>
              </a:rPr>
              <a:t>Επιμ</a:t>
            </a:r>
            <a:r>
              <a:rPr lang="el-GR" dirty="0">
                <a:solidFill>
                  <a:prstClr val="black"/>
                </a:solidFill>
              </a:rPr>
              <a:t>. Ε. Μακρή- Μπότσαρη). Αθήνα: Εκδόσεις Ίων.</a:t>
            </a:r>
          </a:p>
          <a:p>
            <a:pPr lvl="0" algn="just">
              <a:buClr>
                <a:srgbClr val="D16349"/>
              </a:buClr>
            </a:pPr>
            <a:r>
              <a:rPr lang="el-GR" dirty="0" err="1">
                <a:solidFill>
                  <a:prstClr val="black"/>
                </a:solidFill>
              </a:rPr>
              <a:t>Cole</a:t>
            </a:r>
            <a:r>
              <a:rPr lang="el-GR" dirty="0">
                <a:solidFill>
                  <a:prstClr val="black"/>
                </a:solidFill>
              </a:rPr>
              <a:t>, M. &amp; </a:t>
            </a:r>
            <a:r>
              <a:rPr lang="el-GR" dirty="0" err="1">
                <a:solidFill>
                  <a:prstClr val="black"/>
                </a:solidFill>
              </a:rPr>
              <a:t>Cole</a:t>
            </a:r>
            <a:r>
              <a:rPr lang="el-GR" dirty="0">
                <a:solidFill>
                  <a:prstClr val="black"/>
                </a:solidFill>
              </a:rPr>
              <a:t>, S. R. (2002). </a:t>
            </a:r>
            <a:r>
              <a:rPr lang="el-GR" i="1" dirty="0">
                <a:solidFill>
                  <a:prstClr val="black"/>
                </a:solidFill>
              </a:rPr>
              <a:t>Η ανάπτυξη των παιδιών. Γνωστική και Ψυχοκοινωνική ανάπτυξη κατά τη νηπιακή και μέση παιδική ηλικία </a:t>
            </a:r>
            <a:r>
              <a:rPr lang="el-GR" dirty="0">
                <a:solidFill>
                  <a:prstClr val="black"/>
                </a:solidFill>
              </a:rPr>
              <a:t>(</a:t>
            </a:r>
            <a:r>
              <a:rPr lang="el-GR" dirty="0" err="1">
                <a:solidFill>
                  <a:prstClr val="black"/>
                </a:solidFill>
              </a:rPr>
              <a:t>Επιμ</a:t>
            </a:r>
            <a:r>
              <a:rPr lang="el-GR" dirty="0">
                <a:solidFill>
                  <a:prstClr val="black"/>
                </a:solidFill>
              </a:rPr>
              <a:t>. Ζ. </a:t>
            </a:r>
            <a:r>
              <a:rPr lang="el-GR" dirty="0" err="1">
                <a:solidFill>
                  <a:prstClr val="black"/>
                </a:solidFill>
              </a:rPr>
              <a:t>Μπαμπλέκου</a:t>
            </a:r>
            <a:r>
              <a:rPr lang="el-GR" dirty="0">
                <a:solidFill>
                  <a:prstClr val="black"/>
                </a:solidFill>
              </a:rPr>
              <a:t>). Αθήνα: Εκδόσεις </a:t>
            </a:r>
            <a:r>
              <a:rPr lang="el-GR" dirty="0" err="1">
                <a:solidFill>
                  <a:prstClr val="black"/>
                </a:solidFill>
              </a:rPr>
              <a:t>Δαρδανός</a:t>
            </a:r>
            <a:r>
              <a:rPr lang="el-GR" dirty="0">
                <a:solidFill>
                  <a:prstClr val="black"/>
                </a:solidFill>
              </a:rPr>
              <a:t>.</a:t>
            </a:r>
          </a:p>
        </p:txBody>
      </p:sp>
    </p:spTree>
    <p:extLst>
      <p:ext uri="{BB962C8B-B14F-4D97-AF65-F5344CB8AC3E}">
        <p14:creationId xmlns:p14="http://schemas.microsoft.com/office/powerpoint/2010/main" val="17499433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solidFill>
                  <a:srgbClr val="8CADAE">
                    <a:shade val="75000"/>
                  </a:srgbClr>
                </a:solidFill>
              </a:rPr>
              <a:t>Η θεωρία του </a:t>
            </a:r>
            <a:r>
              <a:rPr lang="en-US" dirty="0">
                <a:solidFill>
                  <a:srgbClr val="8CADAE">
                    <a:shade val="75000"/>
                  </a:srgbClr>
                </a:solidFill>
              </a:rPr>
              <a:t>Erikson</a:t>
            </a:r>
            <a:endParaRPr lang="el-GR" dirty="0"/>
          </a:p>
        </p:txBody>
      </p:sp>
      <p:graphicFrame>
        <p:nvGraphicFramePr>
          <p:cNvPr id="4" name="Θέση περιεχομένου 3"/>
          <p:cNvGraphicFramePr>
            <a:graphicFrameLocks noGrp="1"/>
          </p:cNvGraphicFramePr>
          <p:nvPr>
            <p:ph sz="quarter" idx="1"/>
            <p:extLst>
              <p:ext uri="{D42A27DB-BD31-4B8C-83A1-F6EECF244321}">
                <p14:modId xmlns:p14="http://schemas.microsoft.com/office/powerpoint/2010/main" val="233696602"/>
              </p:ext>
            </p:extLst>
          </p:nvPr>
        </p:nvGraphicFramePr>
        <p:xfrm>
          <a:off x="301625" y="1527174"/>
          <a:ext cx="8504238" cy="4854575"/>
        </p:xfrm>
        <a:graphic>
          <a:graphicData uri="http://schemas.openxmlformats.org/drawingml/2006/table">
            <a:tbl>
              <a:tblPr firstRow="1" bandRow="1">
                <a:tableStyleId>{F5AB1C69-6EDB-4FF4-983F-18BD219EF322}</a:tableStyleId>
              </a:tblPr>
              <a:tblGrid>
                <a:gridCol w="2834746"/>
                <a:gridCol w="1359429"/>
                <a:gridCol w="4310063"/>
              </a:tblGrid>
              <a:tr h="772319">
                <a:tc>
                  <a:txBody>
                    <a:bodyPr/>
                    <a:lstStyle/>
                    <a:p>
                      <a:pPr algn="ctr"/>
                      <a:r>
                        <a:rPr lang="el-GR" dirty="0" smtClean="0"/>
                        <a:t>Ψυχοκοινωνικό στάδιο</a:t>
                      </a:r>
                      <a:endParaRPr lang="el-GR" dirty="0"/>
                    </a:p>
                  </a:txBody>
                  <a:tcPr/>
                </a:tc>
                <a:tc>
                  <a:txBody>
                    <a:bodyPr/>
                    <a:lstStyle/>
                    <a:p>
                      <a:pPr algn="ctr"/>
                      <a:r>
                        <a:rPr lang="el-GR" dirty="0" smtClean="0"/>
                        <a:t>Ηλικία</a:t>
                      </a:r>
                      <a:endParaRPr lang="el-GR" dirty="0"/>
                    </a:p>
                  </a:txBody>
                  <a:tcPr/>
                </a:tc>
                <a:tc>
                  <a:txBody>
                    <a:bodyPr/>
                    <a:lstStyle/>
                    <a:p>
                      <a:pPr algn="ctr"/>
                      <a:r>
                        <a:rPr lang="el-GR" dirty="0" smtClean="0"/>
                        <a:t>Περιγραφή</a:t>
                      </a:r>
                      <a:endParaRPr lang="el-GR" dirty="0"/>
                    </a:p>
                  </a:txBody>
                  <a:tcPr/>
                </a:tc>
              </a:tr>
              <a:tr h="4082256">
                <a:tc>
                  <a:txBody>
                    <a:bodyPr/>
                    <a:lstStyle/>
                    <a:p>
                      <a:pPr algn="ctr"/>
                      <a:r>
                        <a:rPr lang="el-GR" dirty="0" smtClean="0"/>
                        <a:t>Πρωτοβουλία ≠ Ενοχή</a:t>
                      </a:r>
                      <a:endParaRPr lang="el-GR" dirty="0"/>
                    </a:p>
                  </a:txBody>
                  <a:tcPr/>
                </a:tc>
                <a:tc>
                  <a:txBody>
                    <a:bodyPr/>
                    <a:lstStyle/>
                    <a:p>
                      <a:pPr algn="ctr"/>
                      <a:r>
                        <a:rPr lang="el-GR" dirty="0" smtClean="0"/>
                        <a:t>4-5</a:t>
                      </a:r>
                      <a:endParaRPr lang="el-GR" dirty="0"/>
                    </a:p>
                  </a:txBody>
                  <a:tcPr/>
                </a:tc>
                <a:tc>
                  <a:txBody>
                    <a:bodyPr/>
                    <a:lstStyle/>
                    <a:p>
                      <a:pPr algn="just"/>
                      <a:r>
                        <a:rPr lang="el-GR" dirty="0" smtClean="0"/>
                        <a:t>Τα</a:t>
                      </a:r>
                      <a:r>
                        <a:rPr lang="el-GR" baseline="0" dirty="0" smtClean="0"/>
                        <a:t> παιδιά καταπιάνονται με νέα έργα, συμμετέχουν σε δραστηριότητες μαζί με συνομηλίκους ή με τη βοήθεια των ενηλίκων και αναπτύσσουν τη συνείδησή τους. Όταν υποστηρίζονται σε αυτές τις δράσεις τους αναπτύσσουν την πρωτοβουλία. Στα παραπάνω είναι σημαντικός ο ρόλος του παιχνιδιού. </a:t>
                      </a:r>
                    </a:p>
                    <a:p>
                      <a:pPr algn="just"/>
                      <a:r>
                        <a:rPr lang="el-GR" baseline="0" dirty="0" smtClean="0"/>
                        <a:t>Σε αντίθετη περίπτωση όταν, δηλαδή, τα παιδιά απειλούνται, επικρίνονται ή τιμωρούνται αυστηρά αισθάνονται ενοχή. </a:t>
                      </a:r>
                      <a:endParaRPr lang="el-GR" dirty="0"/>
                    </a:p>
                  </a:txBody>
                  <a:tcPr/>
                </a:tc>
              </a:tr>
            </a:tbl>
          </a:graphicData>
        </a:graphic>
      </p:graphicFrame>
    </p:spTree>
    <p:extLst>
      <p:ext uri="{BB962C8B-B14F-4D97-AF65-F5344CB8AC3E}">
        <p14:creationId xmlns:p14="http://schemas.microsoft.com/office/powerpoint/2010/main" val="36788419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κειμένου 1"/>
          <p:cNvSpPr>
            <a:spLocks noGrp="1"/>
          </p:cNvSpPr>
          <p:nvPr>
            <p:ph type="body" idx="1"/>
          </p:nvPr>
        </p:nvSpPr>
        <p:spPr/>
        <p:txBody>
          <a:bodyPr/>
          <a:lstStyle/>
          <a:p>
            <a:endParaRPr lang="el-GR"/>
          </a:p>
        </p:txBody>
      </p:sp>
      <p:sp>
        <p:nvSpPr>
          <p:cNvPr id="3" name="Τίτλος 2"/>
          <p:cNvSpPr>
            <a:spLocks noGrp="1"/>
          </p:cNvSpPr>
          <p:nvPr>
            <p:ph type="title"/>
          </p:nvPr>
        </p:nvSpPr>
        <p:spPr/>
        <p:txBody>
          <a:bodyPr/>
          <a:lstStyle/>
          <a:p>
            <a:r>
              <a:rPr lang="el-GR" dirty="0" smtClean="0"/>
              <a:t>Τυποποίηση του κοινωνικού φύλου</a:t>
            </a:r>
            <a:endParaRPr lang="el-GR" dirty="0"/>
          </a:p>
        </p:txBody>
      </p:sp>
    </p:spTree>
    <p:extLst>
      <p:ext uri="{BB962C8B-B14F-4D97-AF65-F5344CB8AC3E}">
        <p14:creationId xmlns:p14="http://schemas.microsoft.com/office/powerpoint/2010/main" val="14916402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sz="quarter" idx="1"/>
          </p:nvPr>
        </p:nvSpPr>
        <p:spPr/>
        <p:txBody>
          <a:bodyPr>
            <a:normAutofit fontScale="92500"/>
          </a:bodyPr>
          <a:lstStyle/>
          <a:p>
            <a:pPr algn="just"/>
            <a:r>
              <a:rPr lang="el-GR" dirty="0" smtClean="0"/>
              <a:t>Η τυποποίηση του κοινωνικού φύλου έχει ήδη ξεκινήσει κατά τη νηπιακή ηλικία. Τα παιδιά αποκτούν μία ευρεία ποικιλία στερεοτυπικών αντιλήψεων για το κοινωνικό φύλο</a:t>
            </a:r>
          </a:p>
          <a:p>
            <a:pPr algn="just"/>
            <a:r>
              <a:rPr lang="el-GR" dirty="0" smtClean="0"/>
              <a:t>Οι προγεννητικές ορμόνες επηρεάζουν το επίπεδο δραστηριότητας και την προτίμηση των παιδιών να παίζουν με παιδιά του ίδιου φύλου</a:t>
            </a:r>
          </a:p>
          <a:p>
            <a:pPr algn="just"/>
            <a:r>
              <a:rPr lang="el-GR" dirty="0" smtClean="0"/>
              <a:t>Οι γονείς, οι δάσκαλοι, τα μεγαλύτερα αδέρφια του ίδιου φύλου, οι συνομήλικοι και το ευρύτερο κοινωνικό περιβάλλον ενθαρρύνουν πολλές τυποποιημένες σε σχέση με το κοινωνικό φύλο αντιδράσεις</a:t>
            </a:r>
            <a:endParaRPr lang="el-GR" dirty="0"/>
          </a:p>
        </p:txBody>
      </p:sp>
    </p:spTree>
    <p:extLst>
      <p:ext uri="{BB962C8B-B14F-4D97-AF65-F5344CB8AC3E}">
        <p14:creationId xmlns:p14="http://schemas.microsoft.com/office/powerpoint/2010/main" val="28905828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Ταύτιση μέσω της διαφοροποίησης</a:t>
            </a:r>
            <a:endParaRPr lang="el-GR" dirty="0"/>
          </a:p>
        </p:txBody>
      </p:sp>
      <p:sp>
        <p:nvSpPr>
          <p:cNvPr id="3" name="Θέση περιεχομένου 2"/>
          <p:cNvSpPr>
            <a:spLocks noGrp="1"/>
          </p:cNvSpPr>
          <p:nvPr>
            <p:ph sz="quarter" idx="1"/>
          </p:nvPr>
        </p:nvSpPr>
        <p:spPr>
          <a:xfrm>
            <a:off x="301752" y="1527047"/>
            <a:ext cx="8503920" cy="4864227"/>
          </a:xfrm>
        </p:spPr>
        <p:txBody>
          <a:bodyPr>
            <a:normAutofit fontScale="85000" lnSpcReduction="10000"/>
          </a:bodyPr>
          <a:lstStyle/>
          <a:p>
            <a:pPr algn="just"/>
            <a:r>
              <a:rPr lang="el-GR" dirty="0" smtClean="0"/>
              <a:t>Τα βρέφη αναγνωρίζουν ότι μερικά αντικείμενα του εξωτερικού κόσμου είναι σαν κι αυτά (πρωτογενής ταύτιση)-π.χ. η τάση των βρεφών να μιμούνται άλλους ανθρώπους</a:t>
            </a:r>
          </a:p>
          <a:p>
            <a:pPr algn="just"/>
            <a:r>
              <a:rPr lang="el-GR" dirty="0" smtClean="0"/>
              <a:t>Στα 3 έτη, το παιδί προσπαθεί να αποκτήσει τα χαρακτηριστικά ενός προσώπου με το οποίο ταυτίζεται (δευτερογενής ταύτιση)</a:t>
            </a:r>
          </a:p>
          <a:p>
            <a:pPr algn="just"/>
            <a:r>
              <a:rPr lang="el-GR" dirty="0"/>
              <a:t>Φαλλικό Στάδιο (3-5 έτη): Οιδιπόδειο Σύμπλεγμα (Σύμπλεγμα της Ηλέκτρας για τα κορίτσια): το παιδί αρχίζει να νιώθει μια νέα μορφή αγάπης προς το γονιό του αντίθετου φύλου και θεωρεί αντίζηλό του το γονιό του ιδίου φύλου. Ταυτόχρονα νιώθει ενοχές και φόβο για τις αιμομικτικές του διαθέσεις.  Τα αγόρια παρουσιάζουν άγχος ευνουχισμού, ενώ αντίστοιχα τα κορίτσια φθόνο του πέους. Η λύση βρίσκεται στην ταύτιση του παιδιού προς το γονέα του ιδίου φύλου</a:t>
            </a:r>
            <a:r>
              <a:rPr lang="el-GR" dirty="0" smtClean="0"/>
              <a:t>.</a:t>
            </a:r>
            <a:endParaRPr lang="el-GR" dirty="0"/>
          </a:p>
        </p:txBody>
      </p:sp>
    </p:spTree>
    <p:extLst>
      <p:ext uri="{BB962C8B-B14F-4D97-AF65-F5344CB8AC3E}">
        <p14:creationId xmlns:p14="http://schemas.microsoft.com/office/powerpoint/2010/main" val="8340715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Ταύτιση μέσω παρατήρησης και μίμησης</a:t>
            </a:r>
            <a:endParaRPr lang="el-GR" dirty="0"/>
          </a:p>
        </p:txBody>
      </p:sp>
      <p:sp>
        <p:nvSpPr>
          <p:cNvPr id="3" name="Θέση περιεχομένου 2"/>
          <p:cNvSpPr>
            <a:spLocks noGrp="1"/>
          </p:cNvSpPr>
          <p:nvPr>
            <p:ph sz="quarter" idx="1"/>
          </p:nvPr>
        </p:nvSpPr>
        <p:spPr/>
        <p:txBody>
          <a:bodyPr/>
          <a:lstStyle/>
          <a:p>
            <a:pPr algn="just"/>
            <a:r>
              <a:rPr lang="el-GR" dirty="0" smtClean="0"/>
              <a:t>Τα παιδιά παρατηρούν ότι η αρσενική και η θηλυκή πλευρά διαφέρουν. </a:t>
            </a:r>
            <a:endParaRPr lang="el-GR" dirty="0"/>
          </a:p>
          <a:p>
            <a:pPr algn="just"/>
            <a:r>
              <a:rPr lang="el-GR" dirty="0" smtClean="0"/>
              <a:t>Τα αγόρια παρατηρούν και μιμούνται την αρσενική συμπεριφορά, επειδή αμείβονται για αυτό, ενώ τα κορίτσια αμείβονται για τη γυναικεία συμπεριφορά. </a:t>
            </a:r>
          </a:p>
          <a:p>
            <a:pPr algn="just"/>
            <a:r>
              <a:rPr lang="el-GR" dirty="0" smtClean="0"/>
              <a:t>Σημαντικό ρόλο παίζουν: η διαθεσιμότητα της προς μίμηση συμπεριφοράς, η προσοχή στο μοντέλο, η μνήμη των γεγονότων, η διεργασία κινητικής αναπαραγωγής και το κίνητρο</a:t>
            </a:r>
          </a:p>
        </p:txBody>
      </p:sp>
    </p:spTree>
    <p:extLst>
      <p:ext uri="{BB962C8B-B14F-4D97-AF65-F5344CB8AC3E}">
        <p14:creationId xmlns:p14="http://schemas.microsoft.com/office/powerpoint/2010/main" val="23855731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Ταύτιση μέσω </a:t>
            </a:r>
            <a:r>
              <a:rPr lang="el-GR" dirty="0" smtClean="0"/>
              <a:t>της γνώσης</a:t>
            </a:r>
            <a:endParaRPr lang="el-GR" dirty="0"/>
          </a:p>
        </p:txBody>
      </p:sp>
      <p:sp>
        <p:nvSpPr>
          <p:cNvPr id="3" name="Θέση περιεχομένου 2"/>
          <p:cNvSpPr>
            <a:spLocks noGrp="1"/>
          </p:cNvSpPr>
          <p:nvPr>
            <p:ph sz="quarter" idx="1"/>
          </p:nvPr>
        </p:nvSpPr>
        <p:spPr>
          <a:xfrm>
            <a:off x="152399" y="1527048"/>
            <a:ext cx="8810625" cy="5178552"/>
          </a:xfrm>
        </p:spPr>
        <p:txBody>
          <a:bodyPr>
            <a:normAutofit lnSpcReduction="10000"/>
          </a:bodyPr>
          <a:lstStyle/>
          <a:p>
            <a:pPr algn="just"/>
            <a:r>
              <a:rPr lang="el-GR" dirty="0" smtClean="0"/>
              <a:t>Τα παιδιά δεν είναι παθητικά προϊόντα κοινωνικής εκπαίδευσης. Σχηματίζουν πρώτα ένα μόνιμο σχήμα για το φύλο τους και μετά ορίζουν τι τους παρέχει ανταμοιβή στο πλαίσιο αυτού του σχήματος</a:t>
            </a:r>
          </a:p>
          <a:p>
            <a:pPr algn="just"/>
            <a:r>
              <a:rPr lang="el-GR" dirty="0" smtClean="0"/>
              <a:t>Υπάρχουν 3 στάδια για την ανάπτυξη της ταυτότητας του ρόλου του φύλου:</a:t>
            </a:r>
          </a:p>
          <a:p>
            <a:pPr algn="just">
              <a:buFont typeface="Courier New" panose="02070309020205020404" pitchFamily="49" charset="0"/>
              <a:buChar char="o"/>
            </a:pPr>
            <a:r>
              <a:rPr lang="el-GR" dirty="0" smtClean="0"/>
              <a:t>Βασική ταυτότητα: Στα 3 έτη τα παιδιά μπορούν να χαρακτηρίσουν τον εαυτό τους αγόρι ή κορίτσι</a:t>
            </a:r>
          </a:p>
          <a:p>
            <a:pPr algn="just">
              <a:buFont typeface="Courier New" panose="02070309020205020404" pitchFamily="49" charset="0"/>
              <a:buChar char="o"/>
            </a:pPr>
            <a:r>
              <a:rPr lang="el-GR" dirty="0" smtClean="0"/>
              <a:t>Σταθερότητα: κατανοούν ότι οι ρόλοι του φύλου παραμένουν σταθεροί διαχρονικά</a:t>
            </a:r>
          </a:p>
          <a:p>
            <a:pPr algn="just">
              <a:buFont typeface="Courier New" panose="02070309020205020404" pitchFamily="49" charset="0"/>
              <a:buChar char="o"/>
            </a:pPr>
            <a:r>
              <a:rPr lang="el-GR" dirty="0" smtClean="0"/>
              <a:t>Μονιμότητα: το φύλο παραμένει ίδιο ανεξάρτητα από τις περιστάσεις</a:t>
            </a:r>
            <a:endParaRPr lang="el-GR" dirty="0"/>
          </a:p>
        </p:txBody>
      </p:sp>
    </p:spTree>
    <p:extLst>
      <p:ext uri="{BB962C8B-B14F-4D97-AF65-F5344CB8AC3E}">
        <p14:creationId xmlns:p14="http://schemas.microsoft.com/office/powerpoint/2010/main" val="18868953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Η θεωρία του σχήματος του φύλου</a:t>
            </a:r>
            <a:endParaRPr lang="el-GR" dirty="0"/>
          </a:p>
        </p:txBody>
      </p:sp>
      <p:sp>
        <p:nvSpPr>
          <p:cNvPr id="3" name="Θέση περιεχομένου 2"/>
          <p:cNvSpPr>
            <a:spLocks noGrp="1"/>
          </p:cNvSpPr>
          <p:nvPr>
            <p:ph sz="quarter" idx="1"/>
          </p:nvPr>
        </p:nvSpPr>
        <p:spPr>
          <a:xfrm>
            <a:off x="301752" y="1527048"/>
            <a:ext cx="8503920" cy="4873752"/>
          </a:xfrm>
        </p:spPr>
        <p:txBody>
          <a:bodyPr>
            <a:normAutofit fontScale="92500"/>
          </a:bodyPr>
          <a:lstStyle/>
          <a:p>
            <a:pPr algn="just"/>
            <a:r>
              <a:rPr lang="el-GR" dirty="0" smtClean="0"/>
              <a:t>Αποτελεί συνδυασμό παρατήρησης, μίμησης και δημιουργίας σχημάτων (κοινωνική μάθηση και γνωστικό- εξελικτικό μοντέλο)</a:t>
            </a:r>
          </a:p>
          <a:p>
            <a:pPr algn="just"/>
            <a:r>
              <a:rPr lang="el-GR" dirty="0" smtClean="0"/>
              <a:t>Τα παιδιά μαθαίνουν τις στερεοτυπικές προτιμήσεις αναφορικά με το φύλο από τους άλλους. Ταυτόχρονα, οργανώνουν τις εμπειρίες τους σε σχήματα φύλου (αρσενικές ή θηλυκές κατηγορίες), τις οποίες χρησιμοποιούν για να ερμηνεύσουν τον κόσμο τους. Δηλαδή, μόλις τα παιδιά προσχολικής ηλικίας μπορούν να κατονομάσουν το φύλο τους, επιλέγουν σχήματα φύλου που βρίσκονται σε συνέπεια με αυτό κι εφαρμόζουν τις κατηγορίες αυτές στον εαυτό τους.</a:t>
            </a:r>
            <a:endParaRPr lang="el-GR" dirty="0"/>
          </a:p>
        </p:txBody>
      </p:sp>
    </p:spTree>
    <p:extLst>
      <p:ext uri="{BB962C8B-B14F-4D97-AF65-F5344CB8AC3E}">
        <p14:creationId xmlns:p14="http://schemas.microsoft.com/office/powerpoint/2010/main" val="397491634"/>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Θέμα1">
  <a:themeElements>
    <a:clrScheme name="Δημοτικός">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Δημοτικός">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Δημοτικός">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extLst>
    <a:ext uri="{05A4C25C-085E-4340-85A3-A5531E510DB2}">
      <thm15:themeFamily xmlns:thm15="http://schemas.microsoft.com/office/thememl/2012/main" name="Θέμα1" id="{E1A6600E-1A78-4414-8234-208440501367}" vid="{22FFFA7B-10A4-4151-B79E-20848DEAEF92}"/>
    </a:ext>
  </a:extLst>
</a:theme>
</file>

<file path=docProps/app.xml><?xml version="1.0" encoding="utf-8"?>
<Properties xmlns="http://schemas.openxmlformats.org/officeDocument/2006/extended-properties" xmlns:vt="http://schemas.openxmlformats.org/officeDocument/2006/docPropsVTypes">
  <Template>Θέμα1</Template>
  <TotalTime>445</TotalTime>
  <Words>1806</Words>
  <Application>Microsoft Office PowerPoint</Application>
  <PresentationFormat>Προβολή στην οθόνη (4:3)</PresentationFormat>
  <Paragraphs>105</Paragraphs>
  <Slides>28</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28</vt:i4>
      </vt:variant>
    </vt:vector>
  </HeadingPairs>
  <TitlesOfParts>
    <vt:vector size="33" baseType="lpstr">
      <vt:lpstr>Courier New</vt:lpstr>
      <vt:lpstr>Georgia</vt:lpstr>
      <vt:lpstr>Wingdings</vt:lpstr>
      <vt:lpstr>Wingdings 2</vt:lpstr>
      <vt:lpstr>Θέμα1</vt:lpstr>
      <vt:lpstr>Η συναισθηματική και κοινωνική ανάπτυξη κατά τη νηπιακή ηλικία</vt:lpstr>
      <vt:lpstr>Παρουσίαση του PowerPoint</vt:lpstr>
      <vt:lpstr>Η θεωρία του Erikson</vt:lpstr>
      <vt:lpstr>Τυποποίηση του κοινωνικού φύλου</vt:lpstr>
      <vt:lpstr>Παρουσίαση του PowerPoint</vt:lpstr>
      <vt:lpstr>Ταύτιση μέσω της διαφοροποίησης</vt:lpstr>
      <vt:lpstr>Ταύτιση μέσω παρατήρησης και μίμησης</vt:lpstr>
      <vt:lpstr>Ταύτιση μέσω της γνώσης</vt:lpstr>
      <vt:lpstr>Η θεωρία του σχήματος του φύλου</vt:lpstr>
      <vt:lpstr>Τα θεμέλια της ηθικής</vt:lpstr>
      <vt:lpstr>Παρουσίαση του PowerPoint</vt:lpstr>
      <vt:lpstr>Ψυχαναλυτική προσέγγιση (1)</vt:lpstr>
      <vt:lpstr>Ψυχαναλυτική προσέγγιση (2)</vt:lpstr>
      <vt:lpstr>Η θεωρία της κοινωνικής μάθησης (1)</vt:lpstr>
      <vt:lpstr>Η θεωρία της κοινωνικής μάθησης (2)</vt:lpstr>
      <vt:lpstr>Η γνωστική εξελικτική προσέγγιση</vt:lpstr>
      <vt:lpstr>Επιθετικότητα</vt:lpstr>
      <vt:lpstr>Μορφές επιθετικότητας</vt:lpstr>
      <vt:lpstr>Τι προκαλεί την επιθετικότητα;</vt:lpstr>
      <vt:lpstr>Συναισθήματα και Εικόνα εαυτού </vt:lpstr>
      <vt:lpstr>Συναισθηματική αυτορρύθμιση</vt:lpstr>
      <vt:lpstr>Συναισθηματική ανάπτυξη</vt:lpstr>
      <vt:lpstr>Συναισθήματα </vt:lpstr>
      <vt:lpstr>Κατανόηση του εαυτού (1)</vt:lpstr>
      <vt:lpstr>Κατανόηση του εαυτού (2)</vt:lpstr>
      <vt:lpstr>Σχέσεις με συνομηλίκους (1)</vt:lpstr>
      <vt:lpstr>Σχέσεις με συνομηλίκους (2)</vt:lpstr>
      <vt:lpstr>Βιβλιογραφία</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συναισθηματική ανάπτυξη κατά τη νηπιακή ηλικία</dc:title>
  <dc:creator>simos giannoulis</dc:creator>
  <cp:lastModifiedBy>simos giannoulis</cp:lastModifiedBy>
  <cp:revision>34</cp:revision>
  <dcterms:created xsi:type="dcterms:W3CDTF">2022-11-27T17:42:33Z</dcterms:created>
  <dcterms:modified xsi:type="dcterms:W3CDTF">2022-12-22T16:31:56Z</dcterms:modified>
</cp:coreProperties>
</file>