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18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D55A257D-10DA-4106-AF48-B5B5BFEEE2AF}" type="datetimeFigureOut">
              <a:rPr lang="el-GR" smtClean="0"/>
              <a:t>30/11/2023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168341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292241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4051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406615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70472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3689161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4099246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3356540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419006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55A257D-10DA-4106-AF48-B5B5BFEEE2AF}" type="datetimeFigureOut">
              <a:rPr lang="el-GR" smtClean="0"/>
              <a:t>30/11/2023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36150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55A257D-10DA-4106-AF48-B5B5BFEEE2AF}" type="datetimeFigureOut">
              <a:rPr lang="el-GR" smtClean="0"/>
              <a:t>30/11/2023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285838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55A257D-10DA-4106-AF48-B5B5BFEEE2AF}" type="datetimeFigureOut">
              <a:rPr lang="el-GR" smtClean="0"/>
              <a:t>30/11/2023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321825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55A257D-10DA-4106-AF48-B5B5BFEEE2AF}" type="datetimeFigureOut">
              <a:rPr lang="el-GR" smtClean="0"/>
              <a:t>30/11/2023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4462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257D-10DA-4106-AF48-B5B5BFEEE2AF}" type="datetimeFigureOut">
              <a:rPr lang="el-GR" smtClean="0"/>
              <a:t>30/11/2023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230126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55A257D-10DA-4106-AF48-B5B5BFEEE2AF}" type="datetimeFigureOut">
              <a:rPr lang="el-GR" smtClean="0"/>
              <a:t>30/11/2023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15688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55A257D-10DA-4106-AF48-B5B5BFEEE2AF}" type="datetimeFigureOut">
              <a:rPr lang="el-GR" smtClean="0"/>
              <a:t>30/11/2023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14B0A86-0FED-450E-95ED-7E03ABA65046}" type="slidenum">
              <a:rPr lang="el-GR" smtClean="0"/>
              <a:t>‹#›</a:t>
            </a:fld>
            <a:endParaRPr lang="el-GR"/>
          </a:p>
        </p:txBody>
      </p:sp>
    </p:spTree>
    <p:extLst>
      <p:ext uri="{BB962C8B-B14F-4D97-AF65-F5344CB8AC3E}">
        <p14:creationId xmlns:p14="http://schemas.microsoft.com/office/powerpoint/2010/main" val="132320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55A257D-10DA-4106-AF48-B5B5BFEEE2AF}" type="datetimeFigureOut">
              <a:rPr lang="el-GR" smtClean="0"/>
              <a:t>30/11/2023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814B0A86-0FED-450E-95ED-7E03ABA65046}" type="slidenum">
              <a:rPr lang="el-GR" smtClean="0"/>
              <a:t>‹#›</a:t>
            </a:fld>
            <a:endParaRPr lang="el-GR"/>
          </a:p>
        </p:txBody>
      </p:sp>
    </p:spTree>
    <p:extLst>
      <p:ext uri="{BB962C8B-B14F-4D97-AF65-F5344CB8AC3E}">
        <p14:creationId xmlns:p14="http://schemas.microsoft.com/office/powerpoint/2010/main" val="80389941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79293F-AD54-4088-BE12-FF3AE8819D3C}"/>
              </a:ext>
            </a:extLst>
          </p:cNvPr>
          <p:cNvSpPr>
            <a:spLocks noGrp="1"/>
          </p:cNvSpPr>
          <p:nvPr>
            <p:ph type="ctrTitle"/>
          </p:nvPr>
        </p:nvSpPr>
        <p:spPr>
          <a:xfrm>
            <a:off x="1524000" y="0"/>
            <a:ext cx="9144000" cy="2387600"/>
          </a:xfrm>
          <a:scene3d>
            <a:camera prst="perspectiveRelaxedModerately"/>
            <a:lightRig rig="threePt" dir="t"/>
          </a:scene3d>
        </p:spPr>
        <p:txBody>
          <a:bodyPr/>
          <a:lstStyle/>
          <a:p>
            <a:r>
              <a:rPr lang="el-GR" b="1" i="1" u="sng" dirty="0">
                <a:effectLst>
                  <a:outerShdw blurRad="38100" dist="38100" dir="2700000" algn="tl">
                    <a:srgbClr val="000000">
                      <a:alpha val="43137"/>
                    </a:srgbClr>
                  </a:outerShdw>
                </a:effectLst>
              </a:rPr>
              <a:t>ΦΡΟΝΤΙΔΑ ΚΑΙ ΜΕΤΑΦΟΡΑ ΤΡΑΥΜΑΤΙΑ</a:t>
            </a:r>
          </a:p>
        </p:txBody>
      </p:sp>
      <p:pic>
        <p:nvPicPr>
          <p:cNvPr id="5" name="Εικόνα 4">
            <a:extLst>
              <a:ext uri="{FF2B5EF4-FFF2-40B4-BE49-F238E27FC236}">
                <a16:creationId xmlns:a16="http://schemas.microsoft.com/office/drawing/2014/main" id="{632EBD2D-EEC7-449C-A70F-03B5B959D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518" y="2722034"/>
            <a:ext cx="5093428" cy="385233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4497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Μεταφορά τραυματιών">
            <a:extLst>
              <a:ext uri="{FF2B5EF4-FFF2-40B4-BE49-F238E27FC236}">
                <a16:creationId xmlns:a16="http://schemas.microsoft.com/office/drawing/2014/main" id="{889E3886-EC45-4F5F-9E75-1895DAE3B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33" y="1329267"/>
            <a:ext cx="4902200"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383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Μεταφορά τραυματιών">
            <a:extLst>
              <a:ext uri="{FF2B5EF4-FFF2-40B4-BE49-F238E27FC236}">
                <a16:creationId xmlns:a16="http://schemas.microsoft.com/office/drawing/2014/main" id="{88C3D122-7AA3-4FD8-BCEB-8B0269EF2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533" y="1693334"/>
            <a:ext cx="5046133" cy="378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45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Μεταφορά τραυματιών">
            <a:extLst>
              <a:ext uri="{FF2B5EF4-FFF2-40B4-BE49-F238E27FC236}">
                <a16:creationId xmlns:a16="http://schemas.microsoft.com/office/drawing/2014/main" id="{9509C46B-0BA8-4D94-A3AD-98161B128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266" y="1176866"/>
            <a:ext cx="5647267" cy="42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Μεταφορά τραυματιών">
            <a:extLst>
              <a:ext uri="{FF2B5EF4-FFF2-40B4-BE49-F238E27FC236}">
                <a16:creationId xmlns:a16="http://schemas.microsoft.com/office/drawing/2014/main" id="{DB39DF82-6B23-4155-935E-E5FE4CA30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799" y="1244601"/>
            <a:ext cx="5621867" cy="421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34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Μεταφορά τραυματιών">
            <a:extLst>
              <a:ext uri="{FF2B5EF4-FFF2-40B4-BE49-F238E27FC236}">
                <a16:creationId xmlns:a16="http://schemas.microsoft.com/office/drawing/2014/main" id="{1FCFB3CD-6BE0-464D-80A0-5D50A39A2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1584324"/>
            <a:ext cx="4919134" cy="3689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37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Μεταφορά τραυματιών">
            <a:extLst>
              <a:ext uri="{FF2B5EF4-FFF2-40B4-BE49-F238E27FC236}">
                <a16:creationId xmlns:a16="http://schemas.microsoft.com/office/drawing/2014/main" id="{E852F330-508D-4F2D-9BD0-D8DD5E772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067" y="1269999"/>
            <a:ext cx="5977466"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199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Μεταφορά τραυματιών">
            <a:extLst>
              <a:ext uri="{FF2B5EF4-FFF2-40B4-BE49-F238E27FC236}">
                <a16:creationId xmlns:a16="http://schemas.microsoft.com/office/drawing/2014/main" id="{B91E5EA2-F070-459B-829C-51CED2CDE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048000" cy="36406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Μεταφορά τραυματιών">
            <a:extLst>
              <a:ext uri="{FF2B5EF4-FFF2-40B4-BE49-F238E27FC236}">
                <a16:creationId xmlns:a16="http://schemas.microsoft.com/office/drawing/2014/main" id="{58C09B8E-B24E-4752-9407-14F31682E5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3048000" cy="380999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Μεταφορά τραυματιών">
            <a:extLst>
              <a:ext uri="{FF2B5EF4-FFF2-40B4-BE49-F238E27FC236}">
                <a16:creationId xmlns:a16="http://schemas.microsoft.com/office/drawing/2014/main" id="{ED3EA33B-82A8-4351-A730-E40B3875C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
            <a:ext cx="3048000" cy="380999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Μεταφορά τραυματιών">
            <a:extLst>
              <a:ext uri="{FF2B5EF4-FFF2-40B4-BE49-F238E27FC236}">
                <a16:creationId xmlns:a16="http://schemas.microsoft.com/office/drawing/2014/main" id="{DCCF5377-1A99-407A-9D86-BCEA864BE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1"/>
            <a:ext cx="3048000" cy="380999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Μεταφορά τραυματιών">
            <a:extLst>
              <a:ext uri="{FF2B5EF4-FFF2-40B4-BE49-F238E27FC236}">
                <a16:creationId xmlns:a16="http://schemas.microsoft.com/office/drawing/2014/main" id="{F907B27E-CC0A-49E6-B917-514A82D4F3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40667"/>
            <a:ext cx="3048000" cy="3217333"/>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Μεταφορά τραυματιών">
            <a:extLst>
              <a:ext uri="{FF2B5EF4-FFF2-40B4-BE49-F238E27FC236}">
                <a16:creationId xmlns:a16="http://schemas.microsoft.com/office/drawing/2014/main" id="{9AB8FB60-DA11-4DFF-881D-0BDE8AA04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809996"/>
            <a:ext cx="3048000" cy="3048004"/>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Μεταφορά τραυματιών">
            <a:extLst>
              <a:ext uri="{FF2B5EF4-FFF2-40B4-BE49-F238E27FC236}">
                <a16:creationId xmlns:a16="http://schemas.microsoft.com/office/drawing/2014/main" id="{731EA2D6-DF3C-4B88-98C4-5887C1A818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09995"/>
            <a:ext cx="3048000" cy="3048005"/>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Μεταφορά τραυματιών">
            <a:extLst>
              <a:ext uri="{FF2B5EF4-FFF2-40B4-BE49-F238E27FC236}">
                <a16:creationId xmlns:a16="http://schemas.microsoft.com/office/drawing/2014/main" id="{036393EC-1B0E-4A1B-839D-671AF782D1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3809994"/>
            <a:ext cx="3048000" cy="304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4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B2C3A1-EB5E-481D-9FEA-1695B4BA3EA3}"/>
              </a:ext>
            </a:extLst>
          </p:cNvPr>
          <p:cNvSpPr>
            <a:spLocks noGrp="1"/>
          </p:cNvSpPr>
          <p:nvPr>
            <p:ph type="title"/>
          </p:nvPr>
        </p:nvSpPr>
        <p:spPr>
          <a:xfrm>
            <a:off x="1276877" y="76200"/>
            <a:ext cx="8534401" cy="1913467"/>
          </a:xfrm>
        </p:spPr>
        <p:txBody>
          <a:bodyPr>
            <a:normAutofit/>
          </a:bodyPr>
          <a:lstStyle/>
          <a:p>
            <a:pPr algn="ctr"/>
            <a:r>
              <a:rPr lang="el-GR" b="1" i="1" u="sng" dirty="0">
                <a:effectLst>
                  <a:outerShdw blurRad="38100" dist="38100" dir="2700000" algn="tl">
                    <a:srgbClr val="000000">
                      <a:alpha val="43137"/>
                    </a:srgbClr>
                  </a:outerShdw>
                </a:effectLst>
              </a:rPr>
              <a:t>ΠΡΟΕΤΟΙΜΑΣΙΑ ΦΟΡΕΙΟΥ ΚΑΙ ΤΟΠΟΘΕΤΗΣΗ ΤΟΥ ΤΡΑΥΜΑΤΙΑ ΣΕ ΑΥΤΟ</a:t>
            </a:r>
          </a:p>
        </p:txBody>
      </p:sp>
      <p:sp>
        <p:nvSpPr>
          <p:cNvPr id="3" name="Θέση κειμένου 2">
            <a:extLst>
              <a:ext uri="{FF2B5EF4-FFF2-40B4-BE49-F238E27FC236}">
                <a16:creationId xmlns:a16="http://schemas.microsoft.com/office/drawing/2014/main" id="{5CE648B4-3E25-4178-83CE-65BB7FA178AC}"/>
              </a:ext>
            </a:extLst>
          </p:cNvPr>
          <p:cNvSpPr>
            <a:spLocks noGrp="1"/>
          </p:cNvSpPr>
          <p:nvPr>
            <p:ph type="body" idx="1"/>
          </p:nvPr>
        </p:nvSpPr>
        <p:spPr>
          <a:xfrm>
            <a:off x="59267" y="2108201"/>
            <a:ext cx="11887200" cy="4673600"/>
          </a:xfrm>
        </p:spPr>
        <p:txBody>
          <a:bodyPr>
            <a:normAutofit/>
          </a:bodyPr>
          <a:lstStyle/>
          <a:p>
            <a:pPr rtl="0">
              <a:spcBef>
                <a:spcPts val="0"/>
              </a:spcBef>
              <a:spcAft>
                <a:spcPts val="0"/>
              </a:spcAft>
            </a:pPr>
            <a:r>
              <a:rPr lang="el-GR" sz="1800" b="0" i="0" u="none" strike="noStrike" dirty="0">
                <a:solidFill>
                  <a:srgbClr val="14171C"/>
                </a:solidFill>
                <a:effectLst/>
                <a:latin typeface="Verdana" panose="020B0604030504040204" pitchFamily="34" charset="0"/>
              </a:rPr>
              <a:t>1. Το φορείο τοποθετείται στη χαμηλότερη θέση του και τοποθετείται στην αντίθετη πλευρά του ασθενούς.</a:t>
            </a:r>
            <a:endParaRPr lang="el-GR" b="0" dirty="0">
              <a:effectLst/>
            </a:endParaRPr>
          </a:p>
          <a:p>
            <a:pPr rtl="0">
              <a:spcBef>
                <a:spcPts val="0"/>
              </a:spcBef>
              <a:spcAft>
                <a:spcPts val="0"/>
              </a:spcAft>
            </a:pPr>
            <a:endParaRPr lang="el-GR" sz="1800" b="0" i="0" u="none" strike="noStrike" dirty="0">
              <a:solidFill>
                <a:srgbClr val="14171C"/>
              </a:solidFill>
              <a:effectLst/>
              <a:latin typeface="Verdana" panose="020B0604030504040204" pitchFamily="34" charset="0"/>
            </a:endParaRPr>
          </a:p>
          <a:p>
            <a:pPr rtl="0">
              <a:spcBef>
                <a:spcPts val="0"/>
              </a:spcBef>
              <a:spcAft>
                <a:spcPts val="0"/>
              </a:spcAft>
            </a:pPr>
            <a:r>
              <a:rPr lang="el-GR" sz="1800" b="0" i="0" u="none" strike="noStrike" dirty="0">
                <a:solidFill>
                  <a:srgbClr val="14171C"/>
                </a:solidFill>
                <a:effectLst/>
                <a:latin typeface="Verdana" panose="020B0604030504040204" pitchFamily="34" charset="0"/>
              </a:rPr>
              <a:t>2. Οι πάροχοι αντικρίζουν τον ασθενή, πέφτουν στο ένα γόνατο και, αν είναι δυνατόν, τοποθετούν τα χέρια του ασθενούς στο στήθος του.</a:t>
            </a:r>
            <a:endParaRPr lang="el-GR" b="0" dirty="0">
              <a:effectLst/>
            </a:endParaRPr>
          </a:p>
          <a:p>
            <a:pPr rtl="0">
              <a:spcBef>
                <a:spcPts val="0"/>
              </a:spcBef>
              <a:spcAft>
                <a:spcPts val="0"/>
              </a:spcAft>
            </a:pPr>
            <a:endParaRPr lang="el-GR" sz="1800" b="0" i="0" u="none" strike="noStrike" dirty="0">
              <a:solidFill>
                <a:srgbClr val="14171C"/>
              </a:solidFill>
              <a:effectLst/>
              <a:latin typeface="Verdana" panose="020B0604030504040204" pitchFamily="34" charset="0"/>
            </a:endParaRPr>
          </a:p>
          <a:p>
            <a:pPr rtl="0">
              <a:spcBef>
                <a:spcPts val="0"/>
              </a:spcBef>
              <a:spcAft>
                <a:spcPts val="0"/>
              </a:spcAft>
            </a:pPr>
            <a:r>
              <a:rPr lang="el-GR" sz="1800" b="0" i="0" u="none" strike="noStrike" dirty="0">
                <a:solidFill>
                  <a:srgbClr val="14171C"/>
                </a:solidFill>
                <a:effectLst/>
                <a:latin typeface="Verdana" panose="020B0604030504040204" pitchFamily="34" charset="0"/>
              </a:rPr>
              <a:t>3. Ο επικεφαλής  θωρακίζει το κεφάλι και τον αυχένα του ασθενούς γλιστρώντας το ένα χέρι κάτω από τον αυχένα για να πιάσει τον ώμο, μετακινώντας το άλλο χέρι κάτω από την πλάτη του ασθενούς.</a:t>
            </a:r>
            <a:endParaRPr lang="el-GR" b="0" dirty="0">
              <a:effectLst/>
            </a:endParaRPr>
          </a:p>
          <a:p>
            <a:pPr rtl="0">
              <a:spcBef>
                <a:spcPts val="0"/>
              </a:spcBef>
              <a:spcAft>
                <a:spcPts val="0"/>
              </a:spcAft>
            </a:pPr>
            <a:endParaRPr lang="el-GR" sz="1800" b="0" i="0" u="none" strike="noStrike" dirty="0">
              <a:solidFill>
                <a:srgbClr val="14171C"/>
              </a:solidFill>
              <a:effectLst/>
              <a:latin typeface="Verdana" panose="020B0604030504040204" pitchFamily="34" charset="0"/>
            </a:endParaRPr>
          </a:p>
          <a:p>
            <a:pPr rtl="0">
              <a:spcBef>
                <a:spcPts val="0"/>
              </a:spcBef>
              <a:spcAft>
                <a:spcPts val="0"/>
              </a:spcAft>
            </a:pPr>
            <a:r>
              <a:rPr lang="el-GR" sz="1800" b="0" i="0" u="none" strike="noStrike" dirty="0">
                <a:solidFill>
                  <a:srgbClr val="14171C"/>
                </a:solidFill>
                <a:effectLst/>
                <a:latin typeface="Verdana" panose="020B0604030504040204" pitchFamily="34" charset="0"/>
              </a:rPr>
              <a:t>4. Ο διασώστης του άκρου ποδός γλιστρά το ένα χέρι κάτω από τα γόνατα του ασθενούς και το άλλο χέρι κάτω από τον ασθενή πάνω από τους γλουτούς.</a:t>
            </a:r>
            <a:endParaRPr lang="el-GR" b="0" dirty="0">
              <a:effectLst/>
            </a:endParaRPr>
          </a:p>
          <a:p>
            <a:endParaRPr lang="el-GR" sz="1800" b="0" i="0" u="none" strike="noStrike" dirty="0">
              <a:solidFill>
                <a:srgbClr val="14171C"/>
              </a:solidFill>
              <a:effectLst/>
              <a:latin typeface="Verdana" panose="020B0604030504040204" pitchFamily="34" charset="0"/>
            </a:endParaRPr>
          </a:p>
          <a:p>
            <a:r>
              <a:rPr lang="el-GR" sz="1800" b="0" i="0" u="none" strike="noStrike" dirty="0">
                <a:solidFill>
                  <a:srgbClr val="14171C"/>
                </a:solidFill>
                <a:effectLst/>
                <a:latin typeface="Verdana" panose="020B0604030504040204" pitchFamily="34" charset="0"/>
              </a:rPr>
              <a:t>5. </a:t>
            </a:r>
            <a:r>
              <a:rPr lang="el-GR" sz="1800" b="0" i="0" u="none" strike="noStrike" dirty="0">
                <a:solidFill>
                  <a:srgbClr val="0000FF"/>
                </a:solidFill>
                <a:effectLst/>
                <a:latin typeface="Verdana" panose="020B0604030504040204" pitchFamily="34" charset="0"/>
              </a:rPr>
              <a:t>Σημείωση</a:t>
            </a:r>
            <a:r>
              <a:rPr lang="el-GR" sz="1800" b="0" i="0" u="none" strike="noStrike" dirty="0">
                <a:solidFill>
                  <a:srgbClr val="14171C"/>
                </a:solidFill>
                <a:effectLst/>
                <a:latin typeface="Verdana" panose="020B0604030504040204" pitchFamily="34" charset="0"/>
              </a:rPr>
              <a:t>: Εάν είναι διαθέσιμος τρίτος διασώστης, θα πρέπει να τοποθετήσει και τα δύο χέρια κάτω από τη μέση του ασθενούς, ενώ οι άλλοι δύο γλιστρούν τα χέρια τους μέχρι τη μέση της πλάτης ή μέχρι τους γλουτούς, ανάλογα με την περίπτωση.</a:t>
            </a:r>
            <a:endParaRPr lang="el-GR" dirty="0"/>
          </a:p>
        </p:txBody>
      </p:sp>
    </p:spTree>
    <p:extLst>
      <p:ext uri="{BB962C8B-B14F-4D97-AF65-F5344CB8AC3E}">
        <p14:creationId xmlns:p14="http://schemas.microsoft.com/office/powerpoint/2010/main" val="1251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D1AC7B-EB71-455C-A26F-26604788EACB}"/>
              </a:ext>
            </a:extLst>
          </p:cNvPr>
          <p:cNvSpPr>
            <a:spLocks noGrp="1"/>
          </p:cNvSpPr>
          <p:nvPr>
            <p:ph type="title"/>
          </p:nvPr>
        </p:nvSpPr>
        <p:spPr>
          <a:xfrm>
            <a:off x="3122612" y="4893732"/>
            <a:ext cx="8534400" cy="1507067"/>
          </a:xfrm>
        </p:spPr>
        <p:txBody>
          <a:bodyPr>
            <a:normAutofit fontScale="90000"/>
          </a:bodyPr>
          <a:lstStyle/>
          <a:p>
            <a:pPr algn="r"/>
            <a:r>
              <a:rPr lang="el-GR" dirty="0"/>
              <a:t>ΧΑΡΑΛΑΜΠΟΣ ΚΑΛΥΒΑΣ</a:t>
            </a:r>
            <a:br>
              <a:rPr lang="el-GR" dirty="0"/>
            </a:br>
            <a:r>
              <a:rPr lang="el-GR" dirty="0"/>
              <a:t>ΒΑΣΙΛΗς ΒΕΝΕΤΣΑΝΟΠΟΥΛΟΣ</a:t>
            </a:r>
            <a:br>
              <a:rPr lang="el-GR" dirty="0"/>
            </a:br>
            <a:r>
              <a:rPr lang="el-GR" dirty="0"/>
              <a:t>ΜΑΡΙΑ-ΕΛΕΝΗ ΚΟΝΤΟΚΩΣΤΑ</a:t>
            </a:r>
          </a:p>
        </p:txBody>
      </p:sp>
    </p:spTree>
    <p:extLst>
      <p:ext uri="{BB962C8B-B14F-4D97-AF65-F5344CB8AC3E}">
        <p14:creationId xmlns:p14="http://schemas.microsoft.com/office/powerpoint/2010/main" val="186273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5CB819-B1F5-4D9C-94C8-E73CDA219938}"/>
              </a:ext>
            </a:extLst>
          </p:cNvPr>
          <p:cNvSpPr>
            <a:spLocks noGrp="1"/>
          </p:cNvSpPr>
          <p:nvPr>
            <p:ph type="title"/>
          </p:nvPr>
        </p:nvSpPr>
        <p:spPr>
          <a:xfrm>
            <a:off x="1299968" y="448733"/>
            <a:ext cx="8534401" cy="914400"/>
          </a:xfrm>
          <a:effectLst>
            <a:glow rad="101600">
              <a:schemeClr val="bg1">
                <a:lumMod val="95000"/>
                <a:lumOff val="5000"/>
                <a:alpha val="60000"/>
              </a:schemeClr>
            </a:glow>
          </a:effectLst>
          <a:scene3d>
            <a:camera prst="perspectiveAbove"/>
            <a:lightRig rig="threePt" dir="t"/>
          </a:scene3d>
        </p:spPr>
        <p:txBody>
          <a:bodyPr/>
          <a:lstStyle/>
          <a:p>
            <a:pPr algn="ctr"/>
            <a:r>
              <a:rPr lang="el-GR" b="1" i="1" u="sng" dirty="0">
                <a:effectLst>
                  <a:outerShdw blurRad="38100" dist="38100" dir="2700000" algn="tl">
                    <a:srgbClr val="000000">
                      <a:alpha val="43137"/>
                    </a:srgbClr>
                  </a:outerShdw>
                </a:effectLst>
                <a:latin typeface="Bahnschrift SemiBold" panose="020B0502040204020203" pitchFamily="34" charset="0"/>
              </a:rPr>
              <a:t>Συσκευές μεταφοράς ασθενών</a:t>
            </a:r>
          </a:p>
        </p:txBody>
      </p:sp>
      <p:sp>
        <p:nvSpPr>
          <p:cNvPr id="5" name="TextBox 4">
            <a:extLst>
              <a:ext uri="{FF2B5EF4-FFF2-40B4-BE49-F238E27FC236}">
                <a16:creationId xmlns:a16="http://schemas.microsoft.com/office/drawing/2014/main" id="{276DC22E-226C-4CEB-9EA8-22C3F4BFC059}"/>
              </a:ext>
            </a:extLst>
          </p:cNvPr>
          <p:cNvSpPr txBox="1"/>
          <p:nvPr/>
        </p:nvSpPr>
        <p:spPr>
          <a:xfrm>
            <a:off x="0" y="1693334"/>
            <a:ext cx="12192000" cy="4031873"/>
          </a:xfrm>
          <a:prstGeom prst="rect">
            <a:avLst/>
          </a:prstGeom>
          <a:noFill/>
        </p:spPr>
        <p:txBody>
          <a:bodyPr wrap="square">
            <a:spAutoFit/>
          </a:bodyPr>
          <a:lstStyle/>
          <a:p>
            <a:pPr rtl="0">
              <a:spcBef>
                <a:spcPts val="0"/>
              </a:spcBef>
              <a:spcAft>
                <a:spcPts val="0"/>
              </a:spcAft>
            </a:pPr>
            <a:r>
              <a:rPr lang="el-GR" sz="2000" b="0" i="0" u="none" strike="noStrike" dirty="0">
                <a:solidFill>
                  <a:schemeClr val="bg1"/>
                </a:solidFill>
                <a:effectLst/>
                <a:latin typeface="Verdana" panose="020B0604030504040204" pitchFamily="34" charset="0"/>
              </a:rPr>
              <a:t>Φορείο ή οποιαδήποτε άλλη συσκευή σχεδιασμένη να μεταφέρει τον ασθενή με ασφάλεια στο ασθενοφόρο ή/και στο νοσοκομείο.</a:t>
            </a:r>
            <a:endParaRPr lang="el-GR" sz="2000" b="0" dirty="0">
              <a:solidFill>
                <a:schemeClr val="bg1"/>
              </a:solidFill>
              <a:effectLst/>
            </a:endParaRPr>
          </a:p>
          <a:p>
            <a:pPr rtl="0">
              <a:spcBef>
                <a:spcPts val="0"/>
              </a:spcBef>
              <a:spcAft>
                <a:spcPts val="0"/>
              </a:spcAft>
            </a:pPr>
            <a:r>
              <a:rPr lang="el-GR" sz="2000" b="0" i="0" u="none" strike="noStrike" dirty="0">
                <a:solidFill>
                  <a:schemeClr val="bg1"/>
                </a:solidFill>
                <a:effectLst/>
                <a:latin typeface="Verdana" panose="020B0604030504040204" pitchFamily="34" charset="0"/>
              </a:rPr>
              <a:t>Τροχήλατα φορεία</a:t>
            </a:r>
            <a:endParaRPr lang="el-GR" sz="2000" b="0" dirty="0">
              <a:solidFill>
                <a:schemeClr val="bg1"/>
              </a:solidFill>
              <a:effectLst/>
            </a:endParaRPr>
          </a:p>
          <a:p>
            <a:pPr rtl="0" fontAlgn="base">
              <a:spcBef>
                <a:spcPts val="0"/>
              </a:spcBef>
              <a:spcAft>
                <a:spcPts val="0"/>
              </a:spcAft>
              <a:buFont typeface="Arial" panose="020B0604020202020204" pitchFamily="34" charset="0"/>
              <a:buChar char="•"/>
            </a:pPr>
            <a:endParaRPr lang="el-GR" sz="2000" b="0" i="0" u="none" strike="noStrike" dirty="0">
              <a:solidFill>
                <a:schemeClr val="bg1"/>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el-GR" sz="2000" b="0" i="0" u="none" strike="noStrike" dirty="0">
                <a:solidFill>
                  <a:schemeClr val="bg1"/>
                </a:solidFill>
                <a:effectLst/>
                <a:latin typeface="Verdana" panose="020B0604030504040204" pitchFamily="34" charset="0"/>
              </a:rPr>
              <a:t>Ηλεκτρικά φορεία</a:t>
            </a:r>
            <a:endParaRPr lang="el-GR" sz="2000" b="0" i="0" u="none" strike="noStrike" dirty="0">
              <a:solidFill>
                <a:schemeClr val="bg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l-GR" sz="2000" b="0" i="0" u="none" strike="noStrike" dirty="0">
              <a:solidFill>
                <a:schemeClr val="bg1"/>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el-GR" sz="2000" b="0" i="0" u="none" strike="noStrike" dirty="0">
                <a:solidFill>
                  <a:schemeClr val="bg1"/>
                </a:solidFill>
                <a:effectLst/>
                <a:latin typeface="Verdana" panose="020B0604030504040204" pitchFamily="34" charset="0"/>
              </a:rPr>
              <a:t>Χειροκίνητα φορεία</a:t>
            </a:r>
            <a:endParaRPr lang="el-GR" sz="2000" b="0" i="0" u="none" strike="noStrike" dirty="0">
              <a:solidFill>
                <a:schemeClr val="bg1"/>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l-GR" sz="2000" b="0" i="0" u="none" strike="noStrike" dirty="0">
              <a:solidFill>
                <a:schemeClr val="bg1"/>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el-GR" sz="2000" b="0" i="0" u="none" strike="noStrike" dirty="0">
                <a:solidFill>
                  <a:schemeClr val="bg1"/>
                </a:solidFill>
                <a:effectLst/>
                <a:latin typeface="Verdana" panose="020B0604030504040204" pitchFamily="34" charset="0"/>
              </a:rPr>
              <a:t>Βαριατρικά φορεία</a:t>
            </a:r>
            <a:endParaRPr lang="el-GR" sz="2000" b="0" i="0" u="none" strike="noStrike" dirty="0">
              <a:solidFill>
                <a:schemeClr val="bg1"/>
              </a:solidFill>
              <a:effectLst/>
              <a:latin typeface="Arial" panose="020B0604020202020204" pitchFamily="34" charset="0"/>
            </a:endParaRPr>
          </a:p>
          <a:p>
            <a:pPr rtl="0">
              <a:spcBef>
                <a:spcPts val="0"/>
              </a:spcBef>
              <a:spcAft>
                <a:spcPts val="0"/>
              </a:spcAft>
            </a:pPr>
            <a:r>
              <a:rPr lang="el-GR" sz="2000" b="0" i="0" u="none" strike="noStrike" dirty="0">
                <a:solidFill>
                  <a:schemeClr val="bg1"/>
                </a:solidFill>
                <a:effectLst/>
                <a:latin typeface="Verdana" panose="020B0604030504040204" pitchFamily="34" charset="0"/>
              </a:rPr>
              <a:t>Ορισμένα έχουν χαρακτηριστεί για τη μεταφορά ασθενών που ζυγίζουν 800 κιλά ή περισσότερο</a:t>
            </a:r>
            <a:endParaRPr lang="el-GR" sz="2000" b="0" dirty="0">
              <a:solidFill>
                <a:schemeClr val="bg1"/>
              </a:solidFill>
              <a:effectLst/>
            </a:endParaRPr>
          </a:p>
          <a:p>
            <a:br>
              <a:rPr lang="el-GR" dirty="0"/>
            </a:br>
            <a:endParaRPr lang="el-GR" dirty="0"/>
          </a:p>
        </p:txBody>
      </p:sp>
    </p:spTree>
    <p:extLst>
      <p:ext uri="{BB962C8B-B14F-4D97-AF65-F5344CB8AC3E}">
        <p14:creationId xmlns:p14="http://schemas.microsoft.com/office/powerpoint/2010/main" val="1054749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17451E-4401-4688-8964-DAE16B56D2BA}"/>
              </a:ext>
            </a:extLst>
          </p:cNvPr>
          <p:cNvSpPr>
            <a:spLocks noGrp="1"/>
          </p:cNvSpPr>
          <p:nvPr>
            <p:ph type="title"/>
          </p:nvPr>
        </p:nvSpPr>
        <p:spPr>
          <a:xfrm>
            <a:off x="169333" y="592666"/>
            <a:ext cx="11557000" cy="5858933"/>
          </a:xfrm>
        </p:spPr>
        <p:txBody>
          <a:bodyPr>
            <a:normAutofit fontScale="90000"/>
          </a:bodyPr>
          <a:lstStyle/>
          <a:p>
            <a:pPr marL="114300" fontAlgn="base">
              <a:spcBef>
                <a:spcPts val="0"/>
              </a:spcBef>
            </a:pPr>
            <a:br>
              <a:rPr lang="el-GR" sz="3600" b="1" i="0" u="none" strike="noStrike" dirty="0">
                <a:solidFill>
                  <a:srgbClr val="0000FF"/>
                </a:solidFill>
                <a:effectLst/>
                <a:latin typeface="Noto Sans Symbols"/>
              </a:rPr>
            </a:br>
            <a:br>
              <a:rPr lang="el-GR" sz="3600" b="1" i="0" u="none" strike="noStrike" dirty="0">
                <a:solidFill>
                  <a:srgbClr val="0000FF"/>
                </a:solidFill>
                <a:effectLst/>
                <a:latin typeface="Noto Sans Symbols"/>
              </a:rPr>
            </a:br>
            <a:r>
              <a:rPr lang="el-GR" b="1" i="1" u="sng" dirty="0">
                <a:effectLst>
                  <a:outerShdw blurRad="38100" dist="38100" dir="2700000" algn="tl">
                    <a:srgbClr val="000000">
                      <a:alpha val="43137"/>
                    </a:srgbClr>
                  </a:outerShdw>
                </a:effectLst>
                <a:latin typeface="Sitka Text" pitchFamily="2" charset="0"/>
              </a:rPr>
              <a:t>Άλλοι τΥποι φορΕΙων</a:t>
            </a:r>
            <a:br>
              <a:rPr lang="el-GR" sz="3600" b="1" i="0" u="none" strike="noStrike" dirty="0">
                <a:solidFill>
                  <a:srgbClr val="0000FF"/>
                </a:solidFill>
                <a:effectLst/>
                <a:latin typeface="Noto Sans Symbols"/>
              </a:rPr>
            </a:br>
            <a:br>
              <a:rPr lang="el-GR" sz="3600" b="1" i="0" u="none" strike="noStrike" dirty="0">
                <a:solidFill>
                  <a:srgbClr val="0000FF"/>
                </a:solidFill>
                <a:effectLst/>
                <a:latin typeface="Noto Sans Symbols"/>
              </a:rPr>
            </a:br>
            <a: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t>ΦορηΤΟ φορεΙο</a:t>
            </a: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t>ΦορεΙο Scoop</a:t>
            </a: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t>ΦορεΙο με καλΑθι</a:t>
            </a: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t>Ευέλικτο φορείο</a:t>
            </a: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t>Στρώμα κενοΥ</a:t>
            </a:r>
            <a:br>
              <a:rPr lang="el-GR" sz="3600" b="0" i="0" u="none" strike="noStrike" dirty="0">
                <a:solidFill>
                  <a:srgbClr val="14171C"/>
                </a:solidFill>
                <a:effectLst/>
                <a:latin typeface="Cascadia Code SemiLight" panose="020B0609020000020004" pitchFamily="49" charset="0"/>
                <a:ea typeface="Cascadia Code SemiLight" panose="020B0609020000020004" pitchFamily="49" charset="0"/>
                <a:cs typeface="Cascadia Code SemiLight" panose="020B0609020000020004" pitchFamily="49" charset="0"/>
              </a:rPr>
            </a:br>
            <a:endParaRPr lang="el-GR" dirty="0">
              <a:latin typeface="Cascadia Code SemiLight" panose="020B0609020000020004" pitchFamily="49" charset="0"/>
              <a:ea typeface="Cascadia Code SemiLight" panose="020B0609020000020004" pitchFamily="49" charset="0"/>
              <a:cs typeface="Cascadia Code SemiLight" panose="020B0609020000020004" pitchFamily="49" charset="0"/>
            </a:endParaRPr>
          </a:p>
        </p:txBody>
      </p:sp>
    </p:spTree>
    <p:extLst>
      <p:ext uri="{BB962C8B-B14F-4D97-AF65-F5344CB8AC3E}">
        <p14:creationId xmlns:p14="http://schemas.microsoft.com/office/powerpoint/2010/main" val="417080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BFAA84-3A3F-46C8-843E-82CA2B54FBD7}"/>
              </a:ext>
            </a:extLst>
          </p:cNvPr>
          <p:cNvSpPr>
            <a:spLocks noGrp="1"/>
          </p:cNvSpPr>
          <p:nvPr>
            <p:ph type="title"/>
          </p:nvPr>
        </p:nvSpPr>
        <p:spPr>
          <a:xfrm>
            <a:off x="938212" y="685799"/>
            <a:ext cx="8534400" cy="1507067"/>
          </a:xfrm>
        </p:spPr>
        <p:txBody>
          <a:bodyPr/>
          <a:lstStyle/>
          <a:p>
            <a:pPr algn="ctr"/>
            <a:r>
              <a:rPr lang="el-GR" b="1" i="1" u="sng" dirty="0">
                <a:effectLst>
                  <a:outerShdw blurRad="38100" dist="38100" dir="2700000" algn="tl">
                    <a:srgbClr val="000000">
                      <a:alpha val="43137"/>
                    </a:srgbClr>
                  </a:outerShdw>
                </a:effectLst>
              </a:rPr>
              <a:t>ΤΡΟΠΟΙ ΜΕΤΑΦΟΡΑΣ ΤΡΑΥΜΑΤΙΑ</a:t>
            </a:r>
          </a:p>
        </p:txBody>
      </p:sp>
      <p:pic>
        <p:nvPicPr>
          <p:cNvPr id="1026" name="Picture 2" descr="Μεταφορά τραυματιών">
            <a:extLst>
              <a:ext uri="{FF2B5EF4-FFF2-40B4-BE49-F238E27FC236}">
                <a16:creationId xmlns:a16="http://schemas.microsoft.com/office/drawing/2014/main" id="{4C18F858-F5B3-4D32-960E-9052380C5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198" y="2514600"/>
            <a:ext cx="4876801"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1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Μεταφορά τραυματιών">
            <a:extLst>
              <a:ext uri="{FF2B5EF4-FFF2-40B4-BE49-F238E27FC236}">
                <a16:creationId xmlns:a16="http://schemas.microsoft.com/office/drawing/2014/main" id="{3FF30D02-ABF7-4DA0-9DCA-0D6E4806A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066" y="1320799"/>
            <a:ext cx="5147733"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11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Μεταφορά τραυματιών">
            <a:extLst>
              <a:ext uri="{FF2B5EF4-FFF2-40B4-BE49-F238E27FC236}">
                <a16:creationId xmlns:a16="http://schemas.microsoft.com/office/drawing/2014/main" id="{8AD1D0ED-AF98-49E7-9746-5FF585419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267" y="1485900"/>
            <a:ext cx="5181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7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Μεταφορά τραυματιών">
            <a:extLst>
              <a:ext uri="{FF2B5EF4-FFF2-40B4-BE49-F238E27FC236}">
                <a16:creationId xmlns:a16="http://schemas.microsoft.com/office/drawing/2014/main" id="{3C3871D1-7DAE-4F6C-87B3-BFF29767A9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134" y="1854199"/>
            <a:ext cx="5057424" cy="379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89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Μεταφορά τραυματιών">
            <a:extLst>
              <a:ext uri="{FF2B5EF4-FFF2-40B4-BE49-F238E27FC236}">
                <a16:creationId xmlns:a16="http://schemas.microsoft.com/office/drawing/2014/main" id="{AA4DC213-D53F-446F-94F9-91CAE7250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333" y="1820333"/>
            <a:ext cx="4969934" cy="372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3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Μεταφορά τραυματιών">
            <a:extLst>
              <a:ext uri="{FF2B5EF4-FFF2-40B4-BE49-F238E27FC236}">
                <a16:creationId xmlns:a16="http://schemas.microsoft.com/office/drawing/2014/main" id="{DEF3411E-C609-4A40-AB1D-10BF4DD8F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2" y="1735667"/>
            <a:ext cx="4809067"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032966"/>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36</TotalTime>
  <Words>254</Words>
  <Application>Microsoft Office PowerPoint</Application>
  <PresentationFormat>Ευρεία οθόνη</PresentationFormat>
  <Paragraphs>25</Paragraphs>
  <Slides>18</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18</vt:i4>
      </vt:variant>
    </vt:vector>
  </HeadingPairs>
  <TitlesOfParts>
    <vt:vector size="27" baseType="lpstr">
      <vt:lpstr>Arial</vt:lpstr>
      <vt:lpstr>Bahnschrift SemiBold</vt:lpstr>
      <vt:lpstr>Cascadia Code SemiLight</vt:lpstr>
      <vt:lpstr>Century Gothic</vt:lpstr>
      <vt:lpstr>Noto Sans Symbols</vt:lpstr>
      <vt:lpstr>Sitka Text</vt:lpstr>
      <vt:lpstr>Verdana</vt:lpstr>
      <vt:lpstr>Wingdings 3</vt:lpstr>
      <vt:lpstr>Κομμάτι</vt:lpstr>
      <vt:lpstr>ΦΡΟΝΤΙΔΑ ΚΑΙ ΜΕΤΑΦΟΡΑ ΤΡΑΥΜΑΤΙΑ</vt:lpstr>
      <vt:lpstr>Συσκευές μεταφοράς ασθενών</vt:lpstr>
      <vt:lpstr>  Άλλοι τΥποι φορΕΙων  ΦορηΤΟ φορεΙο  ΦορεΙο Scoop  ΦορεΙο με καλΑθι  Ευέλικτο φορείο  Στρώμα κενοΥ </vt:lpstr>
      <vt:lpstr>ΤΡΟΠΟΙ ΜΕΤΑΦΟΡΑΣ ΤΡΑΥΜΑΤΙΑ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ΠΡΟΕΤΟΙΜΑΣΙΑ ΦΟΡΕΙΟΥ ΚΑΙ ΤΟΠΟΘΕΤΗΣΗ ΤΟΥ ΤΡΑΥΜΑΤΙΑ ΣΕ ΑΥΤΟ</vt:lpstr>
      <vt:lpstr>ΧΑΡΑΛΑΜΠΟΣ ΚΑΛΥΒΑΣ ΒΑΣΙΛΗς ΒΕΝΕΤΣΑΝΟΠΟΥΛΟΣ ΜΑΡΙΑ-ΕΛΕΝΗ ΚΟΝΤΟΚΩΣΤΑ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ΦΡΟΝΤΙΔΑ ΚΑΙ ΜΕΤΑΦΟΡΑ ΤΡΑΥΜΑΤΙΑ</dc:title>
  <dc:creator>Maria Ntintoka</dc:creator>
  <cp:lastModifiedBy>Maria Ntintoka</cp:lastModifiedBy>
  <cp:revision>5</cp:revision>
  <dcterms:created xsi:type="dcterms:W3CDTF">2023-11-30T17:15:31Z</dcterms:created>
  <dcterms:modified xsi:type="dcterms:W3CDTF">2023-11-30T17:51:45Z</dcterms:modified>
</cp:coreProperties>
</file>