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58" r:id="rId3"/>
    <p:sldId id="257" r:id="rId4"/>
    <p:sldId id="259" r:id="rId5"/>
    <p:sldId id="260" r:id="rId6"/>
    <p:sldId id="261" r:id="rId7"/>
    <p:sldId id="262" r:id="rId8"/>
    <p:sldId id="263" r:id="rId9"/>
    <p:sldId id="264" r:id="rId10"/>
    <p:sldId id="273" r:id="rId11"/>
    <p:sldId id="274" r:id="rId12"/>
    <p:sldId id="265" r:id="rId13"/>
    <p:sldId id="266" r:id="rId14"/>
    <p:sldId id="267" r:id="rId15"/>
    <p:sldId id="283" r:id="rId16"/>
  </p:sldIdLst>
  <p:sldSz cx="9144000" cy="6858000" type="screen4x3"/>
  <p:notesSz cx="6889750" cy="96075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86088" cy="481013"/>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902075" y="0"/>
            <a:ext cx="2986088" cy="481013"/>
          </a:xfrm>
          <a:prstGeom prst="rect">
            <a:avLst/>
          </a:prstGeom>
        </p:spPr>
        <p:txBody>
          <a:bodyPr vert="horz" lIns="91440" tIns="45720" rIns="91440" bIns="45720" rtlCol="0"/>
          <a:lstStyle>
            <a:lvl1pPr algn="r">
              <a:defRPr sz="1200"/>
            </a:lvl1pPr>
          </a:lstStyle>
          <a:p>
            <a:fld id="{E4AEADA9-2F9F-4CE9-9508-BEBA91FBE779}" type="datetimeFigureOut">
              <a:rPr lang="el-GR" smtClean="0"/>
              <a:t>22/12/2022</a:t>
            </a:fld>
            <a:endParaRPr lang="el-GR"/>
          </a:p>
        </p:txBody>
      </p:sp>
      <p:sp>
        <p:nvSpPr>
          <p:cNvPr id="4" name="Θέση υποσέλιδου 3"/>
          <p:cNvSpPr>
            <a:spLocks noGrp="1"/>
          </p:cNvSpPr>
          <p:nvPr>
            <p:ph type="ftr" sz="quarter" idx="2"/>
          </p:nvPr>
        </p:nvSpPr>
        <p:spPr>
          <a:xfrm>
            <a:off x="0" y="9126538"/>
            <a:ext cx="2986088" cy="481012"/>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902075" y="9126538"/>
            <a:ext cx="2986088" cy="481012"/>
          </a:xfrm>
          <a:prstGeom prst="rect">
            <a:avLst/>
          </a:prstGeom>
        </p:spPr>
        <p:txBody>
          <a:bodyPr vert="horz" lIns="91440" tIns="45720" rIns="91440" bIns="45720" rtlCol="0" anchor="b"/>
          <a:lstStyle>
            <a:lvl1pPr algn="r">
              <a:defRPr sz="1200"/>
            </a:lvl1pPr>
          </a:lstStyle>
          <a:p>
            <a:fld id="{A7317F4A-6846-4478-B37A-752C09F72B8C}" type="slidenum">
              <a:rPr lang="el-GR" smtClean="0"/>
              <a:t>‹#›</a:t>
            </a:fld>
            <a:endParaRPr lang="el-GR"/>
          </a:p>
        </p:txBody>
      </p:sp>
    </p:spTree>
    <p:extLst>
      <p:ext uri="{BB962C8B-B14F-4D97-AF65-F5344CB8AC3E}">
        <p14:creationId xmlns:p14="http://schemas.microsoft.com/office/powerpoint/2010/main" val="14202818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8687DDE4-4556-4BD7-9FE7-1332B39454F3}"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687DDE4-4556-4BD7-9FE7-1332B39454F3}"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6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8687DDE4-4556-4BD7-9FE7-1332B39454F3}"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687DDE4-4556-4BD7-9FE7-1332B39454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687DDE4-4556-4BD7-9FE7-1332B39454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8687DDE4-4556-4BD7-9FE7-1332B39454F3}"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11B1658-A521-4993-B921-04BA2D6B7641}" type="datetimeFigureOut">
              <a:rPr lang="el-GR" smtClean="0"/>
              <a:pPr/>
              <a:t>22/12/2022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687DDE4-4556-4BD7-9FE7-1332B39454F3}"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p:txBody>
          <a:bodyPr/>
          <a:lstStyle/>
          <a:p>
            <a:endParaRPr lang="el-GR"/>
          </a:p>
        </p:txBody>
      </p:sp>
      <p:sp>
        <p:nvSpPr>
          <p:cNvPr id="3" name="Τίτλος 2"/>
          <p:cNvSpPr>
            <a:spLocks noGrp="1"/>
          </p:cNvSpPr>
          <p:nvPr>
            <p:ph type="ctrTitle"/>
          </p:nvPr>
        </p:nvSpPr>
        <p:spPr/>
        <p:txBody>
          <a:bodyPr>
            <a:normAutofit fontScale="90000"/>
          </a:bodyPr>
          <a:lstStyle/>
          <a:p>
            <a:r>
              <a:rPr lang="el-GR" dirty="0" smtClean="0"/>
              <a:t>Η συναισθηματική και κοινωνική ανάπτυξη στη βρεφική ηλικία</a:t>
            </a:r>
            <a:endParaRPr lang="el-GR" dirty="0"/>
          </a:p>
        </p:txBody>
      </p:sp>
    </p:spTree>
    <p:extLst>
      <p:ext uri="{BB962C8B-B14F-4D97-AF65-F5344CB8AC3E}">
        <p14:creationId xmlns:p14="http://schemas.microsoft.com/office/powerpoint/2010/main" val="2905161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Αυτο-επίγνωση (1)</a:t>
            </a:r>
            <a:endParaRPr lang="el-GR" dirty="0"/>
          </a:p>
        </p:txBody>
      </p:sp>
      <p:sp>
        <p:nvSpPr>
          <p:cNvPr id="3" name="Θέση περιεχομένου 2"/>
          <p:cNvSpPr>
            <a:spLocks noGrp="1"/>
          </p:cNvSpPr>
          <p:nvPr>
            <p:ph sz="quarter" idx="1"/>
          </p:nvPr>
        </p:nvSpPr>
        <p:spPr>
          <a:xfrm>
            <a:off x="301752" y="1527047"/>
            <a:ext cx="8503920" cy="4883277"/>
          </a:xfrm>
        </p:spPr>
        <p:txBody>
          <a:bodyPr>
            <a:normAutofit lnSpcReduction="10000"/>
          </a:bodyPr>
          <a:lstStyle/>
          <a:p>
            <a:pPr algn="just"/>
            <a:r>
              <a:rPr lang="el-GR" dirty="0" smtClean="0"/>
              <a:t>Η αντίληψη της </a:t>
            </a:r>
            <a:r>
              <a:rPr lang="el-GR" dirty="0" err="1" smtClean="0"/>
              <a:t>αυτο</a:t>
            </a:r>
            <a:r>
              <a:rPr lang="el-GR" dirty="0" smtClean="0"/>
              <a:t>-επίγνωσης ξεκινά από τη γέννηση, καθώς τα βρέφη διαφοροποιούν τα σώματά τους από το περιβάλλον, διακρίνουν τον εαυτό τους από τον κόσμο.</a:t>
            </a:r>
          </a:p>
          <a:p>
            <a:pPr algn="just"/>
            <a:r>
              <a:rPr lang="el-GR" dirty="0" smtClean="0"/>
              <a:t>Γύρω στα 2 έτη, τα βρέφη αναπτύσσουν την </a:t>
            </a:r>
            <a:r>
              <a:rPr lang="el-GR" dirty="0" err="1" smtClean="0"/>
              <a:t>αυτο</a:t>
            </a:r>
            <a:r>
              <a:rPr lang="el-GR" dirty="0" smtClean="0"/>
              <a:t>-αναγνώριση, την αναγνώριση του εαυτού ως μία φυσικά μοναδικής οντότητας (π.χ. αναγνώριση εαυτού σε φωτογραφία). Με το πέρασμα του χρόνου, τα παιδιά σχηματίζουν και μία ρητή σωματική </a:t>
            </a:r>
            <a:r>
              <a:rPr lang="el-GR" dirty="0" err="1" smtClean="0"/>
              <a:t>αυτο</a:t>
            </a:r>
            <a:r>
              <a:rPr lang="el-GR" dirty="0" smtClean="0"/>
              <a:t>-επίγνωση. Ωστόσο, δεν έχουν μία αντικειμενική άποψη για το μέγεθος του σώματός τους, κάνοντας </a:t>
            </a:r>
            <a:r>
              <a:rPr lang="el-GR" i="1" dirty="0" smtClean="0"/>
              <a:t>σφάλματα κλίμακας</a:t>
            </a:r>
            <a:endParaRPr lang="el-GR" i="1" dirty="0"/>
          </a:p>
        </p:txBody>
      </p:sp>
    </p:spTree>
    <p:extLst>
      <p:ext uri="{BB962C8B-B14F-4D97-AF65-F5344CB8AC3E}">
        <p14:creationId xmlns:p14="http://schemas.microsoft.com/office/powerpoint/2010/main" val="616598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rPr>
              <a:t>Αυτο-επίγνωση </a:t>
            </a:r>
            <a:r>
              <a:rPr lang="el-GR" dirty="0" smtClean="0">
                <a:solidFill>
                  <a:srgbClr val="8CADAE">
                    <a:shade val="75000"/>
                  </a:srgbClr>
                </a:solidFill>
              </a:rPr>
              <a:t>(2)</a:t>
            </a:r>
            <a:endParaRPr lang="el-GR" dirty="0"/>
          </a:p>
        </p:txBody>
      </p:sp>
      <p:sp>
        <p:nvSpPr>
          <p:cNvPr id="3" name="Θέση περιεχομένου 2"/>
          <p:cNvSpPr>
            <a:spLocks noGrp="1"/>
          </p:cNvSpPr>
          <p:nvPr>
            <p:ph sz="quarter" idx="1"/>
          </p:nvPr>
        </p:nvSpPr>
        <p:spPr>
          <a:xfrm>
            <a:off x="301752" y="1527048"/>
            <a:ext cx="8503920" cy="4959478"/>
          </a:xfrm>
        </p:spPr>
        <p:txBody>
          <a:bodyPr>
            <a:normAutofit fontScale="85000" lnSpcReduction="20000"/>
          </a:bodyPr>
          <a:lstStyle/>
          <a:p>
            <a:pPr algn="just"/>
            <a:r>
              <a:rPr lang="el-GR" dirty="0" smtClean="0"/>
              <a:t>Προετοιμάζει το παιδί για την κοινωνική αναφορά και την αναγνώριση των συναισθημάτων</a:t>
            </a:r>
          </a:p>
          <a:p>
            <a:pPr algn="just"/>
            <a:r>
              <a:rPr lang="el-GR" dirty="0" smtClean="0"/>
              <a:t>Βοηθάει στην αντίληψη της οπτικής των άλλων ατόμων και την ενσυναίσθηση (ικανότητα αντίληψης της συναισθηματικής κατάστασης ενός άλλου και ανταπόκρισης με τον συναισθηματικά κατάλληλο τρόπο)</a:t>
            </a:r>
          </a:p>
          <a:p>
            <a:pPr algn="just"/>
            <a:r>
              <a:rPr lang="el-GR" dirty="0" smtClean="0"/>
              <a:t>Η γλωσσική ικανότητα διευκολύνει στην κατηγοριοποίηση του εαυτού και των άλλων με βάση την ηλικία, το φύλο, τα φυσικά χαρακτηριστικά και τις ικανότητες</a:t>
            </a:r>
          </a:p>
          <a:p>
            <a:pPr algn="just"/>
            <a:r>
              <a:rPr lang="el-GR" dirty="0" smtClean="0"/>
              <a:t>Συμβάλλει στον </a:t>
            </a:r>
            <a:r>
              <a:rPr lang="el-GR" dirty="0" err="1" smtClean="0"/>
              <a:t>αυτο</a:t>
            </a:r>
            <a:r>
              <a:rPr lang="el-GR" dirty="0" smtClean="0"/>
              <a:t>-έλεγχο κατακτώντας αρχικά την ικανότητα της συμμόρφωσης (σαφής επίγνωση των επιθυμιών και προσδοκιών των μεγαλύτερων και συμμόρφωση σε απλά αιτήματα ή εντολές) και την καθυστέρηση της ευχαρίστησης (αναμονή μέχρι να βρεθεί ο κατάλληλος τόπος και χρόνος για την εκτέλεση μίας ενέργειας)</a:t>
            </a:r>
          </a:p>
        </p:txBody>
      </p:sp>
    </p:spTree>
    <p:extLst>
      <p:ext uri="{BB962C8B-B14F-4D97-AF65-F5344CB8AC3E}">
        <p14:creationId xmlns:p14="http://schemas.microsoft.com/office/powerpoint/2010/main" val="1555057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Ιδιοσυγκρασία (1)</a:t>
            </a:r>
            <a:endParaRPr lang="el-GR" dirty="0"/>
          </a:p>
        </p:txBody>
      </p:sp>
      <p:sp>
        <p:nvSpPr>
          <p:cNvPr id="3" name="Θέση περιεχομένου 2"/>
          <p:cNvSpPr>
            <a:spLocks noGrp="1"/>
          </p:cNvSpPr>
          <p:nvPr>
            <p:ph sz="quarter" idx="1"/>
          </p:nvPr>
        </p:nvSpPr>
        <p:spPr>
          <a:xfrm>
            <a:off x="171449" y="1507998"/>
            <a:ext cx="8791575" cy="5083302"/>
          </a:xfrm>
        </p:spPr>
        <p:txBody>
          <a:bodyPr>
            <a:normAutofit fontScale="85000" lnSpcReduction="10000"/>
          </a:bodyPr>
          <a:lstStyle/>
          <a:p>
            <a:pPr algn="just"/>
            <a:r>
              <a:rPr lang="el-GR" dirty="0" smtClean="0"/>
              <a:t>Οι σταθερές ατομικές διαφορές που εμφανίζονται από πολύ νωρίς στη ζωή και αφορούν στον τρόπο αντίδρασης ενός ατόμου και την ικανότητα συναισθηματικής αυτορρύθμισης</a:t>
            </a:r>
          </a:p>
          <a:p>
            <a:pPr marL="0" indent="0" algn="just">
              <a:buNone/>
            </a:pPr>
            <a:endParaRPr lang="el-GR" dirty="0" smtClean="0"/>
          </a:p>
          <a:p>
            <a:pPr algn="just"/>
            <a:r>
              <a:rPr lang="el-GR" dirty="0" smtClean="0"/>
              <a:t>Το μοντέλο ιδιοσυγκρασίας της </a:t>
            </a:r>
            <a:r>
              <a:rPr lang="en-US" dirty="0" err="1" smtClean="0"/>
              <a:t>Rothbart</a:t>
            </a:r>
            <a:r>
              <a:rPr lang="ru-RU" dirty="0" smtClean="0"/>
              <a:t> </a:t>
            </a:r>
            <a:r>
              <a:rPr lang="el-GR" dirty="0" smtClean="0"/>
              <a:t>μελετά: το επίπεδο κινητικότητας (επίπεδο αδρών κινητικών αντιδράσεων), το εύρος προσοχής/επιμονής (διάρκεια ενδιαφέροντος ή προσανατολισμού προσοχής), τη φοβική ανησυχία (κούραση ή ανησυχία ως αντίδραση σε έντονα ή άγνωστα ερεθίσματα), την οργισμένη ανησυχία (έκταση στην οποία εκδηλώνεται κλάμα, δυσαρέσκεια και ανησυχία όταν ματαιώνεται), θετικό συναίσθημα (συχνότητα εκφράσεων χαράς και ευχαρίστησης) και εκούσιος έλεγχος (ικανότητα απώθησης μίας κυρίαρχης αντίδρασης και προγραμματισμός μιας πιο προσαρμοστικής)</a:t>
            </a:r>
            <a:endParaRPr lang="el-GR" dirty="0"/>
          </a:p>
        </p:txBody>
      </p:sp>
    </p:spTree>
    <p:extLst>
      <p:ext uri="{BB962C8B-B14F-4D97-AF65-F5344CB8AC3E}">
        <p14:creationId xmlns:p14="http://schemas.microsoft.com/office/powerpoint/2010/main" val="741410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rPr>
              <a:t>Ιδιοσυγκρασία </a:t>
            </a:r>
            <a:r>
              <a:rPr lang="el-GR" dirty="0" smtClean="0">
                <a:solidFill>
                  <a:srgbClr val="8CADAE">
                    <a:shade val="75000"/>
                  </a:srgbClr>
                </a:solidFill>
              </a:rPr>
              <a:t>(2)</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3002392497"/>
              </p:ext>
            </p:extLst>
          </p:nvPr>
        </p:nvGraphicFramePr>
        <p:xfrm>
          <a:off x="171450" y="1390649"/>
          <a:ext cx="8829675" cy="5314950"/>
        </p:xfrm>
        <a:graphic>
          <a:graphicData uri="http://schemas.openxmlformats.org/drawingml/2006/table">
            <a:tbl>
              <a:tblPr firstRow="1" bandRow="1">
                <a:tableStyleId>{F5AB1C69-6EDB-4FF4-983F-18BD219EF322}</a:tableStyleId>
              </a:tblPr>
              <a:tblGrid>
                <a:gridCol w="3187715"/>
                <a:gridCol w="5641960"/>
              </a:tblGrid>
              <a:tr h="500634">
                <a:tc>
                  <a:txBody>
                    <a:bodyPr/>
                    <a:lstStyle/>
                    <a:p>
                      <a:pPr algn="just"/>
                      <a:r>
                        <a:rPr lang="el-GR" dirty="0" smtClean="0"/>
                        <a:t>Τύποι βρεφών</a:t>
                      </a:r>
                      <a:endParaRPr lang="el-GR" dirty="0"/>
                    </a:p>
                  </a:txBody>
                  <a:tcPr/>
                </a:tc>
                <a:tc>
                  <a:txBody>
                    <a:bodyPr/>
                    <a:lstStyle/>
                    <a:p>
                      <a:pPr algn="just"/>
                      <a:r>
                        <a:rPr lang="el-GR" dirty="0" smtClean="0"/>
                        <a:t>Περιγραφή</a:t>
                      </a:r>
                      <a:r>
                        <a:rPr lang="el-GR" baseline="0" dirty="0" smtClean="0"/>
                        <a:t> </a:t>
                      </a:r>
                      <a:endParaRPr lang="el-GR" dirty="0"/>
                    </a:p>
                  </a:txBody>
                  <a:tcPr/>
                </a:tc>
              </a:tr>
              <a:tr h="1234440">
                <a:tc>
                  <a:txBody>
                    <a:bodyPr/>
                    <a:lstStyle/>
                    <a:p>
                      <a:pPr algn="just"/>
                      <a:r>
                        <a:rPr lang="el-GR" dirty="0" smtClean="0"/>
                        <a:t>Εύκολο</a:t>
                      </a:r>
                      <a:endParaRPr lang="el-GR" dirty="0"/>
                    </a:p>
                  </a:txBody>
                  <a:tcPr/>
                </a:tc>
                <a:tc>
                  <a:txBody>
                    <a:bodyPr/>
                    <a:lstStyle/>
                    <a:p>
                      <a:pPr algn="just"/>
                      <a:r>
                        <a:rPr lang="el-GR" dirty="0" smtClean="0"/>
                        <a:t>Καθιερώνει γρήγορα ένα πρόγραμμα βιολογικών λειτουργιών,</a:t>
                      </a:r>
                      <a:r>
                        <a:rPr lang="el-GR" baseline="0" dirty="0" smtClean="0"/>
                        <a:t> είναι ευδιάθετο και παιχνιδιάρικο και προσαρμόζεται εύκολα στις νέες εμπειρίες</a:t>
                      </a:r>
                      <a:endParaRPr lang="el-GR" dirty="0"/>
                    </a:p>
                  </a:txBody>
                  <a:tcPr/>
                </a:tc>
              </a:tr>
              <a:tr h="1234440">
                <a:tc>
                  <a:txBody>
                    <a:bodyPr/>
                    <a:lstStyle/>
                    <a:p>
                      <a:pPr algn="just"/>
                      <a:r>
                        <a:rPr lang="el-GR" dirty="0" smtClean="0"/>
                        <a:t>Δύσκολο</a:t>
                      </a:r>
                      <a:endParaRPr lang="el-GR" dirty="0"/>
                    </a:p>
                  </a:txBody>
                  <a:tcPr/>
                </a:tc>
                <a:tc>
                  <a:txBody>
                    <a:bodyPr/>
                    <a:lstStyle/>
                    <a:p>
                      <a:pPr algn="just"/>
                      <a:r>
                        <a:rPr lang="el-GR" dirty="0" smtClean="0"/>
                        <a:t>Δεν έχει</a:t>
                      </a:r>
                      <a:r>
                        <a:rPr lang="el-GR" baseline="0" dirty="0" smtClean="0"/>
                        <a:t> συγκεκριμένο πρόγραμμα </a:t>
                      </a:r>
                      <a:r>
                        <a:rPr kumimoji="0" lang="el-GR" sz="1800" u="none" strike="noStrike" kern="1200" cap="none" spc="0" normalizeH="0" baseline="0" noProof="0" dirty="0" smtClean="0">
                          <a:ln>
                            <a:noFill/>
                          </a:ln>
                          <a:effectLst/>
                          <a:uLnTx/>
                          <a:uFillTx/>
                        </a:rPr>
                        <a:t>βιολογικών λειτουργιών, είναι ευερέθιστο και αντιδρά έντονα ή </a:t>
                      </a:r>
                      <a:r>
                        <a:rPr kumimoji="0" lang="el-GR" sz="1800" u="none" strike="noStrike" kern="1200" cap="none" spc="0" normalizeH="0" baseline="0" noProof="0" dirty="0" err="1" smtClean="0">
                          <a:ln>
                            <a:noFill/>
                          </a:ln>
                          <a:effectLst/>
                          <a:uLnTx/>
                          <a:uFillTx/>
                        </a:rPr>
                        <a:t>αποφευκτικά</a:t>
                      </a:r>
                      <a:r>
                        <a:rPr kumimoji="0" lang="el-GR" sz="1800" u="none" strike="noStrike" kern="1200" cap="none" spc="0" normalizeH="0" baseline="0" noProof="0" dirty="0" smtClean="0">
                          <a:ln>
                            <a:noFill/>
                          </a:ln>
                          <a:effectLst/>
                          <a:uLnTx/>
                          <a:uFillTx/>
                        </a:rPr>
                        <a:t> στις νέες εμπειρίες</a:t>
                      </a:r>
                      <a:endParaRPr lang="el-GR" dirty="0"/>
                    </a:p>
                  </a:txBody>
                  <a:tcPr/>
                </a:tc>
              </a:tr>
              <a:tr h="2345436">
                <a:tc>
                  <a:txBody>
                    <a:bodyPr/>
                    <a:lstStyle/>
                    <a:p>
                      <a:pPr algn="just"/>
                      <a:r>
                        <a:rPr lang="el-GR" dirty="0" smtClean="0"/>
                        <a:t>Δύσκολο</a:t>
                      </a:r>
                      <a:r>
                        <a:rPr lang="el-GR" baseline="0" dirty="0" smtClean="0"/>
                        <a:t> στην ενεργοποίηση</a:t>
                      </a:r>
                      <a:endParaRPr lang="el-GR" dirty="0"/>
                    </a:p>
                  </a:txBody>
                  <a:tcPr/>
                </a:tc>
                <a:tc>
                  <a:txBody>
                    <a:bodyPr/>
                    <a:lstStyle/>
                    <a:p>
                      <a:pPr algn="just"/>
                      <a:r>
                        <a:rPr lang="el-GR" dirty="0" smtClean="0"/>
                        <a:t>Έχει χαμηλό επίπεδο ενεργητικότητας</a:t>
                      </a:r>
                      <a:r>
                        <a:rPr lang="el-GR" baseline="0" dirty="0" smtClean="0"/>
                        <a:t>, ήπιες αντιδράσεις και αρνητική διάθεση. Έχει την τάση να αποσύρεται με ήπιο τρόπο από νέες καταστάσεις και χρειάζεται περισσότερο χρόνο από όσο τα εύκολα βρέφη για να προσαρμοστεί σε νέες εμπειρίες </a:t>
                      </a:r>
                      <a:endParaRPr lang="el-GR" dirty="0"/>
                    </a:p>
                  </a:txBody>
                  <a:tcPr/>
                </a:tc>
              </a:tr>
            </a:tbl>
          </a:graphicData>
        </a:graphic>
      </p:graphicFrame>
    </p:spTree>
    <p:extLst>
      <p:ext uri="{BB962C8B-B14F-4D97-AF65-F5344CB8AC3E}">
        <p14:creationId xmlns:p14="http://schemas.microsoft.com/office/powerpoint/2010/main" val="2923740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rPr>
              <a:t>Ιδιοσυγκρασία </a:t>
            </a:r>
            <a:r>
              <a:rPr lang="el-GR" dirty="0" smtClean="0">
                <a:solidFill>
                  <a:srgbClr val="8CADAE">
                    <a:shade val="75000"/>
                  </a:srgbClr>
                </a:solidFill>
              </a:rPr>
              <a:t>(3)</a:t>
            </a:r>
            <a:endParaRPr lang="el-GR" dirty="0"/>
          </a:p>
        </p:txBody>
      </p:sp>
      <p:sp>
        <p:nvSpPr>
          <p:cNvPr id="3" name="Θέση περιεχομένου 2"/>
          <p:cNvSpPr>
            <a:spLocks noGrp="1"/>
          </p:cNvSpPr>
          <p:nvPr>
            <p:ph sz="quarter" idx="1"/>
          </p:nvPr>
        </p:nvSpPr>
        <p:spPr>
          <a:xfrm>
            <a:off x="301752" y="1527047"/>
            <a:ext cx="8503920" cy="4788027"/>
          </a:xfrm>
        </p:spPr>
        <p:txBody>
          <a:bodyPr>
            <a:normAutofit fontScale="85000" lnSpcReduction="10000"/>
          </a:bodyPr>
          <a:lstStyle/>
          <a:p>
            <a:pPr algn="just"/>
            <a:r>
              <a:rPr lang="el-GR" dirty="0" smtClean="0"/>
              <a:t>Η ιδιοσυγκρασία έχει χαμηλή προς μέτρια σταθερότητα, καθ</a:t>
            </a:r>
            <a:r>
              <a:rPr lang="el-GR" dirty="0"/>
              <a:t>ώ</a:t>
            </a:r>
            <a:r>
              <a:rPr lang="el-GR" dirty="0" smtClean="0"/>
              <a:t>ς εξελίσσεται με την ηλικία και μπορεί να τροποποιηθεί από την εμπειρία. Μετά τα 3 έτη μπορεί να γίνει μία μακροχρόνια πρόβλεψη με βάση την ιδιοσυγκρασία</a:t>
            </a:r>
          </a:p>
          <a:p>
            <a:pPr algn="just"/>
            <a:r>
              <a:rPr lang="el-GR" dirty="0">
                <a:solidFill>
                  <a:prstClr val="black"/>
                </a:solidFill>
              </a:rPr>
              <a:t>Η ιδιοσυγκρασία έχει </a:t>
            </a:r>
            <a:r>
              <a:rPr lang="el-GR" dirty="0" smtClean="0">
                <a:solidFill>
                  <a:prstClr val="black"/>
                </a:solidFill>
              </a:rPr>
              <a:t>γενετική βάση. </a:t>
            </a:r>
            <a:r>
              <a:rPr lang="el-GR" dirty="0" smtClean="0"/>
              <a:t>Η διατήρηση ή η αλλαγή της ιδιοσυγκρασίας μπορεί να επηρεαστούν από τις πολιτισμικές πεποιθήσεις, τις πρακτικές και τον τρόπο που μεγαλώνει ένα άτομο</a:t>
            </a:r>
          </a:p>
          <a:p>
            <a:pPr algn="just"/>
            <a:r>
              <a:rPr lang="el-GR" dirty="0" smtClean="0"/>
              <a:t>Το μοντέλο της καλής εφαρμογής εξηγεί τον τρόπο αλληλεπίδρασης μεταξύ της ιδιοσυγκρασίας και του περιβάλλοντος, ώστε να αποδοθούν θετικά αποτελέσματα. Η δημιουργία ενός περιβάλλοντος που αναγνωρίζει και σέβεται την ιδιοσυγκρασία του παιδιού, ενθαρρύνει την επιτυχημένη προσαρμογή του</a:t>
            </a:r>
          </a:p>
        </p:txBody>
      </p:sp>
    </p:spTree>
    <p:extLst>
      <p:ext uri="{BB962C8B-B14F-4D97-AF65-F5344CB8AC3E}">
        <p14:creationId xmlns:p14="http://schemas.microsoft.com/office/powerpoint/2010/main" val="2693865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Βιβλιογραφία</a:t>
            </a:r>
            <a:endParaRPr lang="el-GR" dirty="0"/>
          </a:p>
        </p:txBody>
      </p:sp>
      <p:sp>
        <p:nvSpPr>
          <p:cNvPr id="3" name="Θέση περιεχομένου 2"/>
          <p:cNvSpPr>
            <a:spLocks noGrp="1"/>
          </p:cNvSpPr>
          <p:nvPr>
            <p:ph sz="quarter" idx="1"/>
          </p:nvPr>
        </p:nvSpPr>
        <p:spPr/>
        <p:txBody>
          <a:bodyPr>
            <a:normAutofit/>
          </a:bodyPr>
          <a:lstStyle/>
          <a:p>
            <a:pPr algn="just"/>
            <a:r>
              <a:rPr lang="el-GR" dirty="0"/>
              <a:t>Berk, E. L. (2015). </a:t>
            </a:r>
            <a:r>
              <a:rPr lang="el-GR" i="1" dirty="0"/>
              <a:t>Η ανάπτυξη των βρεφών των παιδιών και των εφήβων </a:t>
            </a:r>
            <a:r>
              <a:rPr lang="el-GR" dirty="0"/>
              <a:t>(</a:t>
            </a:r>
            <a:r>
              <a:rPr lang="el-GR" dirty="0" err="1"/>
              <a:t>Επιμ</a:t>
            </a:r>
            <a:r>
              <a:rPr lang="el-GR" dirty="0"/>
              <a:t>. Ε. Μακρή- Μπότσαρη). Αθήνα: Εκδόσεις Ίων</a:t>
            </a:r>
            <a:r>
              <a:rPr lang="el-GR" dirty="0" smtClean="0"/>
              <a:t>.</a:t>
            </a:r>
          </a:p>
          <a:p>
            <a:pPr algn="just"/>
            <a:r>
              <a:rPr lang="el-GR" dirty="0" smtClean="0"/>
              <a:t>Cole</a:t>
            </a:r>
            <a:r>
              <a:rPr lang="el-GR" dirty="0"/>
              <a:t>, M. &amp; </a:t>
            </a:r>
            <a:r>
              <a:rPr lang="el-GR" dirty="0" err="1"/>
              <a:t>Cole</a:t>
            </a:r>
            <a:r>
              <a:rPr lang="el-GR" dirty="0"/>
              <a:t>, S. R. (2002). </a:t>
            </a:r>
            <a:r>
              <a:rPr lang="el-GR" i="1" dirty="0"/>
              <a:t>Η ανάπτυξη των παιδιών. Η αρχή της ζωής: Εγκυμοσύνη, Τοκετός, βρεφική ηλικία</a:t>
            </a:r>
            <a:r>
              <a:rPr lang="el-GR" dirty="0"/>
              <a:t> (</a:t>
            </a:r>
            <a:r>
              <a:rPr lang="el-GR" dirty="0" err="1"/>
              <a:t>Επιμ</a:t>
            </a:r>
            <a:r>
              <a:rPr lang="el-GR" dirty="0"/>
              <a:t>. Ζ. </a:t>
            </a:r>
            <a:r>
              <a:rPr lang="el-GR" dirty="0" err="1"/>
              <a:t>παπαληγούρα</a:t>
            </a:r>
            <a:r>
              <a:rPr lang="el-GR" dirty="0"/>
              <a:t> &amp; Π. </a:t>
            </a:r>
            <a:r>
              <a:rPr lang="el-GR" dirty="0" err="1"/>
              <a:t>Βορριά</a:t>
            </a:r>
            <a:r>
              <a:rPr lang="el-GR" dirty="0"/>
              <a:t>). Αθήνα: Εκδόσεις </a:t>
            </a:r>
            <a:r>
              <a:rPr lang="el-GR" dirty="0" err="1"/>
              <a:t>Δαρδανός</a:t>
            </a:r>
            <a:r>
              <a:rPr lang="el-GR" dirty="0"/>
              <a:t>.</a:t>
            </a:r>
          </a:p>
          <a:p>
            <a:endParaRPr lang="el-GR" dirty="0"/>
          </a:p>
        </p:txBody>
      </p:sp>
    </p:spTree>
    <p:extLst>
      <p:ext uri="{BB962C8B-B14F-4D97-AF65-F5344CB8AC3E}">
        <p14:creationId xmlns:p14="http://schemas.microsoft.com/office/powerpoint/2010/main" val="33198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θεωρία του </a:t>
            </a:r>
            <a:r>
              <a:rPr lang="en-US" dirty="0" smtClean="0"/>
              <a:t>Erikson </a:t>
            </a:r>
            <a:r>
              <a:rPr lang="el-GR" dirty="0" smtClean="0"/>
              <a:t>(1)</a:t>
            </a:r>
            <a:endParaRPr lang="el-GR" dirty="0"/>
          </a:p>
        </p:txBody>
      </p:sp>
      <p:sp>
        <p:nvSpPr>
          <p:cNvPr id="3" name="Θέση περιεχομένου 2"/>
          <p:cNvSpPr>
            <a:spLocks noGrp="1"/>
          </p:cNvSpPr>
          <p:nvPr>
            <p:ph sz="quarter" idx="1"/>
          </p:nvPr>
        </p:nvSpPr>
        <p:spPr/>
        <p:txBody>
          <a:bodyPr/>
          <a:lstStyle/>
          <a:p>
            <a:pPr algn="just"/>
            <a:r>
              <a:rPr lang="el-GR" dirty="0" smtClean="0"/>
              <a:t>Δίνει έμφαση στην ποιότητα της φροντίδας που λαμβάνει το βρέφος κι όχι στην ποσότητα της τροφής ή των στοματικών ερεθισμάτων </a:t>
            </a:r>
          </a:p>
          <a:p>
            <a:pPr marL="0" indent="0" algn="just">
              <a:buNone/>
            </a:pPr>
            <a:endParaRPr lang="el-GR" dirty="0" smtClean="0"/>
          </a:p>
          <a:p>
            <a:pPr algn="just"/>
            <a:r>
              <a:rPr lang="el-GR" dirty="0" smtClean="0"/>
              <a:t>Δέχεται ότι κανένας γονιός δεν μπορεί να συντονιστεί πλήρως και τέλεια με τις ανάγκες του βρέφους, καθώς υπάρχουν πολλοί παράγοντες που επηρεάζουν τον τρόπο που αποκρίνεται ο γονιός στο βρέφος (προσωπική ευτυχία, συνθήκες ζωής, πολιτισμικές συνθήκες κ.α.)</a:t>
            </a:r>
            <a:endParaRPr lang="el-GR" dirty="0"/>
          </a:p>
        </p:txBody>
      </p:sp>
    </p:spTree>
    <p:extLst>
      <p:ext uri="{BB962C8B-B14F-4D97-AF65-F5344CB8AC3E}">
        <p14:creationId xmlns:p14="http://schemas.microsoft.com/office/powerpoint/2010/main" val="2371705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rPr>
              <a:t>Η θεωρία του </a:t>
            </a:r>
            <a:r>
              <a:rPr lang="en-US" dirty="0">
                <a:solidFill>
                  <a:srgbClr val="8CADAE">
                    <a:shade val="75000"/>
                  </a:srgbClr>
                </a:solidFill>
              </a:rPr>
              <a:t>Erikson </a:t>
            </a:r>
            <a:r>
              <a:rPr lang="el-GR" dirty="0" smtClean="0">
                <a:solidFill>
                  <a:srgbClr val="8CADAE">
                    <a:shade val="75000"/>
                  </a:srgbClr>
                </a:solidFill>
              </a:rPr>
              <a:t>(2)</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1754161803"/>
              </p:ext>
            </p:extLst>
          </p:nvPr>
        </p:nvGraphicFramePr>
        <p:xfrm>
          <a:off x="180974" y="1314451"/>
          <a:ext cx="8791575" cy="5180440"/>
        </p:xfrm>
        <a:graphic>
          <a:graphicData uri="http://schemas.openxmlformats.org/drawingml/2006/table">
            <a:tbl>
              <a:tblPr firstRow="1" bandRow="1">
                <a:tableStyleId>{F5AB1C69-6EDB-4FF4-983F-18BD219EF322}</a:tableStyleId>
              </a:tblPr>
              <a:tblGrid>
                <a:gridCol w="2133601"/>
                <a:gridCol w="1000125"/>
                <a:gridCol w="5657849"/>
              </a:tblGrid>
              <a:tr h="605308">
                <a:tc>
                  <a:txBody>
                    <a:bodyPr/>
                    <a:lstStyle/>
                    <a:p>
                      <a:pPr algn="ctr"/>
                      <a:r>
                        <a:rPr lang="el-GR" dirty="0" smtClean="0"/>
                        <a:t>Ψυχοκοινωνικό στάδιο</a:t>
                      </a:r>
                      <a:endParaRPr lang="el-GR" dirty="0"/>
                    </a:p>
                  </a:txBody>
                  <a:tcPr/>
                </a:tc>
                <a:tc>
                  <a:txBody>
                    <a:bodyPr/>
                    <a:lstStyle/>
                    <a:p>
                      <a:pPr algn="ctr"/>
                      <a:r>
                        <a:rPr lang="el-GR" dirty="0" smtClean="0"/>
                        <a:t>Ηλικία</a:t>
                      </a:r>
                      <a:endParaRPr lang="el-GR" dirty="0"/>
                    </a:p>
                  </a:txBody>
                  <a:tcPr/>
                </a:tc>
                <a:tc>
                  <a:txBody>
                    <a:bodyPr/>
                    <a:lstStyle/>
                    <a:p>
                      <a:r>
                        <a:rPr lang="el-GR" dirty="0" smtClean="0"/>
                        <a:t>Περιγραφή</a:t>
                      </a:r>
                      <a:endParaRPr lang="el-GR" dirty="0"/>
                    </a:p>
                  </a:txBody>
                  <a:tcPr/>
                </a:tc>
              </a:tr>
              <a:tr h="1980040">
                <a:tc>
                  <a:txBody>
                    <a:bodyPr/>
                    <a:lstStyle/>
                    <a:p>
                      <a:pPr algn="ctr"/>
                      <a:r>
                        <a:rPr lang="el-GR" dirty="0" smtClean="0"/>
                        <a:t>Θεμελιώδης εμπιστοσύνη ≠ Δυσπιστία</a:t>
                      </a:r>
                      <a:endParaRPr lang="el-GR" dirty="0"/>
                    </a:p>
                  </a:txBody>
                  <a:tcPr/>
                </a:tc>
                <a:tc>
                  <a:txBody>
                    <a:bodyPr/>
                    <a:lstStyle/>
                    <a:p>
                      <a:pPr algn="ctr"/>
                      <a:r>
                        <a:rPr lang="el-GR" dirty="0" smtClean="0"/>
                        <a:t>1</a:t>
                      </a:r>
                      <a:endParaRPr lang="el-GR" dirty="0"/>
                    </a:p>
                  </a:txBody>
                  <a:tcPr/>
                </a:tc>
                <a:tc>
                  <a:txBody>
                    <a:bodyPr/>
                    <a:lstStyle/>
                    <a:p>
                      <a:pPr algn="just"/>
                      <a:r>
                        <a:rPr lang="el-GR" dirty="0" smtClean="0"/>
                        <a:t>Όταν</a:t>
                      </a:r>
                      <a:r>
                        <a:rPr lang="el-GR" baseline="0" dirty="0" smtClean="0"/>
                        <a:t> τα βρέφη λαμβάνουν φροντίδα και ανταπόκριση, αποκτούν αίσθηση εμπιστοσύνης, σιγουριά και αυτοπεποίθηση για να διερευνήσουν το περιβάλλον. Σε περίπτωση παραμέλησης προκύπτει δυσπιστία και αποσύρεται προκειμένου να προστατευθεί.</a:t>
                      </a:r>
                      <a:endParaRPr lang="el-GR" dirty="0"/>
                    </a:p>
                  </a:txBody>
                  <a:tcPr/>
                </a:tc>
              </a:tr>
              <a:tr h="2520051">
                <a:tc>
                  <a:txBody>
                    <a:bodyPr/>
                    <a:lstStyle/>
                    <a:p>
                      <a:pPr algn="ctr"/>
                      <a:r>
                        <a:rPr lang="el-GR" dirty="0" smtClean="0"/>
                        <a:t>Αυτονομία </a:t>
                      </a:r>
                      <a:r>
                        <a:rPr kumimoji="0" lang="el-GR" sz="1800" u="none" strike="noStrike" kern="1200" cap="none" spc="0" normalizeH="0" baseline="0" noProof="0" dirty="0" smtClean="0">
                          <a:ln>
                            <a:noFill/>
                          </a:ln>
                          <a:effectLst/>
                          <a:uLnTx/>
                          <a:uFillTx/>
                        </a:rPr>
                        <a:t>≠ Ντροπή/ Αμφισβήτηση</a:t>
                      </a:r>
                      <a:endParaRPr lang="el-GR" dirty="0"/>
                    </a:p>
                  </a:txBody>
                  <a:tcPr/>
                </a:tc>
                <a:tc>
                  <a:txBody>
                    <a:bodyPr/>
                    <a:lstStyle/>
                    <a:p>
                      <a:pPr algn="ctr"/>
                      <a:r>
                        <a:rPr lang="el-GR" dirty="0" smtClean="0"/>
                        <a:t>2-3</a:t>
                      </a:r>
                      <a:endParaRPr lang="el-GR" dirty="0"/>
                    </a:p>
                  </a:txBody>
                  <a:tcPr/>
                </a:tc>
                <a:tc>
                  <a:txBody>
                    <a:bodyPr/>
                    <a:lstStyle/>
                    <a:p>
                      <a:pPr algn="just"/>
                      <a:r>
                        <a:rPr lang="el-GR" dirty="0" smtClean="0"/>
                        <a:t>Οι γονείς επιτρέπουν στα παιδιά να επιλέξουν</a:t>
                      </a:r>
                      <a:r>
                        <a:rPr lang="el-GR" baseline="0" dirty="0" smtClean="0"/>
                        <a:t> ελεύθερα και να </a:t>
                      </a:r>
                      <a:r>
                        <a:rPr lang="el-GR" dirty="0" smtClean="0"/>
                        <a:t>χρησιμοποιήσουν τις δεξιότητές τους. Οι</a:t>
                      </a:r>
                      <a:r>
                        <a:rPr lang="el-GR" baseline="0" dirty="0" smtClean="0"/>
                        <a:t> γονείς δεν επικρίνουν τις αποτυχίες. </a:t>
                      </a:r>
                      <a:r>
                        <a:rPr lang="el-GR" dirty="0" smtClean="0"/>
                        <a:t>Η παρεμπόδιση των αναπτυξιακών προσπαθειών του παιδιού οδηγεί σε ντροπή. Ο υπερβολικός ή ανύπαρκτος έλεγχος οδηγεί</a:t>
                      </a:r>
                      <a:r>
                        <a:rPr lang="el-GR" baseline="0" dirty="0" smtClean="0"/>
                        <a:t> στον εξαναγκασμό του παιδιού να κάνει πράγματα ή στην αμφισβήτηση των ικανοτήτων του να ελέγξει τις παρορμήσεις του και να δράσει ανεξάρτητα.</a:t>
                      </a:r>
                      <a:endParaRPr lang="el-GR" dirty="0"/>
                    </a:p>
                  </a:txBody>
                  <a:tcPr/>
                </a:tc>
              </a:tr>
            </a:tbl>
          </a:graphicData>
        </a:graphic>
      </p:graphicFrame>
    </p:spTree>
    <p:extLst>
      <p:ext uri="{BB962C8B-B14F-4D97-AF65-F5344CB8AC3E}">
        <p14:creationId xmlns:p14="http://schemas.microsoft.com/office/powerpoint/2010/main" val="1565617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lnSpcReduction="10000"/>
          </a:bodyPr>
          <a:lstStyle/>
          <a:p>
            <a:pPr algn="just"/>
            <a:r>
              <a:rPr lang="el-GR" dirty="0" smtClean="0"/>
              <a:t>Αν τα παιδιά δεν έχουν αρκετή εμπιστοσύνη προς τους φροντιστές τους ή δεν έχουν αναπτύξει μία υγιή αίσθηση του εαυτού τους, τότε έχουν μετέπειτα δυσκολίες προσαρμογής </a:t>
            </a:r>
          </a:p>
          <a:p>
            <a:pPr algn="just"/>
            <a:endParaRPr lang="el-GR" dirty="0"/>
          </a:p>
          <a:p>
            <a:pPr algn="just"/>
            <a:r>
              <a:rPr lang="el-GR" dirty="0" smtClean="0"/>
              <a:t>Ενήλικες που δυσκολεύονται να εδραιώσουν στενούς δεσμούς ή εξαρτώνται από κάποιο αγαπημένο πρόσωπο σε μεγάλο βαθμό</a:t>
            </a:r>
          </a:p>
          <a:p>
            <a:pPr algn="just"/>
            <a:r>
              <a:rPr lang="el-GR" dirty="0" smtClean="0"/>
              <a:t>Ενήλικες που αμφιβάλλουν διαρκώς για τις ικανότητές τους να ανταπεξέλθουν σε προκλήσεις τις ζωής</a:t>
            </a:r>
            <a:endParaRPr lang="el-GR" dirty="0"/>
          </a:p>
        </p:txBody>
      </p:sp>
      <p:cxnSp>
        <p:nvCxnSpPr>
          <p:cNvPr id="5" name="Ευθύγραμμο βέλος σύνδεσης 4"/>
          <p:cNvCxnSpPr/>
          <p:nvPr/>
        </p:nvCxnSpPr>
        <p:spPr>
          <a:xfrm>
            <a:off x="4000500" y="3181350"/>
            <a:ext cx="9525"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7225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Ανάπτυξη πρωτογενών συναισθημάτων</a:t>
            </a:r>
            <a:endParaRPr lang="el-GR" dirty="0"/>
          </a:p>
        </p:txBody>
      </p:sp>
      <p:sp>
        <p:nvSpPr>
          <p:cNvPr id="3" name="Θέση περιεχομένου 2"/>
          <p:cNvSpPr>
            <a:spLocks noGrp="1"/>
          </p:cNvSpPr>
          <p:nvPr>
            <p:ph sz="quarter" idx="1"/>
          </p:nvPr>
        </p:nvSpPr>
        <p:spPr/>
        <p:txBody>
          <a:bodyPr/>
          <a:lstStyle/>
          <a:p>
            <a:pPr algn="just"/>
            <a:r>
              <a:rPr lang="el-GR" dirty="0" smtClean="0"/>
              <a:t>Τα βασικά συναισθήματα εξελίσσονται βαθμιαία σε ξεκάθαρες ενδείξεις στους πρώτους 6 μήνες. </a:t>
            </a:r>
          </a:p>
          <a:p>
            <a:pPr algn="just"/>
            <a:r>
              <a:rPr lang="el-GR" dirty="0" smtClean="0"/>
              <a:t>Η ευαίσθητη και στοργική επικοινωνία, κατά την οποία ο γονέας επιλέγει να καθρεπτίζει το συναίσθημα του βρέφους, βοηθάει τα μωρά να δομήσουν συναισθηματικές εκφράσεις κοντά σε αυτές των ενηλίκων </a:t>
            </a:r>
            <a:endParaRPr lang="el-GR" dirty="0"/>
          </a:p>
        </p:txBody>
      </p:sp>
    </p:spTree>
    <p:extLst>
      <p:ext uri="{BB962C8B-B14F-4D97-AF65-F5344CB8AC3E}">
        <p14:creationId xmlns:p14="http://schemas.microsoft.com/office/powerpoint/2010/main" val="3408911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3725540538"/>
              </p:ext>
            </p:extLst>
          </p:nvPr>
        </p:nvGraphicFramePr>
        <p:xfrm>
          <a:off x="161924" y="133350"/>
          <a:ext cx="8791575" cy="6767036"/>
        </p:xfrm>
        <a:graphic>
          <a:graphicData uri="http://schemas.openxmlformats.org/drawingml/2006/table">
            <a:tbl>
              <a:tblPr firstRow="1" bandRow="1">
                <a:tableStyleId>{5C22544A-7EE6-4342-B048-85BDC9FD1C3A}</a:tableStyleId>
              </a:tblPr>
              <a:tblGrid>
                <a:gridCol w="1687090"/>
                <a:gridCol w="7104485"/>
              </a:tblGrid>
              <a:tr h="435058">
                <a:tc>
                  <a:txBody>
                    <a:bodyPr/>
                    <a:lstStyle/>
                    <a:p>
                      <a:r>
                        <a:rPr lang="el-GR" dirty="0" smtClean="0"/>
                        <a:t>Συναίσθημα</a:t>
                      </a:r>
                      <a:endParaRPr lang="el-GR" dirty="0"/>
                    </a:p>
                  </a:txBody>
                  <a:tcPr/>
                </a:tc>
                <a:tc>
                  <a:txBody>
                    <a:bodyPr/>
                    <a:lstStyle/>
                    <a:p>
                      <a:r>
                        <a:rPr lang="el-GR" dirty="0" smtClean="0"/>
                        <a:t>Περιγραφή</a:t>
                      </a:r>
                      <a:endParaRPr lang="el-GR" dirty="0"/>
                    </a:p>
                  </a:txBody>
                  <a:tcPr/>
                </a:tc>
              </a:tr>
              <a:tr h="2274881">
                <a:tc>
                  <a:txBody>
                    <a:bodyPr/>
                    <a:lstStyle/>
                    <a:p>
                      <a:r>
                        <a:rPr lang="el-GR" dirty="0" smtClean="0"/>
                        <a:t>Χαρά</a:t>
                      </a:r>
                      <a:endParaRPr lang="el-GR" dirty="0"/>
                    </a:p>
                  </a:txBody>
                  <a:tcPr/>
                </a:tc>
                <a:tc>
                  <a:txBody>
                    <a:bodyPr/>
                    <a:lstStyle/>
                    <a:p>
                      <a:pPr algn="just"/>
                      <a:r>
                        <a:rPr lang="el-GR" dirty="0" smtClean="0"/>
                        <a:t>Τα βρέφη χαμογελούν αδιακρίτως</a:t>
                      </a:r>
                      <a:r>
                        <a:rPr lang="el-GR" baseline="0" dirty="0" smtClean="0"/>
                        <a:t> από τον πρώτο έως τους 2.5 μήνες (αντικείμενα, ανθρώπους, φαγητό, ύπνος </a:t>
                      </a:r>
                      <a:r>
                        <a:rPr lang="en-US" baseline="0" dirty="0" smtClean="0"/>
                        <a:t>REM</a:t>
                      </a:r>
                      <a:r>
                        <a:rPr lang="ru-RU" baseline="0" dirty="0" smtClean="0"/>
                        <a:t>)</a:t>
                      </a:r>
                      <a:r>
                        <a:rPr lang="el-GR" baseline="0" dirty="0" smtClean="0"/>
                        <a:t>. Ωστόσο, αυτή η μορφή χαμόγελου δεν είναι κοινωνική. Το </a:t>
                      </a:r>
                      <a:r>
                        <a:rPr lang="el-GR" i="1" baseline="0" dirty="0" smtClean="0"/>
                        <a:t>κοινωνικό χαμόγελο</a:t>
                      </a:r>
                      <a:r>
                        <a:rPr lang="el-GR" baseline="0" dirty="0" smtClean="0"/>
                        <a:t> εμφανίζεται περίπου στους 2.5- 3 μήνες και οφείλεται σε αλλαγές στον εγκέφαλο και στο νευρικό σύστημα, οι οποίες συντελούν στην αύξηση της οπτικής οξύτητας. Το γέλιο εμφανίζεται γύρω στους 3-4 μήνες. Στα μέσα του πρώτου χρόνου τα παιδιά χαμογελούν ή γελούν σε οικεία πρόσωπα.</a:t>
                      </a:r>
                    </a:p>
                  </a:txBody>
                  <a:tcPr/>
                </a:tc>
              </a:tr>
              <a:tr h="712004">
                <a:tc>
                  <a:txBody>
                    <a:bodyPr/>
                    <a:lstStyle/>
                    <a:p>
                      <a:r>
                        <a:rPr lang="el-GR" dirty="0" smtClean="0"/>
                        <a:t>Λύπη</a:t>
                      </a:r>
                      <a:endParaRPr lang="el-GR" dirty="0"/>
                    </a:p>
                  </a:txBody>
                  <a:tcPr/>
                </a:tc>
                <a:tc>
                  <a:txBody>
                    <a:bodyPr/>
                    <a:lstStyle/>
                    <a:p>
                      <a:pPr algn="just"/>
                      <a:r>
                        <a:rPr lang="el-GR" dirty="0" smtClean="0"/>
                        <a:t>Προκύπτει όταν τα βρέφη στερούνται</a:t>
                      </a:r>
                      <a:r>
                        <a:rPr lang="el-GR" baseline="0" dirty="0" smtClean="0"/>
                        <a:t> ενός οικείου προσώπου ή όταν υπάρχει σοβαρή διαταραχή στη σχέση γονέα-βρέφους. </a:t>
                      </a:r>
                      <a:endParaRPr lang="el-GR" dirty="0"/>
                    </a:p>
                  </a:txBody>
                  <a:tcPr/>
                </a:tc>
              </a:tr>
              <a:tr h="1980413">
                <a:tc>
                  <a:txBody>
                    <a:bodyPr/>
                    <a:lstStyle/>
                    <a:p>
                      <a:r>
                        <a:rPr lang="el-GR" dirty="0" smtClean="0"/>
                        <a:t>Φόβος</a:t>
                      </a:r>
                      <a:r>
                        <a:rPr lang="el-GR" baseline="0" dirty="0" smtClean="0"/>
                        <a:t> </a:t>
                      </a:r>
                      <a:endParaRPr lang="el-GR" dirty="0"/>
                    </a:p>
                  </a:txBody>
                  <a:tcPr/>
                </a:tc>
                <a:tc>
                  <a:txBody>
                    <a:bodyPr/>
                    <a:lstStyle/>
                    <a:p>
                      <a:pPr algn="just"/>
                      <a:r>
                        <a:rPr lang="el-GR" dirty="0" smtClean="0"/>
                        <a:t>Αυξάνεται στο δεύτερο μισό</a:t>
                      </a:r>
                      <a:r>
                        <a:rPr lang="el-GR" baseline="0" dirty="0" smtClean="0"/>
                        <a:t> του 1</a:t>
                      </a:r>
                      <a:r>
                        <a:rPr lang="el-GR" baseline="30000" dirty="0" smtClean="0"/>
                        <a:t>ου</a:t>
                      </a:r>
                      <a:r>
                        <a:rPr lang="el-GR" baseline="0" dirty="0" smtClean="0"/>
                        <a:t> χρόνου και διατηρεί υπό έλεγχο τον ενθουσιασμό των βρεφών (π.χ. περπάτημα – χρησιμοποιούν έναν ενήλικό ως ασφαλή βάση). Η πιο γνωστή έκφραση φόβου είναι ο φόβος του ξένου, κατά την οποία η έκφραση ή όχι των φοβικών συναισθημάτων εξαρτάται από την ιδιοσυγκρασία, τις προηγούμενες εμπειρίες με αγνώστους και την τρέχουσα κατάσταση.</a:t>
                      </a:r>
                      <a:endParaRPr lang="el-GR" dirty="0"/>
                    </a:p>
                  </a:txBody>
                  <a:tcPr/>
                </a:tc>
              </a:tr>
              <a:tr h="1322294">
                <a:tc>
                  <a:txBody>
                    <a:bodyPr/>
                    <a:lstStyle/>
                    <a:p>
                      <a:r>
                        <a:rPr lang="el-GR" dirty="0" smtClean="0"/>
                        <a:t>Θυμός</a:t>
                      </a:r>
                      <a:endParaRPr lang="el-GR" dirty="0"/>
                    </a:p>
                  </a:txBody>
                  <a:tcPr/>
                </a:tc>
                <a:tc>
                  <a:txBody>
                    <a:bodyPr/>
                    <a:lstStyle/>
                    <a:p>
                      <a:pPr algn="just"/>
                      <a:r>
                        <a:rPr lang="el-GR" dirty="0" smtClean="0"/>
                        <a:t>Από τους 4-6 μήνες έως τα 2 έτη η συχνότητα των ξεσπασμάτων θυμού αυξάνεται.</a:t>
                      </a:r>
                      <a:r>
                        <a:rPr lang="el-GR" baseline="0" dirty="0" smtClean="0"/>
                        <a:t> Ο θυμός έχει προσαρμοστική αξία, καθώς επιτρέπει στο βρέφος να αμυνθεί ή να ξεπεράσει μία δυσκολία και κινητοποιεί τον γονέα να αντιδράσει για να ανακουφίσει το βρέφος.</a:t>
                      </a:r>
                      <a:endParaRPr lang="el-GR" dirty="0"/>
                    </a:p>
                  </a:txBody>
                  <a:tcPr/>
                </a:tc>
              </a:tr>
            </a:tbl>
          </a:graphicData>
        </a:graphic>
      </p:graphicFrame>
    </p:spTree>
    <p:extLst>
      <p:ext uri="{BB962C8B-B14F-4D97-AF65-F5344CB8AC3E}">
        <p14:creationId xmlns:p14="http://schemas.microsoft.com/office/powerpoint/2010/main" val="3128086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Κατανόηση και ανταπόκριση στα συναισθήματα των άλλων </a:t>
            </a:r>
            <a:endParaRPr lang="el-GR" dirty="0"/>
          </a:p>
        </p:txBody>
      </p:sp>
      <p:sp>
        <p:nvSpPr>
          <p:cNvPr id="3" name="Θέση περιεχομένου 2"/>
          <p:cNvSpPr>
            <a:spLocks noGrp="1"/>
          </p:cNvSpPr>
          <p:nvPr>
            <p:ph sz="quarter" idx="1"/>
          </p:nvPr>
        </p:nvSpPr>
        <p:spPr>
          <a:xfrm>
            <a:off x="301751" y="1527048"/>
            <a:ext cx="8699373" cy="4873752"/>
          </a:xfrm>
        </p:spPr>
        <p:txBody>
          <a:bodyPr>
            <a:normAutofit fontScale="92500" lnSpcReduction="20000"/>
          </a:bodyPr>
          <a:lstStyle/>
          <a:p>
            <a:pPr algn="just"/>
            <a:r>
              <a:rPr lang="el-GR" dirty="0" smtClean="0"/>
              <a:t>Το συναισθηματικό μοίρασμα μεταξύ του πολύ μικρού βρέφους και του φροντιστή, το οποίο εξαρτάται κυρίως από τις προσπάθειες του τελευταίου ονομάζεται </a:t>
            </a:r>
            <a:r>
              <a:rPr lang="el-GR" i="1" dirty="0" smtClean="0"/>
              <a:t>πρωτογενής διυποκειμενικότητα</a:t>
            </a:r>
          </a:p>
          <a:p>
            <a:pPr algn="just"/>
            <a:r>
              <a:rPr lang="el-GR" dirty="0" smtClean="0"/>
              <a:t>Η κοινή κατανόηση και το μοίρασμα συναισθημάτων τόσο για άλλα αντικείμενα ή ανθρώπους μεταξύ του βρέφους και του φροντιστή ονομάζεται </a:t>
            </a:r>
            <a:r>
              <a:rPr lang="el-GR" i="1" dirty="0"/>
              <a:t>δευτερογενής </a:t>
            </a:r>
            <a:r>
              <a:rPr lang="el-GR" i="1" dirty="0" smtClean="0"/>
              <a:t>διυποκειμενικότητα</a:t>
            </a:r>
            <a:r>
              <a:rPr lang="el-GR" dirty="0" smtClean="0"/>
              <a:t> (7 μήνες)</a:t>
            </a:r>
          </a:p>
          <a:p>
            <a:pPr marL="0" indent="0" algn="just">
              <a:buNone/>
            </a:pPr>
            <a:endParaRPr lang="el-GR" dirty="0" smtClean="0"/>
          </a:p>
          <a:p>
            <a:pPr algn="just"/>
            <a:r>
              <a:rPr lang="el-GR" dirty="0" smtClean="0"/>
              <a:t>Η </a:t>
            </a:r>
            <a:r>
              <a:rPr lang="el-GR" b="1" dirty="0" smtClean="0"/>
              <a:t>συναισθηματική/ κοινωνική αναφορά</a:t>
            </a:r>
            <a:r>
              <a:rPr lang="el-GR" dirty="0" smtClean="0"/>
              <a:t> αποτελεί πιο σύνθετη μορφή δεξιοτήτων επικοινωνίας του βρέφους. Σύμφωνα με αυτήν τα βρέφη έχουν την τάση να επιζητούν συναισθηματικές πληροφορίες από ένα έμπιστο άτομο σε μία αβέβαιη κατάσταση</a:t>
            </a:r>
          </a:p>
        </p:txBody>
      </p:sp>
      <p:cxnSp>
        <p:nvCxnSpPr>
          <p:cNvPr id="5" name="Ευθύγραμμο βέλος σύνδεσης 4"/>
          <p:cNvCxnSpPr/>
          <p:nvPr/>
        </p:nvCxnSpPr>
        <p:spPr>
          <a:xfrm>
            <a:off x="4343400" y="4133850"/>
            <a:ext cx="9525" cy="266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5024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Εμφάνιση δευτερογενών συναισθημάτων</a:t>
            </a:r>
            <a:endParaRPr lang="el-GR" dirty="0"/>
          </a:p>
        </p:txBody>
      </p:sp>
      <p:sp>
        <p:nvSpPr>
          <p:cNvPr id="3" name="Θέση περιεχομένου 2"/>
          <p:cNvSpPr>
            <a:spLocks noGrp="1"/>
          </p:cNvSpPr>
          <p:nvPr>
            <p:ph sz="quarter" idx="1"/>
          </p:nvPr>
        </p:nvSpPr>
        <p:spPr/>
        <p:txBody>
          <a:bodyPr/>
          <a:lstStyle/>
          <a:p>
            <a:pPr algn="just"/>
            <a:r>
              <a:rPr lang="el-GR" dirty="0" smtClean="0"/>
              <a:t>Η αντίληψη της έννοιας του εαυτού (18-24 μήνες) συνδέεται με μία υψηλότερη τάξη συναισθημάτων. Αυτά είναι η ενοχή, η ντροπή,  η ζήλεια</a:t>
            </a:r>
            <a:r>
              <a:rPr lang="el-GR" dirty="0"/>
              <a:t> </a:t>
            </a:r>
            <a:r>
              <a:rPr lang="el-GR" dirty="0" smtClean="0"/>
              <a:t>κι η υπερηφάνεια</a:t>
            </a:r>
          </a:p>
          <a:p>
            <a:pPr algn="just"/>
            <a:r>
              <a:rPr lang="el-GR" dirty="0" smtClean="0"/>
              <a:t>Σημαντικό ρόλο παίζει η καθοδήγηση των ενηλίκων (πότε νιώθουμε τα αντίστοιχα συναισθήματα)</a:t>
            </a:r>
          </a:p>
          <a:p>
            <a:pPr algn="just"/>
            <a:r>
              <a:rPr lang="el-GR" dirty="0" smtClean="0"/>
              <a:t>Συνδέονται με την επιτυχία και την ηθική, καταστάσεις που ποικίλλουν από πολιτισμό σε πολιτισμό</a:t>
            </a:r>
          </a:p>
          <a:p>
            <a:pPr algn="just"/>
            <a:endParaRPr lang="el-GR" dirty="0" smtClean="0"/>
          </a:p>
        </p:txBody>
      </p:sp>
    </p:spTree>
    <p:extLst>
      <p:ext uri="{BB962C8B-B14F-4D97-AF65-F5344CB8AC3E}">
        <p14:creationId xmlns:p14="http://schemas.microsoft.com/office/powerpoint/2010/main" val="3525957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Συναισθηματική αυτορρύθμιση</a:t>
            </a:r>
            <a:endParaRPr lang="el-GR" dirty="0"/>
          </a:p>
        </p:txBody>
      </p:sp>
      <p:sp>
        <p:nvSpPr>
          <p:cNvPr id="3" name="Θέση περιεχομένου 2"/>
          <p:cNvSpPr>
            <a:spLocks noGrp="1"/>
          </p:cNvSpPr>
          <p:nvPr>
            <p:ph sz="quarter" idx="1"/>
          </p:nvPr>
        </p:nvSpPr>
        <p:spPr>
          <a:xfrm>
            <a:off x="301752" y="1381125"/>
            <a:ext cx="8503920" cy="5019675"/>
          </a:xfrm>
        </p:spPr>
        <p:txBody>
          <a:bodyPr/>
          <a:lstStyle/>
          <a:p>
            <a:pPr algn="just"/>
            <a:r>
              <a:rPr lang="el-GR" dirty="0" smtClean="0"/>
              <a:t>Αναφέρεται στις στρατηγικές που χρησιμοποιούμε για να προσαρμόσουμε την συναισθηματική μας κατάσταση σε ένα άνετο επίπεδο έντασης</a:t>
            </a:r>
            <a:endParaRPr lang="el-GR" dirty="0"/>
          </a:p>
          <a:p>
            <a:pPr algn="just"/>
            <a:r>
              <a:rPr lang="el-GR" dirty="0" smtClean="0"/>
              <a:t>Η ικανότητα για σκόπιμο έλεγχο βελτιώνεται λόγω της ανάπτυξης του προμετωπιαίου φλοιού και της καθοδήγησης των ενηλίκων και συμβάλλει στην αυτονομία και την ανάπτυξη κοινωνικών και γνωστικών δεξιοτήτων </a:t>
            </a:r>
          </a:p>
          <a:p>
            <a:pPr algn="just"/>
            <a:r>
              <a:rPr lang="el-GR" dirty="0" smtClean="0"/>
              <a:t>Η ανάπτυξη των αναπαραστάσεων και της γλώσσας κατά το 2</a:t>
            </a:r>
            <a:r>
              <a:rPr lang="el-GR" baseline="30000" dirty="0" smtClean="0"/>
              <a:t>ο</a:t>
            </a:r>
            <a:r>
              <a:rPr lang="el-GR" dirty="0" smtClean="0"/>
              <a:t> έτος συμβάλλει στην πιο αποτελεσματική ρύθμιση των συναισθημάτων </a:t>
            </a:r>
          </a:p>
          <a:p>
            <a:pPr algn="just"/>
            <a:endParaRPr lang="el-GR" dirty="0"/>
          </a:p>
        </p:txBody>
      </p:sp>
    </p:spTree>
    <p:extLst>
      <p:ext uri="{BB962C8B-B14F-4D97-AF65-F5344CB8AC3E}">
        <p14:creationId xmlns:p14="http://schemas.microsoft.com/office/powerpoint/2010/main" val="161921744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Θέμα1" id="{E1A6600E-1A78-4414-8234-208440501367}" vid="{22FFFA7B-10A4-4151-B79E-20848DEAEF92}"/>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Θέμα1</Template>
  <TotalTime>616</TotalTime>
  <Words>1313</Words>
  <Application>Microsoft Office PowerPoint</Application>
  <PresentationFormat>Προβολή στην οθόνη (4:3)</PresentationFormat>
  <Paragraphs>73</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Calibri</vt:lpstr>
      <vt:lpstr>Georgia</vt:lpstr>
      <vt:lpstr>Wingdings</vt:lpstr>
      <vt:lpstr>Wingdings 2</vt:lpstr>
      <vt:lpstr>Θέμα1</vt:lpstr>
      <vt:lpstr>Η συναισθηματική και κοινωνική ανάπτυξη στη βρεφική ηλικία</vt:lpstr>
      <vt:lpstr>Η θεωρία του Erikson (1)</vt:lpstr>
      <vt:lpstr>Η θεωρία του Erikson (2)</vt:lpstr>
      <vt:lpstr>Παρουσίαση του PowerPoint</vt:lpstr>
      <vt:lpstr>Ανάπτυξη πρωτογενών συναισθημάτων</vt:lpstr>
      <vt:lpstr>Παρουσίαση του PowerPoint</vt:lpstr>
      <vt:lpstr>Κατανόηση και ανταπόκριση στα συναισθήματα των άλλων </vt:lpstr>
      <vt:lpstr>Εμφάνιση δευτερογενών συναισθημάτων</vt:lpstr>
      <vt:lpstr>Συναισθηματική αυτορρύθμιση</vt:lpstr>
      <vt:lpstr>Αυτο-επίγνωση (1)</vt:lpstr>
      <vt:lpstr>Αυτο-επίγνωση (2)</vt:lpstr>
      <vt:lpstr>Ιδιοσυγκρασία (1)</vt:lpstr>
      <vt:lpstr>Ιδιοσυγκρασία (2)</vt:lpstr>
      <vt:lpstr>Ιδιοσυγκρασία (3)</vt:lpstr>
      <vt:lpstr>Βιβλιογραφία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συναισθηματική και κοινωνική ανάπτυξη στη βρεφική ηλικία</dc:title>
  <dc:creator>simos giannoulis</dc:creator>
  <cp:lastModifiedBy>simos giannoulis</cp:lastModifiedBy>
  <cp:revision>43</cp:revision>
  <cp:lastPrinted>2022-11-21T11:16:00Z</cp:lastPrinted>
  <dcterms:created xsi:type="dcterms:W3CDTF">2022-11-19T16:49:29Z</dcterms:created>
  <dcterms:modified xsi:type="dcterms:W3CDTF">2022-12-22T16:32:14Z</dcterms:modified>
</cp:coreProperties>
</file>