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1" r:id="rId6"/>
    <p:sldId id="272" r:id="rId7"/>
    <p:sldId id="263" r:id="rId8"/>
    <p:sldId id="264" r:id="rId9"/>
    <p:sldId id="266" r:id="rId10"/>
    <p:sldId id="267" r:id="rId11"/>
    <p:sldId id="269" r:id="rId12"/>
    <p:sldId id="270" r:id="rId13"/>
    <p:sldId id="273" r:id="rId14"/>
  </p:sldIdLst>
  <p:sldSz cx="9144000" cy="6858000" type="screen4x3"/>
  <p:notesSz cx="6889750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Φωτεινό στυλ 2 - Έμφαση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6A36CFCA-9778-4E03-A1F4-FF9F17B807D2}" type="datetimeFigureOut">
              <a:rPr lang="el-GR" smtClean="0"/>
              <a:t>14/11/2022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902597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r">
              <a:defRPr sz="1200"/>
            </a:lvl1pPr>
          </a:lstStyle>
          <a:p>
            <a:fld id="{C1C587A1-E054-49E6-BEF5-15049E0B41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74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1B1658-A521-4993-B921-04BA2D6B7641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Γνωστικη</a:t>
            </a:r>
            <a:r>
              <a:rPr lang="el-GR" dirty="0" smtClean="0"/>
              <a:t> και </a:t>
            </a:r>
            <a:r>
              <a:rPr lang="el-GR" dirty="0" err="1" smtClean="0"/>
              <a:t>γλωσσικη</a:t>
            </a:r>
            <a:r>
              <a:rPr lang="el-GR" dirty="0" smtClean="0"/>
              <a:t> </a:t>
            </a:r>
            <a:r>
              <a:rPr lang="el-GR" dirty="0" err="1" smtClean="0"/>
              <a:t>αναπτυξη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Παιδική ηλικία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5629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Γνωστική αυτορρύθμιση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02327"/>
          </a:xfrm>
        </p:spPr>
        <p:txBody>
          <a:bodyPr/>
          <a:lstStyle/>
          <a:p>
            <a:pPr algn="just"/>
            <a:r>
              <a:rPr lang="el-GR" dirty="0" smtClean="0"/>
              <a:t>Η διαδικασία της συνεχούς παρακολούθησης της προόδου προς έναν στόχο, ελέγχοντας τα αποτελέσματα και ανακατευθύνοντας τις ανεπιτυχείς προσπάθειες γίνεται </a:t>
            </a:r>
            <a:r>
              <a:rPr lang="el-GR" u="sng" dirty="0" smtClean="0"/>
              <a:t>σταδιακά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Βελτιώνεται με την καθοδήγηση των ενηλίκων στη χρήση στρατηγικών</a:t>
            </a:r>
          </a:p>
          <a:p>
            <a:pPr algn="just"/>
            <a:r>
              <a:rPr lang="el-GR" dirty="0" smtClean="0"/>
              <a:t>Οι δεξιότητες αυτορρύθμισης αποτελούν προγνωστικό δείκτη της σχολικής επιτυχίας (τα παιδιά με δεξιότητες αυτορρύθμισης αναπτύσσουν ακαδημαϊκή </a:t>
            </a:r>
            <a:r>
              <a:rPr lang="el-GR" dirty="0" err="1" smtClean="0"/>
              <a:t>αυτο</a:t>
            </a:r>
            <a:r>
              <a:rPr lang="el-GR" dirty="0" smtClean="0"/>
              <a:t>-αποτελεσματικότητα)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399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8CADAE">
                    <a:shade val="75000"/>
                  </a:srgbClr>
                </a:solidFill>
              </a:rPr>
              <a:t>Γλωσσική </a:t>
            </a:r>
            <a:r>
              <a:rPr lang="el-GR" dirty="0" smtClean="0">
                <a:solidFill>
                  <a:srgbClr val="8CADAE">
                    <a:shade val="75000"/>
                  </a:srgbClr>
                </a:solidFill>
              </a:rPr>
              <a:t>ανάπτυξη (</a:t>
            </a:r>
            <a:r>
              <a:rPr lang="el-GR" dirty="0" smtClean="0"/>
              <a:t>Λεξιλόγιο- Γραμματική)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8832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Τα παιδιά σχολικής ηλικίας: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κ</a:t>
            </a:r>
            <a:r>
              <a:rPr lang="el-GR" dirty="0" smtClean="0"/>
              <a:t>ατέχουν τετραπλάσιο λεξιλόγιο και κατανοούν σημασίες λέξεων από τα συμφραζόμενα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ω</a:t>
            </a:r>
            <a:r>
              <a:rPr lang="el-GR" dirty="0" smtClean="0"/>
              <a:t>φελούνται από συζητήσεις με συνομιλητές που χρησιμοποιούν πολύπλοκες λέξεις και από την ανάγνωση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σ</a:t>
            </a:r>
            <a:r>
              <a:rPr lang="el-GR" dirty="0" smtClean="0"/>
              <a:t>κέφτονται και χρησιμοποιούν τις λέξεις ακριβέστερα (μεγαλύτερα παιδιά) (π.χ. πέφτω-ανατρέπομαι-σωριάζομαι-κατρακυλάω)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κ</a:t>
            </a:r>
            <a:r>
              <a:rPr lang="el-GR" dirty="0" smtClean="0"/>
              <a:t>ατανοούν τις πολλαπλές σημασίες μίας λέξης (μεταφορική χρήση)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Χρησιμοποιούν περισσότερο την παθητική φωνή και κατανοούν τις απαρεμφατικές φράσεις</a:t>
            </a:r>
          </a:p>
          <a:p>
            <a:pPr marL="0" indent="0" algn="just">
              <a:buNone/>
            </a:pPr>
            <a:endParaRPr lang="el-GR" dirty="0" smtClean="0"/>
          </a:p>
          <a:p>
            <a:pPr>
              <a:buFont typeface="Courier New" panose="02070309020205020404" pitchFamily="49" charset="0"/>
              <a:buChar char="o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55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Πραγματολογία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883277"/>
          </a:xfrm>
        </p:spPr>
        <p:txBody>
          <a:bodyPr>
            <a:normAutofit fontScale="92500" lnSpcReduction="10000"/>
          </a:bodyPr>
          <a:lstStyle/>
          <a:p>
            <a:pPr lvl="0" algn="just">
              <a:buClr>
                <a:srgbClr val="D16349"/>
              </a:buClr>
            </a:pPr>
            <a:r>
              <a:rPr lang="el-GR" sz="2600" dirty="0">
                <a:solidFill>
                  <a:prstClr val="black"/>
                </a:solidFill>
              </a:rPr>
              <a:t>Τα παιδιά σχολικής ηλικίας: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sz="2600" dirty="0"/>
              <a:t>π</a:t>
            </a:r>
            <a:r>
              <a:rPr lang="el-GR" sz="2600" dirty="0" smtClean="0"/>
              <a:t>ροσαρμόζονται στις ανάγκες των ακροατών σε δύσκολες συνθήκες (π.χ. περιγραφή αντικειμένου μέσα σε μία ομάδα παρόμοιων αντικειμένων)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sz="2600" dirty="0"/>
              <a:t>ε</a:t>
            </a:r>
            <a:r>
              <a:rPr lang="el-GR" sz="2600" dirty="0" smtClean="0"/>
              <a:t>ίναι ικανά να αξιολογήσουν τη σαφήνεια των μηνυμάτων των άλλων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sz="2600" dirty="0"/>
              <a:t>δ</a:t>
            </a:r>
            <a:r>
              <a:rPr lang="el-GR" sz="2600" dirty="0" smtClean="0"/>
              <a:t>ιακρίνουν ανάμεσα σε αυτό που λένε οι άλλοι και αυτό που εννοούν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sz="2600" dirty="0"/>
              <a:t>ο</a:t>
            </a:r>
            <a:r>
              <a:rPr lang="el-GR" sz="2600" dirty="0" smtClean="0"/>
              <a:t>ργανώνουν τις αφηγήσεις τους και διηγούνται με λεπτομέρεια και εκφραστικότητα </a:t>
            </a:r>
          </a:p>
          <a:p>
            <a:pPr marL="0" indent="0" algn="just">
              <a:buNone/>
            </a:pPr>
            <a:endParaRPr lang="el-GR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Ε</a:t>
            </a:r>
            <a:r>
              <a:rPr lang="el-GR" dirty="0" smtClean="0"/>
              <a:t>ντοπίζονται διαφορές στην αφήγηση ανάμεσα στους πολιτισμούς!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151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buClr>
                <a:srgbClr val="D16349"/>
              </a:buClr>
            </a:pPr>
            <a:r>
              <a:rPr lang="el-GR" dirty="0">
                <a:solidFill>
                  <a:prstClr val="black"/>
                </a:solidFill>
              </a:rPr>
              <a:t>Berk, E. L. (2015). Η ανάπτυξη των βρεφών των παιδιών και των εφήβων (</a:t>
            </a:r>
            <a:r>
              <a:rPr lang="el-GR" dirty="0" err="1">
                <a:solidFill>
                  <a:prstClr val="black"/>
                </a:solidFill>
              </a:rPr>
              <a:t>Επιμ</a:t>
            </a:r>
            <a:r>
              <a:rPr lang="el-GR" dirty="0">
                <a:solidFill>
                  <a:prstClr val="black"/>
                </a:solidFill>
              </a:rPr>
              <a:t>. Ε. Μακρή- Μπότσαρη). Αθήνα: Εκδόσεις Ίων.</a:t>
            </a:r>
          </a:p>
          <a:p>
            <a:pPr lvl="0" algn="just">
              <a:buClr>
                <a:srgbClr val="D16349"/>
              </a:buClr>
            </a:pPr>
            <a:r>
              <a:rPr lang="el-GR" dirty="0" err="1">
                <a:solidFill>
                  <a:prstClr val="black"/>
                </a:solidFill>
              </a:rPr>
              <a:t>Cole</a:t>
            </a:r>
            <a:r>
              <a:rPr lang="el-GR" dirty="0">
                <a:solidFill>
                  <a:prstClr val="black"/>
                </a:solidFill>
              </a:rPr>
              <a:t>, M. &amp; </a:t>
            </a:r>
            <a:r>
              <a:rPr lang="el-GR" dirty="0" err="1">
                <a:solidFill>
                  <a:prstClr val="black"/>
                </a:solidFill>
              </a:rPr>
              <a:t>Cole</a:t>
            </a:r>
            <a:r>
              <a:rPr lang="el-GR" dirty="0">
                <a:solidFill>
                  <a:prstClr val="black"/>
                </a:solidFill>
              </a:rPr>
              <a:t>, S. R. (2002). Η ανάπτυξη των παιδιών. Γνωστική και Ψυχοκοινωνική ανάπτυξη κατά τη νηπιακή και μέση παιδική ηλικία (</a:t>
            </a:r>
            <a:r>
              <a:rPr lang="el-GR" dirty="0" err="1">
                <a:solidFill>
                  <a:prstClr val="black"/>
                </a:solidFill>
              </a:rPr>
              <a:t>Επιμ</a:t>
            </a:r>
            <a:r>
              <a:rPr lang="el-GR" dirty="0">
                <a:solidFill>
                  <a:prstClr val="black"/>
                </a:solidFill>
              </a:rPr>
              <a:t>. Ζ. </a:t>
            </a:r>
            <a:r>
              <a:rPr lang="el-GR" dirty="0" err="1">
                <a:solidFill>
                  <a:prstClr val="black"/>
                </a:solidFill>
              </a:rPr>
              <a:t>Μπαμπλέκου</a:t>
            </a:r>
            <a:r>
              <a:rPr lang="el-GR" dirty="0">
                <a:solidFill>
                  <a:prstClr val="black"/>
                </a:solidFill>
              </a:rPr>
              <a:t>). Αθήνα: Εκδόσεις </a:t>
            </a:r>
            <a:r>
              <a:rPr lang="el-GR" dirty="0" err="1">
                <a:solidFill>
                  <a:prstClr val="black"/>
                </a:solidFill>
              </a:rPr>
              <a:t>Δαρδανός</a:t>
            </a:r>
            <a:r>
              <a:rPr lang="el-GR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20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8CADAE">
                    <a:shade val="75000"/>
                  </a:srgbClr>
                </a:solidFill>
              </a:rPr>
              <a:t>Η γνωστική Αναπτυξιακή θεωρία του Piaget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6627899"/>
              </p:ext>
            </p:extLst>
          </p:nvPr>
        </p:nvGraphicFramePr>
        <p:xfrm>
          <a:off x="171450" y="1343024"/>
          <a:ext cx="8782049" cy="505777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16403"/>
                <a:gridCol w="1755372"/>
                <a:gridCol w="6010274"/>
              </a:tblGrid>
              <a:tr h="56656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Στάδιο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Περιγραφή</a:t>
                      </a:r>
                      <a:endParaRPr lang="el-GR" dirty="0"/>
                    </a:p>
                  </a:txBody>
                  <a:tcPr/>
                </a:tc>
              </a:tr>
              <a:tr h="4491209">
                <a:tc>
                  <a:txBody>
                    <a:bodyPr/>
                    <a:lstStyle/>
                    <a:p>
                      <a:r>
                        <a:rPr lang="el-GR" dirty="0" smtClean="0"/>
                        <a:t>6-12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Συγκεκριμένης λογικής νόησης</a:t>
                      </a:r>
                    </a:p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Αυτή η σκέψη επιτρέπει στο παιδί να συνδυάζει, να ξεχωρίζει,</a:t>
                      </a:r>
                      <a:r>
                        <a:rPr lang="el-GR" baseline="0" dirty="0" smtClean="0"/>
                        <a:t> να ταξινομεί και να μετασχηματίζει αντικείμενα στο μυαλό του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l-GR" u="sng" dirty="0" smtClean="0"/>
                        <a:t>Διατήρηση</a:t>
                      </a:r>
                      <a:r>
                        <a:rPr lang="el-GR" dirty="0" smtClean="0"/>
                        <a:t>: κατανοούν ότι ορισμένες ιδιότητες ενός αντικειμένου θα παραμείνουν ίδιες ακόμη κι,</a:t>
                      </a:r>
                      <a:r>
                        <a:rPr lang="el-GR" baseline="0" dirty="0" smtClean="0"/>
                        <a:t> όταν, επιφανειακές, αλλοιωθούν. Επιδίδονται και σε αντιστρεψιμότητα, την ικανότητα να σκέφτεται ακολουθώντας μία σειρά από βήματα κι έπειτα να ακολουθεί νοητικά την αντίστροφη κατεύθυνση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l-GR" u="sng" baseline="0" dirty="0" smtClean="0"/>
                        <a:t>Ταξινόμηση</a:t>
                      </a:r>
                      <a:r>
                        <a:rPr lang="el-GR" baseline="0" dirty="0" smtClean="0"/>
                        <a:t>: συμπερίληψη σε κατηγορίες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l-GR" u="sng" baseline="0" dirty="0" smtClean="0"/>
                        <a:t>Σειροθέτηση</a:t>
                      </a:r>
                      <a:r>
                        <a:rPr lang="el-GR" baseline="0" dirty="0" smtClean="0"/>
                        <a:t>: η ικανότητα ταξινόμησης αντικειμένων πάνω σε μία ποσοτική διάσταση + μεταβατική επαγωγή (συμπερίληψη τριών σχέσεων Α-Β, Β-Γ, Α-Γ)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l-GR" u="sng" baseline="0" dirty="0" smtClean="0"/>
                        <a:t>Χωροταξικός συλλογισμός</a:t>
                      </a:r>
                      <a:r>
                        <a:rPr lang="el-GR" baseline="0" dirty="0" smtClean="0"/>
                        <a:t>: δημιουργία νοητικών αναπαραστάσεων για γνώριμους χώρους μεγάλης κλίμακας (π.χ. σχολείο, γειτονιά)/ βαθμιαία κατάκτηση δεξιότητας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l-GR" baseline="0" dirty="0" smtClean="0"/>
                        <a:t>Από την ηλικία των 11- 12 ετών αρχίζουν αν κατανοούν αφηρημένες ιδέες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Ευθύγραμμο βέλος σύνδεσης 4"/>
          <p:cNvCxnSpPr/>
          <p:nvPr/>
        </p:nvCxnSpPr>
        <p:spPr>
          <a:xfrm>
            <a:off x="2019300" y="2571750"/>
            <a:ext cx="0" cy="200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7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2847975"/>
          </a:xfrm>
        </p:spPr>
        <p:txBody>
          <a:bodyPr>
            <a:normAutofit/>
          </a:bodyPr>
          <a:lstStyle/>
          <a:p>
            <a:r>
              <a:rPr lang="el-GR" dirty="0"/>
              <a:t>Πώς επιδρά η </a:t>
            </a:r>
            <a:r>
              <a:rPr lang="el-GR" dirty="0" err="1"/>
              <a:t>κοινωνικοπολιτισμική</a:t>
            </a:r>
            <a:r>
              <a:rPr lang="el-GR" dirty="0"/>
              <a:t> θεωρία του </a:t>
            </a:r>
            <a:r>
              <a:rPr lang="el-GR" dirty="0" err="1"/>
              <a:t>Vygotsky</a:t>
            </a:r>
            <a:r>
              <a:rPr lang="el-GR" dirty="0"/>
              <a:t> στη θεωρία του Piaget;</a:t>
            </a:r>
          </a:p>
        </p:txBody>
      </p:sp>
    </p:spTree>
    <p:extLst>
      <p:ext uri="{BB962C8B-B14F-4D97-AF65-F5344CB8AC3E}">
        <p14:creationId xmlns:p14="http://schemas.microsoft.com/office/powerpoint/2010/main" val="270949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Επεξεργασία πληροφοριών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40427"/>
          </a:xfrm>
        </p:spPr>
        <p:txBody>
          <a:bodyPr/>
          <a:lstStyle/>
          <a:p>
            <a:pPr algn="just"/>
            <a:r>
              <a:rPr lang="el-GR" dirty="0" smtClean="0"/>
              <a:t>Αύξηση στην ταχύτητα και στη χωρητικότητα επεξεργασίας πληροφοριών</a:t>
            </a:r>
          </a:p>
          <a:p>
            <a:pPr algn="just"/>
            <a:r>
              <a:rPr lang="el-GR" dirty="0" smtClean="0"/>
              <a:t>Πρόοδοι στην αναστολή: ικανότητα ελέγχου εσωτερικών και εξωτερικών ερεθισμάτων που αποσπούν την προσοχή 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Διατήρηση χώρου στη μνήμη εργασίας</a:t>
            </a:r>
            <a:endParaRPr lang="el-GR" dirty="0"/>
          </a:p>
        </p:txBody>
      </p:sp>
      <p:sp>
        <p:nvSpPr>
          <p:cNvPr id="4" name="Βέλος προς τα κάτω 3"/>
          <p:cNvSpPr/>
          <p:nvPr/>
        </p:nvSpPr>
        <p:spPr>
          <a:xfrm>
            <a:off x="4038600" y="3829051"/>
            <a:ext cx="295275" cy="400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70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Βελτίωση επιλεκτικής προσοχής και προσαρμογή προσοχής στις απαιτήσεις της κατάστασης (π.χ. ταξινόμηση με συγκεκριμένα κριτήρια)</a:t>
            </a:r>
          </a:p>
          <a:p>
            <a:pPr algn="just"/>
            <a:r>
              <a:rPr lang="el-GR" dirty="0" smtClean="0"/>
              <a:t>Υιοθέτηση σκόπιμων στρατηγικών ανάπτυξης προσοχής (σχεδιασμός) (π.χ. ομοιότητες- διαφορές, προτεραιότητες)       η ανάπτυξη του σχεδιασμού δείχνει πώς η προσοχή συντονίζεται με άλλες γνωστικές διεργασίες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5" name="Δεξιό βέλος 4"/>
          <p:cNvSpPr/>
          <p:nvPr/>
        </p:nvSpPr>
        <p:spPr>
          <a:xfrm>
            <a:off x="3314700" y="3813048"/>
            <a:ext cx="3905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59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8CADAE">
                    <a:shade val="75000"/>
                  </a:srgbClr>
                </a:solidFill>
              </a:rPr>
              <a:t>Ανάπτυξη στρατηγικών προσοχής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37189295"/>
              </p:ext>
            </p:extLst>
          </p:nvPr>
        </p:nvGraphicFramePr>
        <p:xfrm>
          <a:off x="123824" y="1419225"/>
          <a:ext cx="8848725" cy="532447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8848725"/>
              </a:tblGrid>
              <a:tr h="567386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Έλλειψη παραγωγής</a:t>
                      </a:r>
                    </a:p>
                  </a:txBody>
                  <a:tcPr/>
                </a:tc>
              </a:tr>
              <a:tr h="767755">
                <a:tc>
                  <a:txBody>
                    <a:bodyPr/>
                    <a:lstStyle/>
                    <a:p>
                      <a:pPr lvl="0" algn="ctr"/>
                      <a:r>
                        <a:rPr lang="el-GR" b="0" dirty="0" smtClean="0"/>
                        <a:t>Τα παιδιά προσχολικής δεν παράγουν στρατηγικές προσοχής, όταν τις χρειάζονται.</a:t>
                      </a:r>
                    </a:p>
                    <a:p>
                      <a:pPr algn="ctr"/>
                      <a:endParaRPr lang="el-GR" b="0" dirty="0"/>
                    </a:p>
                  </a:txBody>
                  <a:tcPr/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Έλλειψη ελέγχου</a:t>
                      </a:r>
                      <a:endParaRPr lang="el-GR" b="0" dirty="0"/>
                    </a:p>
                  </a:txBody>
                  <a:tcPr/>
                </a:tc>
              </a:tr>
              <a:tr h="990347">
                <a:tc>
                  <a:txBody>
                    <a:bodyPr/>
                    <a:lstStyle/>
                    <a:p>
                      <a:pPr lvl="0" algn="ctr"/>
                      <a:r>
                        <a:rPr lang="el-GR" b="0" dirty="0" smtClean="0"/>
                        <a:t>Τα μικρά παιδιά του δημοτικού παράγουν στρατηγικές, αλλά όχι με συνέπεια. Δεν εφαρμόζουν τις στρατηγικές αποτελεσματικά.</a:t>
                      </a:r>
                    </a:p>
                    <a:p>
                      <a:pPr algn="ctr"/>
                      <a:endParaRPr lang="el-GR" b="0" dirty="0"/>
                    </a:p>
                  </a:txBody>
                  <a:tcPr/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Έλλειψη στη χρησιμοποίηση</a:t>
                      </a:r>
                      <a:endParaRPr lang="el-GR" b="0" dirty="0"/>
                    </a:p>
                  </a:txBody>
                  <a:tcPr/>
                </a:tc>
              </a:tr>
              <a:tr h="802278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Τα παιδιά εφαρμόζουν στρατηγικές,</a:t>
                      </a:r>
                      <a:r>
                        <a:rPr lang="el-GR" b="0" baseline="0" dirty="0" smtClean="0"/>
                        <a:t> αλλά η απόδοσή τους δε βελτιώνεται αισθητά.</a:t>
                      </a:r>
                      <a:endParaRPr lang="el-GR" b="0" dirty="0"/>
                    </a:p>
                  </a:txBody>
                  <a:tcPr/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Αποτελεσματική χρήση στρατηγικών</a:t>
                      </a:r>
                      <a:endParaRPr lang="el-GR" b="0" dirty="0"/>
                    </a:p>
                  </a:txBody>
                  <a:tcPr/>
                </a:tc>
              </a:tr>
              <a:tr h="802278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Στα μέσα του δημοτικού,</a:t>
                      </a:r>
                      <a:r>
                        <a:rPr lang="el-GR" b="0" baseline="0" dirty="0" smtClean="0"/>
                        <a:t> τα παιδιά χρησιμοποιούν στρατηγικές με συνέπεια και η επίδοση βελτιώνεται</a:t>
                      </a:r>
                      <a:endParaRPr lang="el-GR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Μνήμη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32232" y="1682496"/>
            <a:ext cx="8503920" cy="4889754"/>
          </a:xfrm>
        </p:spPr>
        <p:txBody>
          <a:bodyPr/>
          <a:lstStyle/>
          <a:p>
            <a:pPr lvl="0" algn="just">
              <a:buClr>
                <a:srgbClr val="D16349"/>
              </a:buClr>
            </a:pPr>
            <a:r>
              <a:rPr lang="el-GR" sz="2000" dirty="0">
                <a:solidFill>
                  <a:prstClr val="black"/>
                </a:solidFill>
              </a:rPr>
              <a:t>Ανάπτυξη μνημονικών στρατηγικών (σκόπιμες νοητικές ενέργειες για την αποθήκευση και διατήρηση πληροφοριών)</a:t>
            </a:r>
          </a:p>
          <a:p>
            <a:pPr marL="0" indent="0">
              <a:buNone/>
            </a:pPr>
            <a:r>
              <a:rPr lang="el-GR" dirty="0" smtClean="0"/>
              <a:t>                                                                                                                                                       </a:t>
            </a:r>
            <a:endParaRPr lang="el-GR" dirty="0"/>
          </a:p>
        </p:txBody>
      </p:sp>
      <p:sp>
        <p:nvSpPr>
          <p:cNvPr id="4" name="Έλλειψη 3"/>
          <p:cNvSpPr/>
          <p:nvPr/>
        </p:nvSpPr>
        <p:spPr>
          <a:xfrm>
            <a:off x="570929" y="2414874"/>
            <a:ext cx="30861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Επανάληψη </a:t>
            </a:r>
            <a:endParaRPr lang="el-GR" dirty="0"/>
          </a:p>
        </p:txBody>
      </p:sp>
      <p:sp>
        <p:nvSpPr>
          <p:cNvPr id="5" name="Έλλειψη 4"/>
          <p:cNvSpPr/>
          <p:nvPr/>
        </p:nvSpPr>
        <p:spPr>
          <a:xfrm>
            <a:off x="301752" y="3371850"/>
            <a:ext cx="3593973" cy="16836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Οργάνωση: νοερή ομαδοποίηση σε συνεκτικά συμπλέγματα στενά συνδεδεμένων αντικειμένων</a:t>
            </a:r>
            <a:endParaRPr lang="el-GR" dirty="0"/>
          </a:p>
        </p:txBody>
      </p:sp>
      <p:sp>
        <p:nvSpPr>
          <p:cNvPr id="6" name="Έλλειψη 5"/>
          <p:cNvSpPr/>
          <p:nvPr/>
        </p:nvSpPr>
        <p:spPr>
          <a:xfrm>
            <a:off x="496919" y="5169979"/>
            <a:ext cx="3086100" cy="1287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Εμπλουτισμός: δημιουργία </a:t>
            </a:r>
            <a:r>
              <a:rPr lang="el-GR" dirty="0"/>
              <a:t>μίας σχέσης ή κοινής σημασίας</a:t>
            </a:r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>
            <a:off x="3782568" y="4384167"/>
            <a:ext cx="1010031" cy="14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 flipV="1">
            <a:off x="3895725" y="5353050"/>
            <a:ext cx="1057275" cy="25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Έλλειψη 12"/>
          <p:cNvSpPr/>
          <p:nvPr/>
        </p:nvSpPr>
        <p:spPr>
          <a:xfrm>
            <a:off x="5299138" y="3860292"/>
            <a:ext cx="3190875" cy="1866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Συγκράτηση περισσότερων πληροφοριών</a:t>
            </a:r>
          </a:p>
          <a:p>
            <a:pPr algn="ctr"/>
            <a:r>
              <a:rPr lang="el-GR" dirty="0" smtClean="0"/>
              <a:t>Ευκολότερη ανάσυρση πληροφοριών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66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Επίδοση μνήμης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498472"/>
            <a:ext cx="8503920" cy="5188077"/>
          </a:xfrm>
        </p:spPr>
        <p:txBody>
          <a:bodyPr/>
          <a:lstStyle/>
          <a:p>
            <a:pPr algn="just"/>
            <a:r>
              <a:rPr lang="el-GR" dirty="0" smtClean="0"/>
              <a:t>Τα παιδιά με πολλές γνώσεις συσχετίζουν τα νέα στοιχεία με αυτά που ήδη γνωρίζουν 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Χρησιμοποιούν τη μνήμη εργασίας για να συλλογιστούν και να λύσουν προβλήματα</a:t>
            </a:r>
          </a:p>
          <a:p>
            <a:pPr algn="just"/>
            <a:r>
              <a:rPr lang="el-GR" dirty="0" smtClean="0"/>
              <a:t>Τα παιδιά που είναι ειδικά σε έναν τομέα είναι ιδιαίτερα ενθουσιώδη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Αποκτούν γνώσεις γρηγορότερα και χρησιμοποιούν ενεργά όσα γνωρίζουν για να μάθουν κι άλλα</a:t>
            </a:r>
            <a:endParaRPr lang="el-GR" dirty="0"/>
          </a:p>
        </p:txBody>
      </p:sp>
      <p:sp>
        <p:nvSpPr>
          <p:cNvPr id="4" name="Βέλος προς τα κάτω 3"/>
          <p:cNvSpPr/>
          <p:nvPr/>
        </p:nvSpPr>
        <p:spPr>
          <a:xfrm>
            <a:off x="3629025" y="2381250"/>
            <a:ext cx="238125" cy="47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 προς τα κάτω 4"/>
          <p:cNvSpPr/>
          <p:nvPr/>
        </p:nvSpPr>
        <p:spPr>
          <a:xfrm>
            <a:off x="3748087" y="4800600"/>
            <a:ext cx="238125" cy="47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63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θεωρία του Νου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7852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Τα παιδιά σχολικής ηλικίας: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θ</a:t>
            </a:r>
            <a:r>
              <a:rPr lang="el-GR" dirty="0" smtClean="0"/>
              <a:t>εωρούν τον νου ως έναν ενεργό, κατασκευαστικό παράγοντα που επιλέγει και μεταμορφώνει πληροφορίες      κατανοούν γνωστικές διεργασίες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έ</a:t>
            </a:r>
            <a:r>
              <a:rPr lang="el-GR" dirty="0" smtClean="0"/>
              <a:t>χουν επίγνωση των αποτελεσματικών μνημονικών στρατηγικών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έ</a:t>
            </a:r>
            <a:r>
              <a:rPr lang="el-GR" dirty="0" smtClean="0"/>
              <a:t>χουν επίγνωση του ρόλου των νοητών συμπερασμάτων     επίγνωση ότι οι πεποιθήσεις δεύτερης τάξης μπορεί να είναι λάθος      κατανόηση προοπτικών άλλων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χ</a:t>
            </a:r>
            <a:r>
              <a:rPr lang="el-GR" dirty="0" smtClean="0"/>
              <a:t>ρησιμοποιούν επιλεκτικές εγκεφαλικές περιοχές όταν σκέφτονται πάνω στις σκέψεις ενός προσώπου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έχουν μεγαλύτερη συνείδηση των νοητικών στρατηγικών (π.χ. μνημονικές στρατηγικές)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α</a:t>
            </a:r>
            <a:r>
              <a:rPr lang="el-GR" dirty="0" smtClean="0"/>
              <a:t>ντιλαμβάνονται ότι οι αλληλεπιδράσεις ανάμεσα σε μεταβλητές (ηλικία, κινητοποίηση μαθητή, αποτελεσματική χρήση στρατηγικών), τον χαρακτήρα και τη δυσκολία του έργου επηρεάζουν την επίδοση</a:t>
            </a: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5773864" y="2247900"/>
            <a:ext cx="276225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301751" y="3705226"/>
            <a:ext cx="314325" cy="9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>
            <a:off x="301752" y="3409951"/>
            <a:ext cx="314325" cy="9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έμα1" id="{E1A6600E-1A78-4414-8234-208440501367}" vid="{22FFFA7B-10A4-4151-B79E-20848DEAEF92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446</TotalTime>
  <Words>762</Words>
  <Application>Microsoft Office PowerPoint</Application>
  <PresentationFormat>Προβολή στην οθόνη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Wingdings</vt:lpstr>
      <vt:lpstr>Wingdings 2</vt:lpstr>
      <vt:lpstr>Θέμα1</vt:lpstr>
      <vt:lpstr>Παιδική ηλικία</vt:lpstr>
      <vt:lpstr>Η γνωστική Αναπτυξιακή θεωρία του Piaget</vt:lpstr>
      <vt:lpstr>Πώς επιδρά η κοινωνικοπολιτισμική θεωρία του Vygotsky στη θεωρία του Piaget;</vt:lpstr>
      <vt:lpstr>Επεξεργασία πληροφοριών</vt:lpstr>
      <vt:lpstr>Προσοχή </vt:lpstr>
      <vt:lpstr>Ανάπτυξη στρατηγικών προσοχής</vt:lpstr>
      <vt:lpstr>Μνήμη </vt:lpstr>
      <vt:lpstr>Επίδοση μνήμης</vt:lpstr>
      <vt:lpstr>Η θεωρία του Νου</vt:lpstr>
      <vt:lpstr>Γνωστική αυτορρύθμιση</vt:lpstr>
      <vt:lpstr>Γλωσσική ανάπτυξη (Λεξιλόγιο- Γραμματική)</vt:lpstr>
      <vt:lpstr>Πραγματολογία</vt:lpstr>
      <vt:lpstr>Βιβλιογραφία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Παιδική ηλικία</dc:title>
  <dc:creator>simos giannoulis</dc:creator>
  <cp:lastModifiedBy>simos giannoulis</cp:lastModifiedBy>
  <cp:revision>33</cp:revision>
  <cp:lastPrinted>2022-10-30T15:41:22Z</cp:lastPrinted>
  <dcterms:created xsi:type="dcterms:W3CDTF">2022-10-29T17:03:56Z</dcterms:created>
  <dcterms:modified xsi:type="dcterms:W3CDTF">2022-11-14T18:35:53Z</dcterms:modified>
</cp:coreProperties>
</file>