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60" r:id="rId3"/>
    <p:sldId id="258" r:id="rId4"/>
    <p:sldId id="259" r:id="rId5"/>
    <p:sldId id="261" r:id="rId6"/>
    <p:sldId id="262" r:id="rId7"/>
    <p:sldId id="263" r:id="rId8"/>
    <p:sldId id="264" r:id="rId9"/>
    <p:sldId id="265" r:id="rId10"/>
    <p:sldId id="266" r:id="rId11"/>
    <p:sldId id="269" r:id="rId12"/>
    <p:sldId id="267" r:id="rId13"/>
    <p:sldId id="268" r:id="rId14"/>
    <p:sldId id="270" r:id="rId15"/>
    <p:sldId id="271" r:id="rId16"/>
    <p:sldId id="272" r:id="rId17"/>
    <p:sldId id="273" r:id="rId18"/>
    <p:sldId id="274" r:id="rId19"/>
    <p:sldId id="276" r:id="rId20"/>
    <p:sldId id="277" r:id="rId21"/>
    <p:sldId id="278" r:id="rId22"/>
    <p:sldId id="279" r:id="rId23"/>
    <p:sldId id="281" r:id="rId24"/>
    <p:sldId id="282" r:id="rId25"/>
    <p:sldId id="283" r:id="rId26"/>
    <p:sldId id="284" r:id="rId27"/>
    <p:sldId id="285" r:id="rId28"/>
    <p:sldId id="286" r:id="rId29"/>
    <p:sldId id="287" r:id="rId30"/>
    <p:sldId id="288"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2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A554C795-1570-4075-883D-CA9ECBDB2213}" type="datetimeFigureOut">
              <a:rPr lang="el-GR" smtClean="0"/>
              <a:t>28/2/2023</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F451CBDF-B78C-41E3-9052-FE9EE09BA152}"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554C795-1570-4075-883D-CA9ECBDB2213}" type="datetimeFigureOut">
              <a:rPr lang="el-GR" smtClean="0"/>
              <a:t>28/2/2023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51CBDF-B78C-41E3-9052-FE9EE09BA152}"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554C795-1570-4075-883D-CA9ECBDB2213}" type="datetimeFigureOut">
              <a:rPr lang="el-GR" smtClean="0"/>
              <a:t>28/2/2023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51CBDF-B78C-41E3-9052-FE9EE09BA152}"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A554C795-1570-4075-883D-CA9ECBDB2213}" type="datetimeFigureOut">
              <a:rPr lang="el-GR" smtClean="0"/>
              <a:t>28/2/2023</a:t>
            </a:fld>
            <a:endParaRPr lang="el-GR"/>
          </a:p>
        </p:txBody>
      </p:sp>
      <p:sp>
        <p:nvSpPr>
          <p:cNvPr id="9" name="8 - Θέση αριθμού διαφάνειας"/>
          <p:cNvSpPr>
            <a:spLocks noGrp="1"/>
          </p:cNvSpPr>
          <p:nvPr>
            <p:ph type="sldNum" sz="quarter" idx="15"/>
          </p:nvPr>
        </p:nvSpPr>
        <p:spPr/>
        <p:txBody>
          <a:bodyPr rtlCol="0"/>
          <a:lstStyle/>
          <a:p>
            <a:fld id="{F451CBDF-B78C-41E3-9052-FE9EE09BA152}" type="slidenum">
              <a:rPr lang="el-GR" smtClean="0"/>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A554C795-1570-4075-883D-CA9ECBDB2213}" type="datetimeFigureOut">
              <a:rPr lang="el-GR" smtClean="0"/>
              <a:t>28/2/2023</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F451CBDF-B78C-41E3-9052-FE9EE09BA152}"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A554C795-1570-4075-883D-CA9ECBDB2213}" type="datetimeFigureOut">
              <a:rPr lang="el-GR" smtClean="0"/>
              <a:t>28/2/2023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51CBDF-B78C-41E3-9052-FE9EE09BA152}" type="slidenum">
              <a:rPr lang="el-GR" smtClean="0"/>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A554C795-1570-4075-883D-CA9ECBDB2213}" type="datetimeFigureOut">
              <a:rPr lang="el-GR" smtClean="0"/>
              <a:t>28/2/2023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451CBDF-B78C-41E3-9052-FE9EE09BA152}" type="slidenum">
              <a:rPr lang="el-GR" smtClean="0"/>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A554C795-1570-4075-883D-CA9ECBDB2213}" type="datetimeFigureOut">
              <a:rPr lang="el-GR" smtClean="0"/>
              <a:t>28/2/2023</a:t>
            </a:fld>
            <a:endParaRPr lang="el-GR"/>
          </a:p>
        </p:txBody>
      </p:sp>
      <p:sp>
        <p:nvSpPr>
          <p:cNvPr id="7" name="6 - Θέση αριθμού διαφάνειας"/>
          <p:cNvSpPr>
            <a:spLocks noGrp="1"/>
          </p:cNvSpPr>
          <p:nvPr>
            <p:ph type="sldNum" sz="quarter" idx="11"/>
          </p:nvPr>
        </p:nvSpPr>
        <p:spPr/>
        <p:txBody>
          <a:bodyPr rtlCol="0"/>
          <a:lstStyle/>
          <a:p>
            <a:fld id="{F451CBDF-B78C-41E3-9052-FE9EE09BA152}" type="slidenum">
              <a:rPr lang="el-GR" smtClean="0"/>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554C795-1570-4075-883D-CA9ECBDB2213}" type="datetimeFigureOut">
              <a:rPr lang="el-GR" smtClean="0"/>
              <a:t>28/2/2023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451CBDF-B78C-41E3-9052-FE9EE09BA152}"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A554C795-1570-4075-883D-CA9ECBDB2213}" type="datetimeFigureOut">
              <a:rPr lang="el-GR" smtClean="0"/>
              <a:t>28/2/2023</a:t>
            </a:fld>
            <a:endParaRPr lang="el-GR"/>
          </a:p>
        </p:txBody>
      </p:sp>
      <p:sp>
        <p:nvSpPr>
          <p:cNvPr id="22" name="21 - Θέση αριθμού διαφάνειας"/>
          <p:cNvSpPr>
            <a:spLocks noGrp="1"/>
          </p:cNvSpPr>
          <p:nvPr>
            <p:ph type="sldNum" sz="quarter" idx="15"/>
          </p:nvPr>
        </p:nvSpPr>
        <p:spPr/>
        <p:txBody>
          <a:bodyPr rtlCol="0"/>
          <a:lstStyle/>
          <a:p>
            <a:fld id="{F451CBDF-B78C-41E3-9052-FE9EE09BA152}" type="slidenum">
              <a:rPr lang="el-GR" smtClean="0"/>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A554C795-1570-4075-883D-CA9ECBDB2213}" type="datetimeFigureOut">
              <a:rPr lang="el-GR" smtClean="0"/>
              <a:t>28/2/2023</a:t>
            </a:fld>
            <a:endParaRPr lang="el-GR"/>
          </a:p>
        </p:txBody>
      </p:sp>
      <p:sp>
        <p:nvSpPr>
          <p:cNvPr id="18" name="17 - Θέση αριθμού διαφάνειας"/>
          <p:cNvSpPr>
            <a:spLocks noGrp="1"/>
          </p:cNvSpPr>
          <p:nvPr>
            <p:ph type="sldNum" sz="quarter" idx="11"/>
          </p:nvPr>
        </p:nvSpPr>
        <p:spPr/>
        <p:txBody>
          <a:bodyPr rtlCol="0"/>
          <a:lstStyle/>
          <a:p>
            <a:fld id="{F451CBDF-B78C-41E3-9052-FE9EE09BA152}" type="slidenum">
              <a:rPr lang="el-GR" smtClean="0"/>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554C795-1570-4075-883D-CA9ECBDB2213}" type="datetimeFigureOut">
              <a:rPr lang="el-GR" smtClean="0"/>
              <a:t>28/2/2023</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451CBDF-B78C-41E3-9052-FE9EE09BA152}"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bounwXLkme4&amp;ab_channel=Sprout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KqHvOTfEP_g&amp;ab_channel=%CE%A0%CE%AD%CF%84%CF%81%CE%BF%CF%82%CE%91%CE%BD%CE%B4%CF%81%CE%B9%CF%8E%CF%84%CE%B7%CF%8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Εκπαιδευτικη</a:t>
            </a:r>
            <a:r>
              <a:rPr lang="el-GR" dirty="0" smtClean="0"/>
              <a:t> </a:t>
            </a:r>
            <a:r>
              <a:rPr lang="el-GR" dirty="0" err="1" smtClean="0"/>
              <a:t>ψυχολογια</a:t>
            </a:r>
            <a:endParaRPr lang="el-GR" dirty="0"/>
          </a:p>
        </p:txBody>
      </p:sp>
      <p:sp>
        <p:nvSpPr>
          <p:cNvPr id="3" name="2 - Θέση κειμένου"/>
          <p:cNvSpPr>
            <a:spLocks noGrp="1"/>
          </p:cNvSpPr>
          <p:nvPr>
            <p:ph type="body" idx="1"/>
          </p:nvPr>
        </p:nvSpPr>
        <p:spPr/>
        <p:txBody>
          <a:bodyPr/>
          <a:lstStyle/>
          <a:p>
            <a:r>
              <a:rPr lang="el-GR" dirty="0" smtClean="0"/>
              <a:t>3. Κοινωνική και ηθική ανάπτυξη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706090"/>
          </a:xfrm>
        </p:spPr>
        <p:txBody>
          <a:bodyPr/>
          <a:lstStyle/>
          <a:p>
            <a:r>
              <a:rPr lang="el-GR" dirty="0" smtClean="0"/>
              <a:t>Η </a:t>
            </a:r>
            <a:r>
              <a:rPr lang="el-GR" dirty="0" err="1" smtClean="0"/>
              <a:t>θεωρια</a:t>
            </a:r>
            <a:r>
              <a:rPr lang="el-GR" dirty="0" smtClean="0"/>
              <a:t> </a:t>
            </a:r>
            <a:r>
              <a:rPr lang="el-GR" dirty="0" err="1" smtClean="0"/>
              <a:t>ηθικησ</a:t>
            </a:r>
            <a:r>
              <a:rPr lang="el-GR" dirty="0" smtClean="0"/>
              <a:t> </a:t>
            </a:r>
            <a:r>
              <a:rPr lang="el-GR" dirty="0" err="1" smtClean="0"/>
              <a:t>αναπτυξησ</a:t>
            </a:r>
            <a:r>
              <a:rPr lang="el-GR" dirty="0" smtClean="0"/>
              <a:t> του </a:t>
            </a:r>
            <a:r>
              <a:rPr lang="en-US" dirty="0" err="1" smtClean="0"/>
              <a:t>piaget</a:t>
            </a:r>
            <a:endParaRPr lang="el-GR" dirty="0"/>
          </a:p>
        </p:txBody>
      </p:sp>
      <p:sp>
        <p:nvSpPr>
          <p:cNvPr id="3" name="Θέση περιεχομένου 2"/>
          <p:cNvSpPr>
            <a:spLocks noGrp="1"/>
          </p:cNvSpPr>
          <p:nvPr>
            <p:ph sz="quarter" idx="1"/>
          </p:nvPr>
        </p:nvSpPr>
        <p:spPr>
          <a:xfrm>
            <a:off x="457200" y="1268760"/>
            <a:ext cx="7859216" cy="5400600"/>
          </a:xfrm>
        </p:spPr>
        <p:txBody>
          <a:bodyPr>
            <a:normAutofit fontScale="92500" lnSpcReduction="10000"/>
          </a:bodyPr>
          <a:lstStyle/>
          <a:p>
            <a:pPr algn="just"/>
            <a:r>
              <a:rPr lang="el-GR" dirty="0" smtClean="0"/>
              <a:t>Σύμφωνα με τον </a:t>
            </a:r>
            <a:r>
              <a:rPr lang="en-US" dirty="0" smtClean="0"/>
              <a:t>Piaget</a:t>
            </a:r>
            <a:r>
              <a:rPr lang="ru-RU" dirty="0" smtClean="0"/>
              <a:t> </a:t>
            </a:r>
            <a:r>
              <a:rPr lang="el-GR" dirty="0" smtClean="0"/>
              <a:t>αρχικά αναπτύσσεται η γνωστική ικανότητα, οι οποίες στη συνέχεια καθορίζουν την ικανότητα συλλογισμού σχετικά με κοινωνικές καταστάσεις. </a:t>
            </a:r>
          </a:p>
          <a:p>
            <a:pPr algn="just"/>
            <a:r>
              <a:rPr lang="el-GR" dirty="0" smtClean="0"/>
              <a:t>Η ηθική κινείται από ένα πολύ εγωκεντρικό είδος ηθικής σκέψης (</a:t>
            </a:r>
            <a:r>
              <a:rPr lang="el-GR" b="1" dirty="0" smtClean="0"/>
              <a:t>ετερόνομη ηθική</a:t>
            </a:r>
            <a:r>
              <a:rPr lang="el-GR" dirty="0" smtClean="0"/>
              <a:t>) σε ένα είδος σκέψης που αντικατοπτρίζει τη δικαιοσύνη και βασίζεται στη συνεργασία (</a:t>
            </a:r>
            <a:r>
              <a:rPr lang="el-GR" b="1" dirty="0" smtClean="0"/>
              <a:t>αυτόνομη ηθική</a:t>
            </a:r>
            <a:r>
              <a:rPr lang="el-GR" dirty="0" smtClean="0"/>
              <a:t>). </a:t>
            </a:r>
          </a:p>
          <a:p>
            <a:pPr algn="just"/>
            <a:r>
              <a:rPr lang="el-GR" dirty="0" smtClean="0"/>
              <a:t>Τα παιδιά περνούν από το στάδιο της ετερόνομης στο στάδιο της αυτόνομης ηθικής χάρη στην ανάπτυξη των </a:t>
            </a:r>
            <a:r>
              <a:rPr lang="el-GR" b="1" dirty="0" smtClean="0"/>
              <a:t>γνωστικών δομών</a:t>
            </a:r>
            <a:r>
              <a:rPr lang="el-GR" dirty="0" smtClean="0"/>
              <a:t>, αλλά και λόγω της </a:t>
            </a:r>
            <a:r>
              <a:rPr lang="el-GR" b="1" dirty="0" smtClean="0"/>
              <a:t>αλληλεπίδρασης με κοινωνικά ισότιμους συνομηλίκους</a:t>
            </a:r>
            <a:r>
              <a:rPr lang="el-GR" dirty="0" smtClean="0"/>
              <a:t> γιατί αποδυναμώνεται η εξάρτηση από τους ενήλικες και ενισχύεται </a:t>
            </a:r>
            <a:r>
              <a:rPr lang="el-GR" smtClean="0"/>
              <a:t>η πεποίθηση ότι </a:t>
            </a:r>
            <a:r>
              <a:rPr lang="el-GR" dirty="0" smtClean="0"/>
              <a:t>οι κανόνες μπορούν να αλλάξουν και ότι είναι προϊόν κοινής συναίνεσης</a:t>
            </a:r>
          </a:p>
        </p:txBody>
      </p:sp>
    </p:spTree>
    <p:extLst>
      <p:ext uri="{BB962C8B-B14F-4D97-AF65-F5344CB8AC3E}">
        <p14:creationId xmlns:p14="http://schemas.microsoft.com/office/powerpoint/2010/main" val="36098023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pPr algn="just"/>
            <a:r>
              <a:rPr lang="el-GR" dirty="0"/>
              <a:t>Ο </a:t>
            </a:r>
            <a:r>
              <a:rPr lang="el-GR" dirty="0" err="1"/>
              <a:t>Piaget</a:t>
            </a:r>
            <a:r>
              <a:rPr lang="el-GR" dirty="0"/>
              <a:t> παρουσίασε 2 ιστορίες για να διερευνήσει την ηθική. Η πρώτη ιστορία αφορούσε σε ένα αγόρι που έσπασε 15 ποτήρια κατά λάθος. Η δεύτερη ιστορία αναφερόταν σε ένα αγόρι, το οποίο έσπασε ένα ποτήρι στην προσπάθειά του να κλέψει ένα μπισκότο. </a:t>
            </a:r>
          </a:p>
          <a:p>
            <a:endParaRPr lang="el-GR" dirty="0"/>
          </a:p>
        </p:txBody>
      </p:sp>
    </p:spTree>
    <p:extLst>
      <p:ext uri="{BB962C8B-B14F-4D97-AF65-F5344CB8AC3E}">
        <p14:creationId xmlns:p14="http://schemas.microsoft.com/office/powerpoint/2010/main" val="1227790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634082"/>
          </a:xfrm>
        </p:spPr>
        <p:txBody>
          <a:bodyPr>
            <a:normAutofit fontScale="90000"/>
          </a:bodyPr>
          <a:lstStyle/>
          <a:p>
            <a:pPr lvl="0">
              <a:spcBef>
                <a:spcPts val="600"/>
              </a:spcBef>
              <a:buClr>
                <a:srgbClr val="FE8637"/>
              </a:buClr>
              <a:buSzPct val="70000"/>
            </a:pPr>
            <a:r>
              <a:rPr lang="el-GR" dirty="0" err="1" smtClean="0"/>
              <a:t>Ετερονομη</a:t>
            </a:r>
            <a:r>
              <a:rPr lang="el-GR" dirty="0" smtClean="0"/>
              <a:t> ηθικη (</a:t>
            </a:r>
            <a:r>
              <a:rPr lang="el-GR" sz="2400" cap="none" dirty="0" smtClean="0">
                <a:ea typeface="+mn-ea"/>
                <a:cs typeface="+mn-cs"/>
              </a:rPr>
              <a:t>Επιβεβλημένη </a:t>
            </a:r>
            <a:r>
              <a:rPr lang="el-GR" sz="2400" cap="none" dirty="0">
                <a:ea typeface="+mn-ea"/>
                <a:cs typeface="+mn-cs"/>
              </a:rPr>
              <a:t>από </a:t>
            </a:r>
            <a:r>
              <a:rPr lang="el-GR" sz="2400" cap="none" dirty="0" smtClean="0">
                <a:ea typeface="+mn-ea"/>
                <a:cs typeface="+mn-cs"/>
              </a:rPr>
              <a:t>άλλους)</a:t>
            </a:r>
            <a:endParaRPr lang="el-GR" dirty="0"/>
          </a:p>
        </p:txBody>
      </p:sp>
      <p:sp>
        <p:nvSpPr>
          <p:cNvPr id="3" name="Θέση περιεχομένου 2"/>
          <p:cNvSpPr>
            <a:spLocks noGrp="1"/>
          </p:cNvSpPr>
          <p:nvPr>
            <p:ph sz="quarter" idx="1"/>
          </p:nvPr>
        </p:nvSpPr>
        <p:spPr>
          <a:xfrm>
            <a:off x="457200" y="1196752"/>
            <a:ext cx="7787208" cy="5544616"/>
          </a:xfrm>
        </p:spPr>
        <p:txBody>
          <a:bodyPr>
            <a:normAutofit/>
          </a:bodyPr>
          <a:lstStyle/>
          <a:p>
            <a:pPr algn="just"/>
            <a:r>
              <a:rPr lang="el-GR" sz="2000" dirty="0" smtClean="0"/>
              <a:t>Πριν την ηλικία των 6 ετών</a:t>
            </a:r>
          </a:p>
          <a:p>
            <a:pPr algn="just"/>
            <a:r>
              <a:rPr lang="el-GR" sz="2000" dirty="0" smtClean="0"/>
              <a:t>Φορείς εξουσίας, όπως η αστυνομία, οι γονείς και οι δάσκαλοι, θέτουν κανόνες, οι οποίοι είναι ανελαστικοί</a:t>
            </a:r>
          </a:p>
          <a:p>
            <a:pPr algn="just"/>
            <a:r>
              <a:rPr lang="el-GR" sz="2000" dirty="0" smtClean="0"/>
              <a:t>Οι κανόνες είναι μόνιμοι και αμετάβλητοι και πρέπει να τηρούνται</a:t>
            </a:r>
          </a:p>
          <a:p>
            <a:pPr algn="just"/>
            <a:r>
              <a:rPr lang="el-GR" sz="2000" dirty="0" smtClean="0"/>
              <a:t>Ο εγωκεντρισμός της παιδικής ηλικίας έχει ως αποτέλεσμα την πεποίθηση των παιδιών ότι οι άλλοι έχουν την ίδια με αυτά άποψη για την τήρηση των κανόνων. Πολλές φορές παίζουν ακολουθώντας δικούς τους κανόνες, με αποτέλεσμα το κάθε παιδί να τηρεί διαφορετικούς κανόνες</a:t>
            </a:r>
          </a:p>
          <a:p>
            <a:pPr algn="just"/>
            <a:r>
              <a:rPr lang="el-GR" sz="2000" dirty="0" smtClean="0"/>
              <a:t>Η σοβαρότητα της τιμωρίας εξαρτάται από τη σοβαρότητα των αποτελεσμάτων της πράξης</a:t>
            </a:r>
          </a:p>
          <a:p>
            <a:pPr algn="just"/>
            <a:r>
              <a:rPr lang="el-GR" sz="2000" dirty="0" smtClean="0"/>
              <a:t>Η ανάρμοστη συμπεριφορά τιμωρείται πάντα. Για παράδειγμα, αν κάνεις κάτι κακό και πέσεις και χτυπήσεις το γόνατό σου, είναι επειδή φέρθηκες άσχημα (εγγενής δικαιοσύνη)</a:t>
            </a:r>
            <a:endParaRPr lang="el-GR" sz="2000" dirty="0"/>
          </a:p>
        </p:txBody>
      </p:sp>
    </p:spTree>
    <p:extLst>
      <p:ext uri="{BB962C8B-B14F-4D97-AF65-F5344CB8AC3E}">
        <p14:creationId xmlns:p14="http://schemas.microsoft.com/office/powerpoint/2010/main" val="25932159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706090"/>
          </a:xfrm>
        </p:spPr>
        <p:txBody>
          <a:bodyPr>
            <a:normAutofit fontScale="90000"/>
          </a:bodyPr>
          <a:lstStyle/>
          <a:p>
            <a:pPr lvl="0" algn="just">
              <a:spcBef>
                <a:spcPts val="600"/>
              </a:spcBef>
              <a:buClr>
                <a:srgbClr val="FE8637"/>
              </a:buClr>
              <a:buSzPct val="70000"/>
            </a:pPr>
            <a:r>
              <a:rPr lang="el-GR" dirty="0" err="1" smtClean="0"/>
              <a:t>Αυτονομη</a:t>
            </a:r>
            <a:r>
              <a:rPr lang="el-GR" dirty="0" smtClean="0"/>
              <a:t> ηθικη </a:t>
            </a:r>
            <a:r>
              <a:rPr lang="el-GR" sz="2200" dirty="0" smtClean="0"/>
              <a:t>(</a:t>
            </a:r>
            <a:r>
              <a:rPr lang="el-GR" sz="2200" cap="none" dirty="0" smtClean="0">
                <a:ea typeface="+mn-ea"/>
                <a:cs typeface="+mn-cs"/>
              </a:rPr>
              <a:t>Οι </a:t>
            </a:r>
            <a:r>
              <a:rPr lang="el-GR" sz="2200" cap="none" dirty="0">
                <a:ea typeface="+mn-ea"/>
                <a:cs typeface="+mn-cs"/>
              </a:rPr>
              <a:t>κανόνες είναι προϊόν άλλων </a:t>
            </a:r>
            <a:r>
              <a:rPr lang="el-GR" sz="2200" cap="none" dirty="0" smtClean="0">
                <a:ea typeface="+mn-ea"/>
                <a:cs typeface="+mn-cs"/>
              </a:rPr>
              <a:t>ατόμων)</a:t>
            </a:r>
            <a:endParaRPr lang="el-GR" sz="2200" dirty="0"/>
          </a:p>
        </p:txBody>
      </p:sp>
      <p:sp>
        <p:nvSpPr>
          <p:cNvPr id="3" name="Θέση περιεχομένου 2"/>
          <p:cNvSpPr>
            <a:spLocks noGrp="1"/>
          </p:cNvSpPr>
          <p:nvPr>
            <p:ph sz="quarter" idx="1"/>
          </p:nvPr>
        </p:nvSpPr>
        <p:spPr>
          <a:xfrm>
            <a:off x="457200" y="1196752"/>
            <a:ext cx="7467600" cy="5277200"/>
          </a:xfrm>
        </p:spPr>
        <p:txBody>
          <a:bodyPr>
            <a:normAutofit/>
          </a:bodyPr>
          <a:lstStyle/>
          <a:p>
            <a:pPr algn="just"/>
            <a:r>
              <a:rPr lang="el-GR" sz="2000" dirty="0" smtClean="0"/>
              <a:t>Από την ηλικία των 10- 12 ετών (ανάπτυξη τυπικής λογικής σκέψης)</a:t>
            </a:r>
          </a:p>
          <a:p>
            <a:pPr algn="just"/>
            <a:r>
              <a:rPr lang="el-GR" sz="2000" dirty="0" smtClean="0"/>
              <a:t>Όλα τα παιδιά ακολουθούν τους ίδιους κανόνες σε ένα παιχνίδι, καθώς αποτελούν αντικείμενο κοινής συναίνεσης</a:t>
            </a:r>
          </a:p>
          <a:p>
            <a:pPr algn="just"/>
            <a:r>
              <a:rPr lang="el-GR" sz="2000" dirty="0" smtClean="0"/>
              <a:t>Οι προθέσεις του ατόμου είναι πιο σημαντικές από τα αποτελέσματα της συμπεριφοράς του</a:t>
            </a:r>
          </a:p>
          <a:p>
            <a:pPr algn="just"/>
            <a:r>
              <a:rPr lang="el-GR" sz="2000" dirty="0" smtClean="0"/>
              <a:t>Υπάρχουν περιπτώσεις κατά τις οποίες η παράβαση κανόνων είναι αποδεκτή</a:t>
            </a:r>
          </a:p>
          <a:p>
            <a:pPr algn="just"/>
            <a:r>
              <a:rPr lang="el-GR" sz="2000" dirty="0" smtClean="0"/>
              <a:t>Οι άνθρωποι έχουν διαφορετικές απόψεις για το τι είναι σωστό</a:t>
            </a:r>
          </a:p>
          <a:p>
            <a:pPr algn="just"/>
            <a:r>
              <a:rPr lang="el-GR" sz="2000" dirty="0" smtClean="0"/>
              <a:t>Η σοβαρότητα της τιμωρίας θα πρέπει να εξαρτάται από τις προθέσεις και τη σοβαρότητα της ανάρμοστης συμπεριφοράς </a:t>
            </a:r>
          </a:p>
          <a:p>
            <a:pPr algn="just"/>
            <a:r>
              <a:rPr lang="el-GR" sz="2000" dirty="0" smtClean="0"/>
              <a:t>Συμπτωματικά αρνητικά γεγονότα που ακολουθούν μία ανάρμοστη συμπεριφορά δε θεωρούνται τιμωρία</a:t>
            </a:r>
          </a:p>
        </p:txBody>
      </p:sp>
    </p:spTree>
    <p:extLst>
      <p:ext uri="{BB962C8B-B14F-4D97-AF65-F5344CB8AC3E}">
        <p14:creationId xmlns:p14="http://schemas.microsoft.com/office/powerpoint/2010/main" val="2749367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 </a:t>
            </a:r>
            <a:r>
              <a:rPr lang="el-GR" dirty="0" err="1" smtClean="0"/>
              <a:t>θεωρια</a:t>
            </a:r>
            <a:r>
              <a:rPr lang="el-GR" dirty="0" smtClean="0"/>
              <a:t> </a:t>
            </a:r>
            <a:r>
              <a:rPr lang="el-GR" dirty="0"/>
              <a:t>του </a:t>
            </a:r>
            <a:r>
              <a:rPr lang="el-GR" dirty="0" err="1"/>
              <a:t>Kohlberg</a:t>
            </a:r>
            <a:r>
              <a:rPr lang="el-GR" dirty="0"/>
              <a:t> για την </a:t>
            </a:r>
            <a:r>
              <a:rPr lang="el-GR" dirty="0" err="1" smtClean="0"/>
              <a:t>ηθικη</a:t>
            </a:r>
            <a:r>
              <a:rPr lang="el-GR" dirty="0" smtClean="0"/>
              <a:t> </a:t>
            </a:r>
            <a:r>
              <a:rPr lang="el-GR" dirty="0" err="1" smtClean="0"/>
              <a:t>αναπτυξη</a:t>
            </a:r>
            <a:endParaRPr lang="el-GR" dirty="0"/>
          </a:p>
        </p:txBody>
      </p:sp>
      <p:sp>
        <p:nvSpPr>
          <p:cNvPr id="3" name="Θέση περιεχομένου 2"/>
          <p:cNvSpPr>
            <a:spLocks noGrp="1"/>
          </p:cNvSpPr>
          <p:nvPr>
            <p:ph sz="quarter" idx="1"/>
          </p:nvPr>
        </p:nvSpPr>
        <p:spPr/>
        <p:txBody>
          <a:bodyPr/>
          <a:lstStyle/>
          <a:p>
            <a:pPr algn="just"/>
            <a:r>
              <a:rPr lang="el-GR" sz="2000" dirty="0"/>
              <a:t>Ο </a:t>
            </a:r>
            <a:r>
              <a:rPr lang="el-GR" sz="2000" dirty="0" err="1"/>
              <a:t>Kohlberg</a:t>
            </a:r>
            <a:r>
              <a:rPr lang="el-GR" sz="2000" dirty="0"/>
              <a:t> παρουσίασε σε αγόρια ηλικίας 10-16 ετών υποθετικά ηθικά διλήμματα- ιστορίες που παρουσίαζαν μία σύγκρουση ανάμεσα σε δύο ηθικές αξίες και τα ρωτούσε τι θα έπρεπε να κάνει ο </a:t>
            </a:r>
            <a:r>
              <a:rPr lang="el-GR" sz="2000" dirty="0" err="1"/>
              <a:t>δρων</a:t>
            </a:r>
            <a:r>
              <a:rPr lang="el-GR" sz="2000" dirty="0"/>
              <a:t> και γιατί. Κατά τα επόμενα 20 χρόνια έπαιρνε ξανά συνεντεύξεις κάθε 3-4 χρόνια.</a:t>
            </a:r>
          </a:p>
          <a:p>
            <a:pPr marL="0" indent="0" algn="just">
              <a:buNone/>
            </a:pPr>
            <a:endParaRPr lang="el-GR" sz="2000" dirty="0"/>
          </a:p>
          <a:p>
            <a:pPr algn="just"/>
            <a:r>
              <a:rPr lang="el-GR" sz="2000" dirty="0"/>
              <a:t>Το γνωστότερο από τα ηθικά διλήμματα του </a:t>
            </a:r>
            <a:r>
              <a:rPr lang="el-GR" sz="2000" dirty="0" err="1"/>
              <a:t>Kohlberg</a:t>
            </a:r>
            <a:r>
              <a:rPr lang="el-GR" sz="2000" dirty="0"/>
              <a:t> είναι το δίλημμα του </a:t>
            </a:r>
            <a:r>
              <a:rPr lang="el-GR" sz="2000" dirty="0" err="1"/>
              <a:t>Heinz</a:t>
            </a:r>
            <a:r>
              <a:rPr lang="el-GR" sz="2000" dirty="0"/>
              <a:t>, το οποίο αντιπαραθέτει την αξία της υπακοής στον νόμο (όχι κλοπή) με την αξία της ανθρώπινης ζωής (το να σώζεις έναν άνθρωπο που πεθαίνει</a:t>
            </a:r>
            <a:r>
              <a:rPr lang="el-GR" sz="2000" dirty="0" smtClean="0"/>
              <a:t>)</a:t>
            </a:r>
            <a:endParaRPr lang="en-US" sz="2000" dirty="0" smtClean="0"/>
          </a:p>
          <a:p>
            <a:pPr marL="0" indent="0" algn="just">
              <a:buNone/>
            </a:pPr>
            <a:endParaRPr lang="en-US" sz="2000" dirty="0"/>
          </a:p>
          <a:p>
            <a:pPr marL="0" indent="0" algn="just">
              <a:buNone/>
            </a:pPr>
            <a:r>
              <a:rPr lang="en-US" sz="2000" dirty="0">
                <a:hlinkClick r:id="rId2"/>
              </a:rPr>
              <a:t>https://</a:t>
            </a:r>
            <a:r>
              <a:rPr lang="en-US" sz="2000" dirty="0" smtClean="0">
                <a:hlinkClick r:id="rId2"/>
              </a:rPr>
              <a:t>www.youtube.com/watch?v=bounwXLkme4&amp;ab_channel=Sprouts</a:t>
            </a:r>
            <a:r>
              <a:rPr lang="en-US" sz="2000" dirty="0" smtClean="0"/>
              <a:t> </a:t>
            </a:r>
            <a:endParaRPr lang="el-GR" sz="2000" dirty="0"/>
          </a:p>
          <a:p>
            <a:endParaRPr lang="el-GR" dirty="0"/>
          </a:p>
        </p:txBody>
      </p:sp>
    </p:spTree>
    <p:extLst>
      <p:ext uri="{BB962C8B-B14F-4D97-AF65-F5344CB8AC3E}">
        <p14:creationId xmlns:p14="http://schemas.microsoft.com/office/powerpoint/2010/main" val="1572418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922114"/>
          </a:xfrm>
        </p:spPr>
        <p:txBody>
          <a:bodyPr/>
          <a:lstStyle/>
          <a:p>
            <a:r>
              <a:rPr lang="el-GR" dirty="0"/>
              <a:t>Το </a:t>
            </a:r>
            <a:r>
              <a:rPr lang="el-GR" dirty="0" err="1" smtClean="0"/>
              <a:t>διλημμα</a:t>
            </a:r>
            <a:r>
              <a:rPr lang="el-GR" dirty="0" smtClean="0"/>
              <a:t> </a:t>
            </a:r>
            <a:r>
              <a:rPr lang="el-GR" dirty="0"/>
              <a:t>του </a:t>
            </a:r>
            <a:r>
              <a:rPr lang="en-US" dirty="0"/>
              <a:t>Heinz</a:t>
            </a:r>
            <a:endParaRPr lang="el-GR" dirty="0"/>
          </a:p>
        </p:txBody>
      </p:sp>
      <p:sp>
        <p:nvSpPr>
          <p:cNvPr id="3" name="Θέση περιεχομένου 2"/>
          <p:cNvSpPr>
            <a:spLocks noGrp="1"/>
          </p:cNvSpPr>
          <p:nvPr>
            <p:ph sz="quarter" idx="1"/>
          </p:nvPr>
        </p:nvSpPr>
        <p:spPr>
          <a:xfrm>
            <a:off x="457200" y="1340768"/>
            <a:ext cx="7467600" cy="5133184"/>
          </a:xfrm>
        </p:spPr>
        <p:txBody>
          <a:bodyPr>
            <a:normAutofit fontScale="92500" lnSpcReduction="20000"/>
          </a:bodyPr>
          <a:lstStyle/>
          <a:p>
            <a:pPr algn="just"/>
            <a:r>
              <a:rPr lang="el-GR" dirty="0"/>
              <a:t>Κάπου στην Ευρώπη, μια γυναίκα πέθαινε, κι ο μόνος τρόπος να σωθεί η ζωή της ήταν να της χορηγηθεί ένα φάρμακο το οποίο είχε πρόσφατα ανακαλύψει ένας φαρμακοποιός στην ίδια πόλη. Ο φαρμακοποιός χρέωνε το φάρμακο δέκα φορές περισσότερο απ’ όσο του κόστιζε. Ο </a:t>
            </a:r>
            <a:r>
              <a:rPr lang="el-GR" dirty="0" err="1"/>
              <a:t>Heinz</a:t>
            </a:r>
            <a:r>
              <a:rPr lang="el-GR" dirty="0"/>
              <a:t>, ο άντρας της άρρωστης γυναίκας, δανείστηκε όσα περισσότερα χρήματα μπορούσε, αλλά δεν κατάφερε να συγκεντρώσει ολόκληρο το ποσό, παρά μόνο τα μισά απ’ τα χρήματα που κόστιζε το φάρμακο. Ο </a:t>
            </a:r>
            <a:r>
              <a:rPr lang="el-GR" dirty="0" err="1"/>
              <a:t>Heinz</a:t>
            </a:r>
            <a:r>
              <a:rPr lang="el-GR" dirty="0"/>
              <a:t> εξήγησε στον φαρμακοποιό ότι η γυναίκα του πέθαινε και του ζήτησε να του πουλήσει το φάρμακο φθηνότερα ή να του επιτρέψει να τον πληρώσει αργότερα. Ο φαρμακοποιός, όμως, αρνήθηκε, και ο </a:t>
            </a:r>
            <a:r>
              <a:rPr lang="el-GR" dirty="0" err="1"/>
              <a:t>Heinz</a:t>
            </a:r>
            <a:r>
              <a:rPr lang="el-GR" dirty="0"/>
              <a:t>, απελπισμένος, διέρρηξε το κατάστημα για να κλέψει το φάρμακο ώστε να σώσει τη γυναίκα του. </a:t>
            </a:r>
          </a:p>
          <a:p>
            <a:pPr marL="0" indent="0" algn="just">
              <a:buNone/>
            </a:pPr>
            <a:endParaRPr lang="el-GR" dirty="0" smtClean="0"/>
          </a:p>
          <a:p>
            <a:pPr marL="0" indent="0" algn="just">
              <a:buNone/>
            </a:pPr>
            <a:r>
              <a:rPr lang="el-GR" dirty="0" smtClean="0"/>
              <a:t>Έπρεπε </a:t>
            </a:r>
            <a:r>
              <a:rPr lang="el-GR" dirty="0"/>
              <a:t>να κάνει κάτι τέτοιο ο </a:t>
            </a:r>
            <a:r>
              <a:rPr lang="el-GR" dirty="0" err="1"/>
              <a:t>Heinz</a:t>
            </a:r>
            <a:r>
              <a:rPr lang="el-GR" dirty="0"/>
              <a:t>; Γιατί και γιατί όχι;</a:t>
            </a:r>
          </a:p>
          <a:p>
            <a:endParaRPr lang="el-GR" dirty="0"/>
          </a:p>
        </p:txBody>
      </p:sp>
    </p:spTree>
    <p:extLst>
      <p:ext uri="{BB962C8B-B14F-4D97-AF65-F5344CB8AC3E}">
        <p14:creationId xmlns:p14="http://schemas.microsoft.com/office/powerpoint/2010/main" val="705082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Τα </a:t>
            </a:r>
            <a:r>
              <a:rPr lang="el-GR" dirty="0" err="1" smtClean="0"/>
              <a:t>σταδια</a:t>
            </a:r>
            <a:r>
              <a:rPr lang="el-GR" dirty="0" smtClean="0"/>
              <a:t> </a:t>
            </a:r>
            <a:r>
              <a:rPr lang="el-GR" dirty="0" err="1" smtClean="0"/>
              <a:t>ηθικης</a:t>
            </a:r>
            <a:r>
              <a:rPr lang="el-GR" dirty="0" smtClean="0"/>
              <a:t> </a:t>
            </a:r>
            <a:r>
              <a:rPr lang="el-GR" dirty="0"/>
              <a:t>του </a:t>
            </a:r>
            <a:r>
              <a:rPr lang="el-GR" dirty="0" err="1"/>
              <a:t>Kohlberg</a:t>
            </a:r>
            <a:endParaRPr lang="el-GR" dirty="0"/>
          </a:p>
        </p:txBody>
      </p:sp>
      <p:sp>
        <p:nvSpPr>
          <p:cNvPr id="3" name="Θέση περιεχομένου 2"/>
          <p:cNvSpPr>
            <a:spLocks noGrp="1"/>
          </p:cNvSpPr>
          <p:nvPr>
            <p:ph sz="quarter" idx="1"/>
          </p:nvPr>
        </p:nvSpPr>
        <p:spPr/>
        <p:txBody>
          <a:bodyPr>
            <a:normAutofit fontScale="85000" lnSpcReduction="10000"/>
          </a:bodyPr>
          <a:lstStyle/>
          <a:p>
            <a:pPr algn="just"/>
            <a:r>
              <a:rPr lang="el-GR" dirty="0"/>
              <a:t>Επίπεδο 1: </a:t>
            </a:r>
            <a:r>
              <a:rPr lang="el-GR" dirty="0" err="1"/>
              <a:t>Προσυμβατικό</a:t>
            </a:r>
            <a:r>
              <a:rPr lang="el-GR" dirty="0"/>
              <a:t> (Η ηθική ελέγχεται εξωτερικά, καθώς τα παιδιά δέχονται τους κανόνες της εξουσίας και κρίνουν τις ενέργειες με βάση τις συνέπειές τους)</a:t>
            </a:r>
          </a:p>
          <a:p>
            <a:pPr algn="just">
              <a:buFont typeface="Arial" panose="020B0604020202020204" pitchFamily="34" charset="0"/>
              <a:buChar char="•"/>
            </a:pPr>
            <a:r>
              <a:rPr lang="el-GR" dirty="0"/>
              <a:t>Στάδιο 1: Ετερόνομη ηθική</a:t>
            </a:r>
          </a:p>
          <a:p>
            <a:pPr algn="just">
              <a:buFont typeface="Arial" panose="020B0604020202020204" pitchFamily="34" charset="0"/>
              <a:buChar char="•"/>
            </a:pPr>
            <a:r>
              <a:rPr lang="el-GR" dirty="0"/>
              <a:t>Στάδιο 2: Συντελεστική ηθική</a:t>
            </a:r>
          </a:p>
          <a:p>
            <a:pPr algn="just"/>
            <a:r>
              <a:rPr lang="el-GR" dirty="0"/>
              <a:t>Επίπεδο 2: Συμβατικό (Τα άτομα πιστεύουν ότι η διατήρηση του τρέχοντος κοινωνικού συστήματος εξασφαλίζει θετικές σχέσεις και κοινωνική τάξη)</a:t>
            </a:r>
          </a:p>
          <a:p>
            <a:pPr algn="just">
              <a:buFont typeface="Arial" panose="020B0604020202020204" pitchFamily="34" charset="0"/>
              <a:buChar char="•"/>
            </a:pPr>
            <a:r>
              <a:rPr lang="el-GR" dirty="0"/>
              <a:t>Στάδιο 3: Ηθική του καλού παιδιού</a:t>
            </a:r>
          </a:p>
          <a:p>
            <a:pPr algn="just">
              <a:buFont typeface="Arial" panose="020B0604020202020204" pitchFamily="34" charset="0"/>
              <a:buChar char="•"/>
            </a:pPr>
            <a:r>
              <a:rPr lang="el-GR" dirty="0"/>
              <a:t>Στάδιο 4: Ηθική του νόμου και της τάξης</a:t>
            </a:r>
          </a:p>
          <a:p>
            <a:pPr algn="just"/>
            <a:r>
              <a:rPr lang="el-GR" dirty="0"/>
              <a:t>Επίπεδο 3: Μετασυμβατικό (Τα άτομα ορίζουν την ηθική με βάση αφηρημένες έννοιες και αξίες πέρα από την τήρηση των νόμων και των κανόνων)</a:t>
            </a:r>
          </a:p>
          <a:p>
            <a:pPr algn="just">
              <a:buFont typeface="Arial" panose="020B0604020202020204" pitchFamily="34" charset="0"/>
              <a:buChar char="•"/>
            </a:pPr>
            <a:r>
              <a:rPr lang="el-GR" dirty="0"/>
              <a:t>Στάδιο 5: Ηθική του κοινωνικού συμβολαίου</a:t>
            </a:r>
          </a:p>
          <a:p>
            <a:pPr algn="just">
              <a:buFont typeface="Arial" panose="020B0604020202020204" pitchFamily="34" charset="0"/>
              <a:buChar char="•"/>
            </a:pPr>
            <a:r>
              <a:rPr lang="el-GR" dirty="0"/>
              <a:t>Στάδιο 6: Οικουμενικές ηθικές αρχές</a:t>
            </a:r>
          </a:p>
          <a:p>
            <a:endParaRPr lang="el-GR" dirty="0"/>
          </a:p>
          <a:p>
            <a:endParaRPr lang="el-GR" dirty="0"/>
          </a:p>
        </p:txBody>
      </p:sp>
    </p:spTree>
    <p:extLst>
      <p:ext uri="{BB962C8B-B14F-4D97-AF65-F5344CB8AC3E}">
        <p14:creationId xmlns:p14="http://schemas.microsoft.com/office/powerpoint/2010/main" val="4135873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Προσυμβατικο</a:t>
            </a:r>
            <a:r>
              <a:rPr lang="el-GR" dirty="0" smtClean="0"/>
              <a:t> </a:t>
            </a:r>
            <a:r>
              <a:rPr lang="el-GR" dirty="0" err="1" smtClean="0"/>
              <a:t>επιπεδο</a:t>
            </a:r>
            <a:r>
              <a:rPr lang="el-GR" dirty="0"/>
              <a:t/>
            </a:r>
            <a:br>
              <a:rPr lang="el-GR" dirty="0"/>
            </a:br>
            <a:r>
              <a:rPr lang="el-GR" dirty="0" smtClean="0"/>
              <a:t>Σταδιο </a:t>
            </a:r>
            <a:r>
              <a:rPr lang="el-GR" dirty="0"/>
              <a:t>1: </a:t>
            </a:r>
            <a:r>
              <a:rPr lang="el-GR" dirty="0" err="1" smtClean="0"/>
              <a:t>Ετερονομη</a:t>
            </a:r>
            <a:r>
              <a:rPr lang="el-GR" dirty="0" smtClean="0"/>
              <a:t> </a:t>
            </a:r>
            <a:r>
              <a:rPr lang="el-GR" dirty="0" err="1" smtClean="0"/>
              <a:t>ηθικη</a:t>
            </a:r>
            <a:endParaRPr lang="el-GR" dirty="0"/>
          </a:p>
        </p:txBody>
      </p:sp>
      <p:sp>
        <p:nvSpPr>
          <p:cNvPr id="3" name="Θέση περιεχομένου 2"/>
          <p:cNvSpPr>
            <a:spLocks noGrp="1"/>
          </p:cNvSpPr>
          <p:nvPr>
            <p:ph sz="quarter" idx="1"/>
          </p:nvPr>
        </p:nvSpPr>
        <p:spPr/>
        <p:txBody>
          <a:bodyPr>
            <a:normAutofit lnSpcReduction="10000"/>
          </a:bodyPr>
          <a:lstStyle/>
          <a:p>
            <a:pPr algn="just"/>
            <a:r>
              <a:rPr lang="el-GR" dirty="0"/>
              <a:t>Τα παιδιά (τέλος προσχολικής- αρχή μέσης παιδικής ηλικίας) υιοθετούν μία εγωκεντρική άποψη, καθώς δεν αναγνωρίζουν ότι τα συμφέροντα των άλλων διαφέρουν από τα δικά τους. Η κρίση τους για το σωστό ή το λάθος βασίζεται στην έκβαση της πράξης. Εστιάζουν στον φόβο για την εξουσία και στην αποφυγή της τιμωρίας ως λόγους για την ηθική συμπεριφορά.</a:t>
            </a:r>
          </a:p>
          <a:p>
            <a:pPr algn="just"/>
            <a:endParaRPr lang="el-GR" dirty="0"/>
          </a:p>
          <a:p>
            <a:pPr marL="0" indent="0" algn="just">
              <a:buNone/>
            </a:pPr>
            <a:r>
              <a:rPr lang="el-GR" dirty="0"/>
              <a:t>«</a:t>
            </a:r>
            <a:r>
              <a:rPr lang="el-GR" i="1" dirty="0"/>
              <a:t>Δε θα πρέπει να κλέψεις το φάρμακο γιατί θα πιάσουν και θα σε βάλουν στη φυλακή…</a:t>
            </a:r>
            <a:r>
              <a:rPr lang="el-GR" dirty="0"/>
              <a:t>»</a:t>
            </a:r>
          </a:p>
          <a:p>
            <a:pPr marL="0" indent="0" algn="just">
              <a:buNone/>
            </a:pPr>
            <a:r>
              <a:rPr lang="el-GR" dirty="0"/>
              <a:t>«</a:t>
            </a:r>
            <a:r>
              <a:rPr lang="el-GR" i="1" dirty="0"/>
              <a:t>Αν αφήσεις τη γυναίκα σου να πεθάνει, θα κατηγορηθείς ότι δεν τη βοήθησες…</a:t>
            </a:r>
            <a:r>
              <a:rPr lang="el-GR" dirty="0"/>
              <a:t>»</a:t>
            </a:r>
          </a:p>
          <a:p>
            <a:pPr algn="just"/>
            <a:endParaRPr lang="el-GR" dirty="0"/>
          </a:p>
        </p:txBody>
      </p:sp>
    </p:spTree>
    <p:extLst>
      <p:ext uri="{BB962C8B-B14F-4D97-AF65-F5344CB8AC3E}">
        <p14:creationId xmlns:p14="http://schemas.microsoft.com/office/powerpoint/2010/main" val="34379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Προσυμβατικο</a:t>
            </a:r>
            <a:r>
              <a:rPr lang="el-GR" dirty="0" smtClean="0"/>
              <a:t> </a:t>
            </a:r>
            <a:r>
              <a:rPr lang="el-GR" dirty="0" err="1" smtClean="0"/>
              <a:t>επιπεδο</a:t>
            </a:r>
            <a:r>
              <a:rPr lang="el-GR" dirty="0"/>
              <a:t/>
            </a:r>
            <a:br>
              <a:rPr lang="el-GR" dirty="0"/>
            </a:br>
            <a:r>
              <a:rPr lang="el-GR" dirty="0" smtClean="0"/>
              <a:t>Σταδιο </a:t>
            </a:r>
            <a:r>
              <a:rPr lang="el-GR" dirty="0"/>
              <a:t>2: </a:t>
            </a:r>
            <a:r>
              <a:rPr lang="el-GR" dirty="0" err="1" smtClean="0"/>
              <a:t>Συντελεστικη</a:t>
            </a:r>
            <a:r>
              <a:rPr lang="el-GR" dirty="0" smtClean="0"/>
              <a:t> </a:t>
            </a:r>
            <a:r>
              <a:rPr lang="el-GR" dirty="0" err="1" smtClean="0"/>
              <a:t>ηθικη</a:t>
            </a:r>
            <a:endParaRPr lang="el-GR" dirty="0"/>
          </a:p>
        </p:txBody>
      </p:sp>
      <p:sp>
        <p:nvSpPr>
          <p:cNvPr id="3" name="Θέση περιεχομένου 2"/>
          <p:cNvSpPr>
            <a:spLocks noGrp="1"/>
          </p:cNvSpPr>
          <p:nvPr>
            <p:ph sz="quarter" idx="1"/>
          </p:nvPr>
        </p:nvSpPr>
        <p:spPr/>
        <p:txBody>
          <a:bodyPr>
            <a:normAutofit fontScale="92500" lnSpcReduction="10000"/>
          </a:bodyPr>
          <a:lstStyle/>
          <a:p>
            <a:pPr marL="0" lvl="0" indent="0" algn="just">
              <a:spcBef>
                <a:spcPct val="20000"/>
              </a:spcBef>
              <a:buClr>
                <a:srgbClr val="D16349"/>
              </a:buClr>
              <a:buSzPct val="85000"/>
              <a:buNone/>
            </a:pPr>
            <a:r>
              <a:rPr lang="el-GR" sz="2600" dirty="0">
                <a:solidFill>
                  <a:prstClr val="black"/>
                </a:solidFill>
                <a:cs typeface="Calibri Light" panose="020F0302020204030204" pitchFamily="34" charset="0"/>
              </a:rPr>
              <a:t>Τα παιδιά (7-8 ετών) συνεχίζουν να υιοθετούν μία συγκεκριμένη εγωκεντρική ηθική, η οποία εστιάζει στο συμφέρον τους, αλλά μπορούν να αναγνωρίσουν ότι οι άλλοι άνθρωποι έχουν άλλες προοπτικές. Η δικαιοσύνη γίνεται αντιληπτή ως ένα σύστημα ανταλλαγής, δίνεις όσα παίρνεις. Το στάδιο αυτό ονομάστηκε συντελεστική ηθική γιατί τα παιδιά πιστεύουν ότι είναι απόλυτα ηθικό να χρησιμοποιεί κανείς τους άλλους για τα συμφέροντά του.</a:t>
            </a:r>
          </a:p>
          <a:p>
            <a:pPr marL="0" lvl="0" indent="0" algn="just">
              <a:spcBef>
                <a:spcPct val="20000"/>
              </a:spcBef>
              <a:buClr>
                <a:srgbClr val="D16349"/>
              </a:buClr>
              <a:buSzPct val="85000"/>
              <a:buNone/>
            </a:pPr>
            <a:endParaRPr lang="el-GR" sz="2600" dirty="0">
              <a:solidFill>
                <a:prstClr val="black"/>
              </a:solidFill>
              <a:cs typeface="Calibri Light" panose="020F0302020204030204" pitchFamily="34" charset="0"/>
            </a:endParaRPr>
          </a:p>
          <a:p>
            <a:pPr marL="0" lvl="0" indent="0" algn="just">
              <a:spcBef>
                <a:spcPct val="20000"/>
              </a:spcBef>
              <a:buClr>
                <a:srgbClr val="D16349"/>
              </a:buClr>
              <a:buSzPct val="85000"/>
              <a:buNone/>
            </a:pPr>
            <a:r>
              <a:rPr lang="el-GR" sz="2600" dirty="0">
                <a:solidFill>
                  <a:prstClr val="black"/>
                </a:solidFill>
                <a:cs typeface="Calibri Light" panose="020F0302020204030204" pitchFamily="34" charset="0"/>
              </a:rPr>
              <a:t>«</a:t>
            </a:r>
            <a:r>
              <a:rPr lang="en-US" sz="2600" i="1" dirty="0">
                <a:solidFill>
                  <a:prstClr val="black"/>
                </a:solidFill>
                <a:cs typeface="Calibri Light" panose="020F0302020204030204" pitchFamily="34" charset="0"/>
              </a:rPr>
              <a:t>O</a:t>
            </a:r>
            <a:r>
              <a:rPr lang="el-GR" sz="2600" i="1" dirty="0">
                <a:solidFill>
                  <a:prstClr val="black"/>
                </a:solidFill>
                <a:cs typeface="Calibri Light" panose="020F0302020204030204" pitchFamily="34" charset="0"/>
              </a:rPr>
              <a:t> </a:t>
            </a:r>
            <a:r>
              <a:rPr lang="en-US" sz="2600" i="1" dirty="0">
                <a:solidFill>
                  <a:prstClr val="black"/>
                </a:solidFill>
                <a:cs typeface="Calibri Light" panose="020F0302020204030204" pitchFamily="34" charset="0"/>
              </a:rPr>
              <a:t>Heinz </a:t>
            </a:r>
            <a:r>
              <a:rPr lang="el-GR" sz="2600" i="1" dirty="0">
                <a:solidFill>
                  <a:prstClr val="black"/>
                </a:solidFill>
                <a:cs typeface="Calibri Light" panose="020F0302020204030204" pitchFamily="34" charset="0"/>
              </a:rPr>
              <a:t>έπρεπε να κλέψει το φάρμακο, γιατί κάποια μέρα μπορεί να είχε κι αυτός καρκίνο και τότε θα ήθελε να υπάρχει κάποιος να το κλέψει γι’ αυτόν</a:t>
            </a:r>
            <a:r>
              <a:rPr lang="el-GR" sz="2600" dirty="0">
                <a:solidFill>
                  <a:prstClr val="black"/>
                </a:solidFill>
                <a:cs typeface="Calibri Light" panose="020F0302020204030204" pitchFamily="34" charset="0"/>
              </a:rPr>
              <a:t>».</a:t>
            </a:r>
          </a:p>
          <a:p>
            <a:endParaRPr lang="el-GR" dirty="0"/>
          </a:p>
        </p:txBody>
      </p:sp>
    </p:spTree>
    <p:extLst>
      <p:ext uri="{BB962C8B-B14F-4D97-AF65-F5344CB8AC3E}">
        <p14:creationId xmlns:p14="http://schemas.microsoft.com/office/powerpoint/2010/main" val="624383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Συμβατικο</a:t>
            </a:r>
            <a:r>
              <a:rPr lang="el-GR" dirty="0" smtClean="0"/>
              <a:t> </a:t>
            </a:r>
            <a:r>
              <a:rPr lang="el-GR" dirty="0" err="1" smtClean="0"/>
              <a:t>επιπεδο</a:t>
            </a:r>
            <a:r>
              <a:rPr lang="el-GR" dirty="0"/>
              <a:t/>
            </a:r>
            <a:br>
              <a:rPr lang="el-GR" dirty="0"/>
            </a:br>
            <a:r>
              <a:rPr lang="el-GR" dirty="0" smtClean="0"/>
              <a:t>Σταδιο </a:t>
            </a:r>
            <a:r>
              <a:rPr lang="el-GR" dirty="0"/>
              <a:t>3: </a:t>
            </a:r>
            <a:r>
              <a:rPr lang="el-GR" dirty="0" err="1" smtClean="0"/>
              <a:t>Ηθικη</a:t>
            </a:r>
            <a:r>
              <a:rPr lang="el-GR" dirty="0" smtClean="0"/>
              <a:t> </a:t>
            </a:r>
            <a:r>
              <a:rPr lang="el-GR" dirty="0"/>
              <a:t>του </a:t>
            </a:r>
            <a:r>
              <a:rPr lang="el-GR" dirty="0" err="1" smtClean="0"/>
              <a:t>καλου</a:t>
            </a:r>
            <a:r>
              <a:rPr lang="el-GR" dirty="0" smtClean="0"/>
              <a:t> </a:t>
            </a:r>
            <a:r>
              <a:rPr lang="el-GR" dirty="0" err="1" smtClean="0"/>
              <a:t>παιδιου</a:t>
            </a:r>
            <a:endParaRPr lang="el-GR" dirty="0"/>
          </a:p>
        </p:txBody>
      </p:sp>
      <p:sp>
        <p:nvSpPr>
          <p:cNvPr id="3" name="Θέση περιεχομένου 2"/>
          <p:cNvSpPr>
            <a:spLocks noGrp="1"/>
          </p:cNvSpPr>
          <p:nvPr>
            <p:ph sz="quarter" idx="1"/>
          </p:nvPr>
        </p:nvSpPr>
        <p:spPr/>
        <p:txBody>
          <a:bodyPr>
            <a:normAutofit fontScale="92500" lnSpcReduction="20000"/>
          </a:bodyPr>
          <a:lstStyle/>
          <a:p>
            <a:pPr algn="just"/>
            <a:r>
              <a:rPr lang="el-GR" dirty="0"/>
              <a:t>Στο στάδιο αυτό, στο οποίο τα παιδία αρχίζουν να φτάνουν σε ηλικία 10-11 ετών, οι ηθικές κρίσεις γίνονται με βάση μία ηθική προοπτική κοινωνικών σχέσεων. Θέλουν να διατηρήσουν τη στοργή και την έγκριση των φίλων και των συγγενών με το να είναι «καλοί άνθρωποι» και θεωρούν τα κοινά συναισθήματα και συμφωνίες με τους κοντινούς ανθρώπους ως πιο σημαντικά από το ατομικό συμφέρον. Αυτό το στάδιο εξισώνεται με τον ηθικό κανόνα (Μην κάνεις στους άλλους αυτό που δε θέλεις να σου κάνουν) ή με την Επί όρους Ομιλία του Ιησού (Κάνουν στους άλλους ό,τι ήθελαν να κάνουν στους ίδιους).</a:t>
            </a:r>
          </a:p>
          <a:p>
            <a:pPr algn="just"/>
            <a:endParaRPr lang="el-GR" dirty="0"/>
          </a:p>
          <a:p>
            <a:pPr marL="0" indent="0" algn="just">
              <a:buNone/>
            </a:pPr>
            <a:r>
              <a:rPr lang="el-GR" dirty="0"/>
              <a:t>«</a:t>
            </a:r>
            <a:r>
              <a:rPr lang="el-GR" i="1" dirty="0"/>
              <a:t>Αν ήμουν ο </a:t>
            </a:r>
            <a:r>
              <a:rPr lang="el-GR" i="1" dirty="0" err="1"/>
              <a:t>Heinz</a:t>
            </a:r>
            <a:r>
              <a:rPr lang="el-GR" i="1" dirty="0"/>
              <a:t>, θα είχα κλέψει το φάρμακο για τη γυναίκα μου. Δε μπορείς να βάλεις τιμή στην αγάπη, ούτε τα πολλά δώρα κάνουν την αγάπη. Δε μπορείς να βάλεις τιμή ούτε στην ζωή.</a:t>
            </a:r>
            <a:r>
              <a:rPr lang="el-GR" dirty="0"/>
              <a:t>»</a:t>
            </a:r>
          </a:p>
          <a:p>
            <a:endParaRPr lang="el-GR" dirty="0"/>
          </a:p>
        </p:txBody>
      </p:sp>
    </p:spTree>
    <p:extLst>
      <p:ext uri="{BB962C8B-B14F-4D97-AF65-F5344CB8AC3E}">
        <p14:creationId xmlns:p14="http://schemas.microsoft.com/office/powerpoint/2010/main" val="18417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286000" y="3124200"/>
            <a:ext cx="6172200" cy="160784"/>
          </a:xfrm>
        </p:spPr>
        <p:txBody>
          <a:bodyPr>
            <a:normAutofit fontScale="90000"/>
          </a:bodyPr>
          <a:lstStyle/>
          <a:p>
            <a:endParaRPr lang="el-GR" dirty="0"/>
          </a:p>
        </p:txBody>
      </p:sp>
      <p:sp>
        <p:nvSpPr>
          <p:cNvPr id="3" name="Υπότιτλος 2"/>
          <p:cNvSpPr>
            <a:spLocks noGrp="1"/>
          </p:cNvSpPr>
          <p:nvPr>
            <p:ph type="subTitle" idx="1"/>
          </p:nvPr>
        </p:nvSpPr>
        <p:spPr>
          <a:xfrm>
            <a:off x="2286000" y="3284984"/>
            <a:ext cx="6172200" cy="3089938"/>
          </a:xfrm>
        </p:spPr>
        <p:txBody>
          <a:bodyPr/>
          <a:lstStyle/>
          <a:p>
            <a:pPr algn="just"/>
            <a:r>
              <a:rPr lang="el-GR" dirty="0" smtClean="0"/>
              <a:t>Ας υποθέσουμε ότι διδάσκετε σε μία τάξη γυμνασίου ή λυκείου. Τι είδους συγκρούσεις θα περιμένατε να αντιμετωπίσετε; Ποιον τρόπο θα προτείνατε για τον χειρισμό τους; τι στρατηγικές θα χρησιμοποιούσατε για να αποτρέψετε τις συγκρούσεις;</a:t>
            </a:r>
          </a:p>
        </p:txBody>
      </p:sp>
    </p:spTree>
    <p:extLst>
      <p:ext uri="{BB962C8B-B14F-4D97-AF65-F5344CB8AC3E}">
        <p14:creationId xmlns:p14="http://schemas.microsoft.com/office/powerpoint/2010/main" val="2391661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Συμβατικο</a:t>
            </a:r>
            <a:r>
              <a:rPr lang="el-GR" dirty="0" smtClean="0"/>
              <a:t> </a:t>
            </a:r>
            <a:r>
              <a:rPr lang="el-GR" dirty="0" err="1" smtClean="0"/>
              <a:t>επιπεδο</a:t>
            </a:r>
            <a:r>
              <a:rPr lang="el-GR" dirty="0"/>
              <a:t/>
            </a:r>
            <a:br>
              <a:rPr lang="el-GR" dirty="0"/>
            </a:br>
            <a:r>
              <a:rPr lang="el-GR" dirty="0" smtClean="0"/>
              <a:t>Σταδιο </a:t>
            </a:r>
            <a:r>
              <a:rPr lang="el-GR" dirty="0"/>
              <a:t>4: </a:t>
            </a:r>
            <a:r>
              <a:rPr lang="el-GR" dirty="0" err="1" smtClean="0"/>
              <a:t>Ηθικη</a:t>
            </a:r>
            <a:r>
              <a:rPr lang="el-GR" dirty="0" smtClean="0"/>
              <a:t> </a:t>
            </a:r>
            <a:r>
              <a:rPr lang="el-GR" dirty="0"/>
              <a:t>του </a:t>
            </a:r>
            <a:r>
              <a:rPr lang="el-GR" dirty="0" err="1" smtClean="0"/>
              <a:t>νομου</a:t>
            </a:r>
            <a:r>
              <a:rPr lang="el-GR" dirty="0" smtClean="0"/>
              <a:t> </a:t>
            </a:r>
            <a:r>
              <a:rPr lang="el-GR" dirty="0"/>
              <a:t>και της </a:t>
            </a:r>
            <a:r>
              <a:rPr lang="el-GR" dirty="0" err="1" smtClean="0"/>
              <a:t>ταξης</a:t>
            </a:r>
            <a:endParaRPr lang="el-GR" dirty="0"/>
          </a:p>
        </p:txBody>
      </p:sp>
      <p:sp>
        <p:nvSpPr>
          <p:cNvPr id="3" name="Θέση περιεχομένου 2"/>
          <p:cNvSpPr>
            <a:spLocks noGrp="1"/>
          </p:cNvSpPr>
          <p:nvPr>
            <p:ph sz="quarter" idx="1"/>
          </p:nvPr>
        </p:nvSpPr>
        <p:spPr/>
        <p:txBody>
          <a:bodyPr>
            <a:normAutofit fontScale="92500" lnSpcReduction="20000"/>
          </a:bodyPr>
          <a:lstStyle/>
          <a:p>
            <a:pPr algn="just"/>
            <a:r>
              <a:rPr lang="el-GR" dirty="0"/>
              <a:t>Οι ηθικοί συλλογισμοί αυτού του σταδίου μετατίθενται από τις σχέσεις μεταξύ των ατόμων στις σχέσεις μεταξύ του ατόμου και της ομάδας. Το άτομο λαμβάνει υπόψη μία ευρύτερη προοπτική, αυτή των κοινωνικών νόμων, οι οποίοι επιβάλλονται με τον ίδιο δίκαιο τρόπο για όλους και κάθε μέλος της κοινωνίας έχει προσωπικό καθήκον να τους τηρεί, ώστε να εξασφαλιστεί η κοινωνική τάξη και η συνεργασία ανάμεσα στους ανθρώπους. Αυτοί οι συλλογισμού εμφανίζονται στη διάρκεια της εφηβείας, αλλά εξακολουθεί να επικρατεί το στάδιο 3 έως τη μέση της δεκαετίας των 20.</a:t>
            </a:r>
          </a:p>
          <a:p>
            <a:pPr algn="just"/>
            <a:endParaRPr lang="el-GR" dirty="0"/>
          </a:p>
          <a:p>
            <a:pPr marL="0" indent="0" algn="just">
              <a:buNone/>
            </a:pPr>
            <a:r>
              <a:rPr lang="el-GR" dirty="0"/>
              <a:t>«</a:t>
            </a:r>
            <a:r>
              <a:rPr lang="el-GR" i="1" dirty="0"/>
              <a:t>Ακόμη κι αν η γυναίκα του πέθαινε, εξακολουθεί να έχει ως πολίτης το καθήκον να υπακούει στο νόμο. Αν αρχίσουν όλοι να παραβιάζουν το νόμο, θα επικρατήσει το έγκλημα…</a:t>
            </a:r>
            <a:r>
              <a:rPr lang="el-GR" dirty="0"/>
              <a:t>»</a:t>
            </a:r>
          </a:p>
        </p:txBody>
      </p:sp>
    </p:spTree>
    <p:extLst>
      <p:ext uri="{BB962C8B-B14F-4D97-AF65-F5344CB8AC3E}">
        <p14:creationId xmlns:p14="http://schemas.microsoft.com/office/powerpoint/2010/main" val="3293347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smtClean="0"/>
              <a:t>Μετασυμβατικο</a:t>
            </a:r>
            <a:r>
              <a:rPr lang="el-GR" dirty="0" smtClean="0"/>
              <a:t> </a:t>
            </a:r>
            <a:r>
              <a:rPr lang="el-GR" dirty="0" err="1" smtClean="0"/>
              <a:t>επιπεδο</a:t>
            </a:r>
            <a:r>
              <a:rPr lang="el-GR" dirty="0"/>
              <a:t/>
            </a:r>
            <a:br>
              <a:rPr lang="el-GR" dirty="0"/>
            </a:br>
            <a:r>
              <a:rPr lang="el-GR" dirty="0" smtClean="0"/>
              <a:t>Σταδιο </a:t>
            </a:r>
            <a:r>
              <a:rPr lang="el-GR" dirty="0"/>
              <a:t>5: </a:t>
            </a:r>
            <a:r>
              <a:rPr lang="el-GR" dirty="0" err="1" smtClean="0"/>
              <a:t>Ηθικη</a:t>
            </a:r>
            <a:r>
              <a:rPr lang="el-GR" dirty="0" smtClean="0"/>
              <a:t> </a:t>
            </a:r>
            <a:r>
              <a:rPr lang="el-GR" dirty="0"/>
              <a:t>του </a:t>
            </a:r>
            <a:r>
              <a:rPr lang="el-GR" dirty="0" err="1" smtClean="0"/>
              <a:t>κοινωνικου</a:t>
            </a:r>
            <a:r>
              <a:rPr lang="el-GR" dirty="0" smtClean="0"/>
              <a:t> </a:t>
            </a:r>
            <a:r>
              <a:rPr lang="el-GR" dirty="0" err="1" smtClean="0"/>
              <a:t>συμβολαιου</a:t>
            </a:r>
            <a:endParaRPr lang="el-GR" dirty="0"/>
          </a:p>
        </p:txBody>
      </p:sp>
      <p:sp>
        <p:nvSpPr>
          <p:cNvPr id="3" name="Θέση περιεχομένου 2"/>
          <p:cNvSpPr>
            <a:spLocks noGrp="1"/>
          </p:cNvSpPr>
          <p:nvPr>
            <p:ph sz="quarter" idx="1"/>
          </p:nvPr>
        </p:nvSpPr>
        <p:spPr/>
        <p:txBody>
          <a:bodyPr>
            <a:normAutofit fontScale="92500" lnSpcReduction="10000"/>
          </a:bodyPr>
          <a:lstStyle/>
          <a:p>
            <a:pPr algn="just"/>
            <a:r>
              <a:rPr lang="el-GR" dirty="0"/>
              <a:t>Τα άτομα εξακολουθούν να αποδέχονται και να εκτιμούν το κοινωνικό σύστημα, αλλά αντί να επιμένουν στη διατήρησή του ως έχει, είναι ανοιχτοί στις δημοκρατικές διαδικασίες αλλαγής και βελτίωσης του υπάρχοντος κοινωνικού συμβολαίου προκειμένου να διασφαλίζονται τα ατομικά δικαιώματα και τα συμφέροντα της πλειοψηφίας, αναγνωρίζοντας ότι καμιά φορά οι νόμοι συγκρούονται με τις ηθικές αρχές. Το στάδιο αυτό δεν εμφανίζεται πριν την αρχή της ενήλικης ζωής και αυτό σπάνια.</a:t>
            </a:r>
          </a:p>
          <a:p>
            <a:pPr algn="just"/>
            <a:endParaRPr lang="el-GR" dirty="0"/>
          </a:p>
          <a:p>
            <a:pPr marL="0" indent="0" algn="just">
              <a:buNone/>
            </a:pPr>
            <a:r>
              <a:rPr lang="el-GR" dirty="0"/>
              <a:t>«</a:t>
            </a:r>
            <a:r>
              <a:rPr lang="el-GR" i="1" dirty="0"/>
              <a:t>Αν ο </a:t>
            </a:r>
            <a:r>
              <a:rPr lang="el-GR" i="1" dirty="0" err="1"/>
              <a:t>Heinz</a:t>
            </a:r>
            <a:r>
              <a:rPr lang="el-GR" i="1" dirty="0"/>
              <a:t> υποστεί δίωξη για κλοπή, ο νόμος πρέπει να </a:t>
            </a:r>
            <a:r>
              <a:rPr lang="el-GR" i="1" dirty="0" err="1"/>
              <a:t>επαναρμηνευτεί</a:t>
            </a:r>
            <a:r>
              <a:rPr lang="el-GR" i="1" dirty="0"/>
              <a:t> για να λαμβάνει υπόψη τις καταστάσεις, στις οποίες είναι αντίθετος με το φυσικό δικαίωμα των ανθρώπων να συνεχίζουν να ζουν.</a:t>
            </a:r>
            <a:r>
              <a:rPr lang="el-GR" dirty="0"/>
              <a:t>»</a:t>
            </a:r>
          </a:p>
          <a:p>
            <a:endParaRPr lang="el-GR" dirty="0"/>
          </a:p>
        </p:txBody>
      </p:sp>
    </p:spTree>
    <p:extLst>
      <p:ext uri="{BB962C8B-B14F-4D97-AF65-F5344CB8AC3E}">
        <p14:creationId xmlns:p14="http://schemas.microsoft.com/office/powerpoint/2010/main" val="1846898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Μετασυμβατικο</a:t>
            </a:r>
            <a:r>
              <a:rPr lang="el-GR" dirty="0" smtClean="0"/>
              <a:t> </a:t>
            </a:r>
            <a:r>
              <a:rPr lang="el-GR" dirty="0" err="1" smtClean="0"/>
              <a:t>επιπεδο</a:t>
            </a:r>
            <a:r>
              <a:rPr lang="el-GR" dirty="0"/>
              <a:t/>
            </a:r>
            <a:br>
              <a:rPr lang="el-GR" dirty="0"/>
            </a:br>
            <a:r>
              <a:rPr lang="el-GR" dirty="0" smtClean="0"/>
              <a:t>Σταδιο </a:t>
            </a:r>
            <a:r>
              <a:rPr lang="el-GR" dirty="0"/>
              <a:t>6: </a:t>
            </a:r>
            <a:r>
              <a:rPr lang="el-GR" dirty="0" err="1" smtClean="0"/>
              <a:t>Οικουμενικες</a:t>
            </a:r>
            <a:r>
              <a:rPr lang="el-GR" dirty="0" smtClean="0"/>
              <a:t> </a:t>
            </a:r>
            <a:r>
              <a:rPr lang="el-GR" dirty="0" err="1" smtClean="0"/>
              <a:t>ηθικες</a:t>
            </a:r>
            <a:r>
              <a:rPr lang="el-GR" dirty="0" smtClean="0"/>
              <a:t> </a:t>
            </a:r>
            <a:r>
              <a:rPr lang="el-GR" dirty="0" err="1" smtClean="0"/>
              <a:t>αρχες</a:t>
            </a:r>
            <a:endParaRPr lang="el-GR" dirty="0"/>
          </a:p>
        </p:txBody>
      </p:sp>
      <p:sp>
        <p:nvSpPr>
          <p:cNvPr id="3" name="Θέση περιεχομένου 2"/>
          <p:cNvSpPr>
            <a:spLocks noGrp="1"/>
          </p:cNvSpPr>
          <p:nvPr>
            <p:ph sz="quarter" idx="1"/>
          </p:nvPr>
        </p:nvSpPr>
        <p:spPr/>
        <p:txBody>
          <a:bodyPr>
            <a:normAutofit fontScale="92500" lnSpcReduction="20000"/>
          </a:bodyPr>
          <a:lstStyle/>
          <a:p>
            <a:pPr algn="just"/>
            <a:r>
              <a:rPr lang="el-GR" dirty="0"/>
              <a:t>Οι άνθρωποι φθάνουν σε αυτό το στάδιο όταν κάνουν ηθικές κρίσεις σύμφωνα με τις ηθικές αρχές που πιστεύουν ότι υπερβαίνουν τους κανόνες των ατομικών κοινωνιών. Η σωστή δράση καθορίζεται από επιλεγμένες από το άτομο δεοντολογικές αρχές της συνείδησης (σεβασμός για την αξία, αξιοπρέπεια κάθε ατόμου), που ισχύουν για όλη την ανθρωπότητα, ανεξάρτητα από το νόμο και την ηθική συμφωνία. Ο </a:t>
            </a:r>
            <a:r>
              <a:rPr lang="el-GR" dirty="0" err="1"/>
              <a:t>Kohlberg</a:t>
            </a:r>
            <a:r>
              <a:rPr lang="el-GR" dirty="0"/>
              <a:t> πίστευε ότι αυτοί οι ηθικοί συλλογισμοί πρέπει να αντιμετωπίζονται ως φιλοσοφικό ιδανικό κι όχι ως ψυχολογική πραγματικότητα. </a:t>
            </a:r>
          </a:p>
          <a:p>
            <a:pPr algn="just"/>
            <a:endParaRPr lang="el-GR" dirty="0"/>
          </a:p>
          <a:p>
            <a:pPr marL="0" indent="0" algn="just">
              <a:buNone/>
            </a:pPr>
            <a:r>
              <a:rPr lang="el-GR" dirty="0"/>
              <a:t>«</a:t>
            </a:r>
            <a:r>
              <a:rPr lang="el-GR" i="1" dirty="0"/>
              <a:t>Δεν έχει νόημα να τοποθετείται ο σεβασμός για την ιδιοκτησία πάνω από τον σεβασμό για την ίδια τη ζωή. Οι άνθρωποι θα μπορούσαν να ζήσουν χωρίς καμία ιδιοκτησία…</a:t>
            </a:r>
            <a:r>
              <a:rPr lang="el-GR" dirty="0"/>
              <a:t>»</a:t>
            </a:r>
          </a:p>
          <a:p>
            <a:endParaRPr lang="el-GR" dirty="0"/>
          </a:p>
        </p:txBody>
      </p:sp>
    </p:spTree>
    <p:extLst>
      <p:ext uri="{BB962C8B-B14F-4D97-AF65-F5344CB8AC3E}">
        <p14:creationId xmlns:p14="http://schemas.microsoft.com/office/powerpoint/2010/main" val="1612947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Κοινωνικοσυναισθηματικη </a:t>
            </a:r>
            <a:r>
              <a:rPr lang="el-GR" dirty="0" err="1" smtClean="0"/>
              <a:t>αναπτυξη</a:t>
            </a:r>
            <a:endParaRPr lang="el-GR"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5951404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Κοινωνικοσυναισθηματικη </a:t>
            </a:r>
            <a:r>
              <a:rPr lang="el-GR" dirty="0" err="1" smtClean="0"/>
              <a:t>αναπτυξη</a:t>
            </a:r>
            <a:r>
              <a:rPr lang="el-GR" dirty="0" smtClean="0"/>
              <a:t> στην </a:t>
            </a:r>
            <a:r>
              <a:rPr lang="el-GR" dirty="0" err="1" smtClean="0"/>
              <a:t>προσχολικη</a:t>
            </a:r>
            <a:r>
              <a:rPr lang="el-GR" dirty="0" smtClean="0"/>
              <a:t> </a:t>
            </a:r>
            <a:r>
              <a:rPr lang="el-GR" dirty="0" err="1" smtClean="0"/>
              <a:t>ηλικια</a:t>
            </a:r>
            <a:r>
              <a:rPr lang="el-GR" dirty="0" smtClean="0"/>
              <a:t> (1)</a:t>
            </a:r>
            <a:endParaRPr lang="el-GR" dirty="0"/>
          </a:p>
        </p:txBody>
      </p:sp>
      <p:sp>
        <p:nvSpPr>
          <p:cNvPr id="3" name="Θέση περιεχομένου 2"/>
          <p:cNvSpPr>
            <a:spLocks noGrp="1"/>
          </p:cNvSpPr>
          <p:nvPr>
            <p:ph sz="quarter" idx="1"/>
          </p:nvPr>
        </p:nvSpPr>
        <p:spPr>
          <a:xfrm>
            <a:off x="457200" y="1600200"/>
            <a:ext cx="8003232" cy="4873752"/>
          </a:xfrm>
        </p:spPr>
        <p:txBody>
          <a:bodyPr>
            <a:normAutofit fontScale="92500"/>
          </a:bodyPr>
          <a:lstStyle/>
          <a:p>
            <a:pPr algn="just"/>
            <a:r>
              <a:rPr lang="el-GR" sz="2200" b="1" dirty="0" smtClean="0"/>
              <a:t>Θεωρία </a:t>
            </a:r>
            <a:r>
              <a:rPr lang="en-US" sz="2200" b="1" dirty="0" smtClean="0"/>
              <a:t>Erikson </a:t>
            </a:r>
            <a:r>
              <a:rPr lang="el-GR" sz="2200" b="1" dirty="0" smtClean="0"/>
              <a:t>&amp; εκπαιδευτικοί</a:t>
            </a:r>
            <a:r>
              <a:rPr lang="el-GR" sz="2200" dirty="0" smtClean="0"/>
              <a:t>: οι παιδαγωγοί δίνουν ευκαιρίες στα παιδιά να πάρουν πρωτοβουλίες, να αντιμετωπίσουν δυσκολίες και να επιτύχουν</a:t>
            </a:r>
          </a:p>
          <a:p>
            <a:pPr marL="0" indent="0" algn="just">
              <a:buNone/>
            </a:pPr>
            <a:endParaRPr lang="el-GR" sz="2200" dirty="0" smtClean="0"/>
          </a:p>
          <a:p>
            <a:pPr algn="just"/>
            <a:r>
              <a:rPr lang="el-GR" sz="2200" dirty="0" smtClean="0"/>
              <a:t>Οι </a:t>
            </a:r>
            <a:r>
              <a:rPr lang="el-GR" sz="2200" b="1" dirty="0" smtClean="0"/>
              <a:t>συνομήλικοι</a:t>
            </a:r>
            <a:r>
              <a:rPr lang="el-GR" sz="2200" dirty="0" smtClean="0"/>
              <a:t> παίζουν σημαντικό ρόλο στη γνωστική και την κοινωνική ανάπτυξη (π.χ. οι συγκρούσεις δίνουν τη </a:t>
            </a:r>
            <a:r>
              <a:rPr lang="el-GR" sz="2200" dirty="0"/>
              <a:t>δ</a:t>
            </a:r>
            <a:r>
              <a:rPr lang="el-GR" sz="2200" dirty="0" smtClean="0"/>
              <a:t>υνατότητα στα παιδιά να ξεπεράσουν τον εγωκεντρισμό τους κάνοντας υποχωρήσεις και συνεργασίες, αντιλαμβανόμενα το συναίσθημα και τις σκέψεις των άλλων και κατανοώντας ότι η συμπεριφορά τους επηρεάζει τους άλλους)</a:t>
            </a:r>
          </a:p>
          <a:p>
            <a:pPr marL="0" indent="0" algn="just">
              <a:buNone/>
            </a:pPr>
            <a:endParaRPr lang="el-GR" sz="2200" dirty="0" smtClean="0"/>
          </a:p>
          <a:p>
            <a:pPr algn="just"/>
            <a:r>
              <a:rPr lang="el-GR" sz="2200" dirty="0"/>
              <a:t>Οι </a:t>
            </a:r>
            <a:r>
              <a:rPr lang="el-GR" sz="2200" b="1" dirty="0" err="1" smtClean="0"/>
              <a:t>φιλοκοινωνικές</a:t>
            </a:r>
            <a:r>
              <a:rPr lang="el-GR" sz="2200" b="1" dirty="0" smtClean="0"/>
              <a:t> συμπεριφορές </a:t>
            </a:r>
            <a:r>
              <a:rPr lang="el-GR" sz="2200" dirty="0" smtClean="0"/>
              <a:t>είναι </a:t>
            </a:r>
            <a:r>
              <a:rPr lang="el-GR" sz="2200" dirty="0"/>
              <a:t>οικειοθελείς διαπροσωπικές συμπεριφορές φροντίδας, προσφοράς, συνεργασίας.</a:t>
            </a:r>
          </a:p>
          <a:p>
            <a:pPr algn="just"/>
            <a:endParaRPr lang="el-GR" dirty="0" smtClean="0"/>
          </a:p>
          <a:p>
            <a:pPr algn="just"/>
            <a:endParaRPr lang="el-GR" dirty="0"/>
          </a:p>
        </p:txBody>
      </p:sp>
    </p:spTree>
    <p:extLst>
      <p:ext uri="{BB962C8B-B14F-4D97-AF65-F5344CB8AC3E}">
        <p14:creationId xmlns:p14="http://schemas.microsoft.com/office/powerpoint/2010/main" val="31599669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Κοινωνικοσυναισθηματικη </a:t>
            </a:r>
            <a:r>
              <a:rPr lang="el-GR" dirty="0" err="1"/>
              <a:t>αναπτυξη</a:t>
            </a:r>
            <a:r>
              <a:rPr lang="el-GR" dirty="0"/>
              <a:t> στην </a:t>
            </a:r>
            <a:r>
              <a:rPr lang="el-GR" dirty="0" err="1"/>
              <a:t>προσχολικη</a:t>
            </a:r>
            <a:r>
              <a:rPr lang="el-GR" dirty="0"/>
              <a:t> </a:t>
            </a:r>
            <a:r>
              <a:rPr lang="el-GR" dirty="0" err="1"/>
              <a:t>ηλικια</a:t>
            </a:r>
            <a:r>
              <a:rPr lang="el-GR" dirty="0"/>
              <a:t> </a:t>
            </a:r>
            <a:r>
              <a:rPr lang="el-GR" dirty="0" smtClean="0"/>
              <a:t>(2)</a:t>
            </a:r>
            <a:endParaRPr lang="el-GR" dirty="0"/>
          </a:p>
        </p:txBody>
      </p:sp>
      <p:sp>
        <p:nvSpPr>
          <p:cNvPr id="3" name="Θέση περιεχομένου 2"/>
          <p:cNvSpPr>
            <a:spLocks noGrp="1"/>
          </p:cNvSpPr>
          <p:nvPr>
            <p:ph sz="quarter" idx="1"/>
          </p:nvPr>
        </p:nvSpPr>
        <p:spPr>
          <a:xfrm>
            <a:off x="457200" y="1600200"/>
            <a:ext cx="7859216" cy="4997152"/>
          </a:xfrm>
        </p:spPr>
        <p:txBody>
          <a:bodyPr>
            <a:normAutofit fontScale="92500" lnSpcReduction="20000"/>
          </a:bodyPr>
          <a:lstStyle/>
          <a:p>
            <a:pPr algn="just"/>
            <a:r>
              <a:rPr lang="el-GR" dirty="0" smtClean="0"/>
              <a:t>Τα παιδιά αλληλεπιδρούν με τους συνομηλίκους μέσω του παιχνιδιού, το οποίο ασκεί γνωστικές, γλωσσικές και κοινωνικές δεξιότητες και συμβάλλει στην ανάπτυξη </a:t>
            </a:r>
            <a:r>
              <a:rPr lang="el-GR" smtClean="0"/>
              <a:t>της προσωπικότητας</a:t>
            </a:r>
          </a:p>
          <a:p>
            <a:pPr marL="0" indent="0" algn="just">
              <a:buNone/>
            </a:pPr>
            <a:endParaRPr lang="el-GR" dirty="0" smtClean="0"/>
          </a:p>
          <a:p>
            <a:pPr algn="just">
              <a:buFont typeface="Arial" panose="020B0604020202020204" pitchFamily="34" charset="0"/>
              <a:buChar char="•"/>
            </a:pPr>
            <a:r>
              <a:rPr lang="el-GR" dirty="0" smtClean="0"/>
              <a:t>Μοναχικό παιχνίδι: το παιδί παίζει μόνο, ανεξάρτητα από το τι κάνουν τα άλλα παιδιά</a:t>
            </a:r>
          </a:p>
          <a:p>
            <a:pPr algn="just">
              <a:buFont typeface="Arial" panose="020B0604020202020204" pitchFamily="34" charset="0"/>
              <a:buChar char="•"/>
            </a:pPr>
            <a:r>
              <a:rPr lang="el-GR" dirty="0"/>
              <a:t>Παράλληλο παιχνίδι: το παιδί παίζει κοντά σε άλλα παιδιά με παρόμοια υλικά, αλλά </a:t>
            </a:r>
            <a:r>
              <a:rPr lang="el-GR" dirty="0" smtClean="0"/>
              <a:t>με ελάχιστη επικοινωνία ή αλληλεπίδραση</a:t>
            </a:r>
          </a:p>
          <a:p>
            <a:pPr algn="just">
              <a:buFont typeface="Arial" panose="020B0604020202020204" pitchFamily="34" charset="0"/>
              <a:buChar char="•"/>
            </a:pPr>
            <a:r>
              <a:rPr lang="el-GR" dirty="0" smtClean="0"/>
              <a:t>Συντροφικό παιχνίδι: τα παιδιά μοιράζονται τα παιχνίδια τους, επικοινωνούν και δείχνουν ενδιαφέρον για το τι κάνουν οι άλλοι</a:t>
            </a:r>
          </a:p>
          <a:p>
            <a:pPr algn="just">
              <a:buFont typeface="Arial" panose="020B0604020202020204" pitchFamily="34" charset="0"/>
              <a:buChar char="•"/>
            </a:pPr>
            <a:r>
              <a:rPr lang="el-GR" dirty="0" smtClean="0"/>
              <a:t>Συνεργατικό παιχνίδι: τα παιδιά γίνονται μία ομάδα για έναν κοινό σκοπό </a:t>
            </a:r>
            <a:endParaRPr lang="el-GR" dirty="0"/>
          </a:p>
          <a:p>
            <a:pPr algn="just"/>
            <a:endParaRPr lang="el-GR" dirty="0"/>
          </a:p>
        </p:txBody>
      </p:sp>
    </p:spTree>
    <p:extLst>
      <p:ext uri="{BB962C8B-B14F-4D97-AF65-F5344CB8AC3E}">
        <p14:creationId xmlns:p14="http://schemas.microsoft.com/office/powerpoint/2010/main" val="13158737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922114"/>
          </a:xfrm>
        </p:spPr>
        <p:txBody>
          <a:bodyPr>
            <a:normAutofit fontScale="90000"/>
          </a:bodyPr>
          <a:lstStyle/>
          <a:p>
            <a:r>
              <a:rPr lang="el-GR" sz="2800" dirty="0"/>
              <a:t>Κοινωνικοσυναισθηματικη </a:t>
            </a:r>
            <a:r>
              <a:rPr lang="el-GR" sz="2800" dirty="0" err="1"/>
              <a:t>αναπτυξη</a:t>
            </a:r>
            <a:r>
              <a:rPr lang="el-GR" sz="2800" dirty="0"/>
              <a:t> </a:t>
            </a:r>
            <a:r>
              <a:rPr lang="el-GR" sz="2800" dirty="0" smtClean="0"/>
              <a:t>στη </a:t>
            </a:r>
            <a:r>
              <a:rPr lang="el-GR" sz="2800" dirty="0" err="1" smtClean="0"/>
              <a:t>σχολικη</a:t>
            </a:r>
            <a:r>
              <a:rPr lang="el-GR" sz="2800" dirty="0" smtClean="0"/>
              <a:t> </a:t>
            </a:r>
            <a:r>
              <a:rPr lang="el-GR" sz="2800" dirty="0" err="1"/>
              <a:t>ηλικια</a:t>
            </a:r>
            <a:r>
              <a:rPr lang="el-GR" sz="2800" dirty="0"/>
              <a:t> (1)</a:t>
            </a:r>
          </a:p>
        </p:txBody>
      </p:sp>
      <p:sp>
        <p:nvSpPr>
          <p:cNvPr id="3" name="Θέση περιεχομένου 2"/>
          <p:cNvSpPr>
            <a:spLocks noGrp="1"/>
          </p:cNvSpPr>
          <p:nvPr>
            <p:ph sz="quarter" idx="1"/>
          </p:nvPr>
        </p:nvSpPr>
        <p:spPr>
          <a:xfrm>
            <a:off x="457200" y="1412776"/>
            <a:ext cx="7715200" cy="5256584"/>
          </a:xfrm>
        </p:spPr>
        <p:txBody>
          <a:bodyPr>
            <a:normAutofit fontScale="92500" lnSpcReduction="20000"/>
          </a:bodyPr>
          <a:lstStyle/>
          <a:p>
            <a:pPr algn="just"/>
            <a:r>
              <a:rPr lang="el-GR" b="1" dirty="0" smtClean="0"/>
              <a:t>Θεωρία </a:t>
            </a:r>
            <a:r>
              <a:rPr lang="en-US" b="1" dirty="0"/>
              <a:t>Erikson &amp; </a:t>
            </a:r>
            <a:r>
              <a:rPr lang="el-GR" b="1" dirty="0" smtClean="0"/>
              <a:t>εκπαίδευση</a:t>
            </a:r>
            <a:r>
              <a:rPr lang="el-GR" dirty="0" smtClean="0"/>
              <a:t>: οι εμπειρίες από τη φοίτηση στο δημοτικό συμβάλλουν στην ανάπτυξη της φιλοπονίας. Τα παιδιά έχουν την ικανότητα να συγκεντρωθούν και να διεκπεραιώσουν μία εργασία αντλώντας ευχαρίστηση, δουλεύουν ανεξάρτητα ή ομαδικά, πετυχαίνουν στόχους με κοινωνικά αποδεκτούς στόχους και ενδιαφέρονται για την τήρηση των κανόνων. Οι κοινωνικοί και συναισθηματικοί παράγοντες επηρεάζουν την επίδοση των μαθητών.</a:t>
            </a:r>
          </a:p>
          <a:p>
            <a:pPr algn="just"/>
            <a:r>
              <a:rPr lang="el-GR" dirty="0" smtClean="0"/>
              <a:t>Αναπτύσσουν την </a:t>
            </a:r>
            <a:r>
              <a:rPr lang="el-GR" b="1" dirty="0" smtClean="0"/>
              <a:t>έννοια του εαυτού </a:t>
            </a:r>
            <a:r>
              <a:rPr lang="el-GR" dirty="0" smtClean="0"/>
              <a:t>(πεποίθηση του ατόμου για τα πλεονεκτήματα, μειονεκτήματα, ικανότητες, αξίες) και </a:t>
            </a:r>
            <a:r>
              <a:rPr lang="el-GR" dirty="0"/>
              <a:t>την </a:t>
            </a:r>
            <a:r>
              <a:rPr lang="el-GR" b="1" dirty="0"/>
              <a:t>αυτοεκτίμηση</a:t>
            </a:r>
            <a:r>
              <a:rPr lang="el-GR" dirty="0"/>
              <a:t> (εκτίμηση που έχει κάποιος για την αξία του ως </a:t>
            </a:r>
            <a:r>
              <a:rPr lang="el-GR" dirty="0" smtClean="0"/>
              <a:t>ατόμου). </a:t>
            </a:r>
          </a:p>
          <a:p>
            <a:pPr algn="just"/>
            <a:r>
              <a:rPr lang="el-GR" dirty="0" smtClean="0"/>
              <a:t>Αξιολογούν τον εαυτό τους κάνοντας </a:t>
            </a:r>
            <a:r>
              <a:rPr lang="el-GR" b="1" dirty="0" smtClean="0"/>
              <a:t>κοινωνική σύγκριση</a:t>
            </a:r>
            <a:r>
              <a:rPr lang="el-GR" dirty="0" smtClean="0"/>
              <a:t> (συνήθως τα παιδιά που δυσκολεύονται στο σχολείο, έχουν λιγότερο θετική εικόνα εαυτού και σημειώνουν χαμηλή επίδοση και τα επόμενα χρόνια)</a:t>
            </a:r>
            <a:endParaRPr lang="el-GR" b="1" dirty="0"/>
          </a:p>
        </p:txBody>
      </p:sp>
    </p:spTree>
    <p:extLst>
      <p:ext uri="{BB962C8B-B14F-4D97-AF65-F5344CB8AC3E}">
        <p14:creationId xmlns:p14="http://schemas.microsoft.com/office/powerpoint/2010/main" val="25123525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850106"/>
          </a:xfrm>
        </p:spPr>
        <p:txBody>
          <a:bodyPr>
            <a:normAutofit fontScale="90000"/>
          </a:bodyPr>
          <a:lstStyle/>
          <a:p>
            <a:r>
              <a:rPr lang="el-GR" sz="2800" dirty="0"/>
              <a:t>Κοινωνικοσυναισθηματικη </a:t>
            </a:r>
            <a:r>
              <a:rPr lang="el-GR" sz="2800" dirty="0" err="1"/>
              <a:t>αναπτυξη</a:t>
            </a:r>
            <a:r>
              <a:rPr lang="el-GR" sz="2800" dirty="0"/>
              <a:t> στη </a:t>
            </a:r>
            <a:r>
              <a:rPr lang="el-GR" sz="2800" dirty="0" err="1"/>
              <a:t>σχολικη</a:t>
            </a:r>
            <a:r>
              <a:rPr lang="el-GR" sz="2800" dirty="0"/>
              <a:t> </a:t>
            </a:r>
            <a:r>
              <a:rPr lang="el-GR" sz="2800" dirty="0" err="1"/>
              <a:t>ηλικια</a:t>
            </a:r>
            <a:r>
              <a:rPr lang="el-GR" sz="2800" dirty="0"/>
              <a:t> </a:t>
            </a:r>
            <a:r>
              <a:rPr lang="el-GR" sz="2800" dirty="0" smtClean="0"/>
              <a:t>(2)</a:t>
            </a:r>
            <a:endParaRPr lang="el-GR" sz="2800" dirty="0"/>
          </a:p>
        </p:txBody>
      </p:sp>
      <p:sp>
        <p:nvSpPr>
          <p:cNvPr id="3" name="Θέση περιεχομένου 2"/>
          <p:cNvSpPr>
            <a:spLocks noGrp="1"/>
          </p:cNvSpPr>
          <p:nvPr>
            <p:ph sz="quarter" idx="1"/>
          </p:nvPr>
        </p:nvSpPr>
        <p:spPr>
          <a:xfrm>
            <a:off x="457200" y="1268760"/>
            <a:ext cx="7787208" cy="5205192"/>
          </a:xfrm>
        </p:spPr>
        <p:txBody>
          <a:bodyPr>
            <a:normAutofit/>
          </a:bodyPr>
          <a:lstStyle/>
          <a:p>
            <a:pPr algn="just"/>
            <a:r>
              <a:rPr lang="el-GR" sz="2200" dirty="0" smtClean="0"/>
              <a:t>Οι ενήλικοι (γονείς, εκπαιδευτικοί) είναι σημαντικό να παρέχουν τέτοιες εμπειρίες/δραστηριότητες που δίνουν τη δυνατότητα στα παιδιά να πετύχουν και να αισθανθούν ικανά. Οι εκπαιδευτικοί μπορούν να αναγνωρίσουν την πρόοδο κι όχι τόσο το επίπεδο ικανότητας των μαθητών με δυσκολίες, εστιάζοντας στην προσπάθεια και την εξέλιξη του μαθητή. Όταν ο μαθητής έχει εμπειρίες επιτυχίας στο σχολείο, αισθάνεται αυτοεκτίμηση</a:t>
            </a:r>
          </a:p>
          <a:p>
            <a:pPr algn="just"/>
            <a:r>
              <a:rPr lang="el-GR" sz="2200" dirty="0" smtClean="0"/>
              <a:t>Οι φιλίες έχουν κεντρική θέση, καθώς γίνονται αμοιβαίες και σταθερές. Χαρακτηρίζονται από υποστήριξη, αφοσίωση, ασφάλεια, ανταλλαγή απόψεων και αποτελούν κοινωνικά πρότυπα συμπεριφοράς (π.χ. επίλυση συγκρούσεων)</a:t>
            </a:r>
            <a:endParaRPr lang="el-GR" sz="2200" dirty="0"/>
          </a:p>
        </p:txBody>
      </p:sp>
    </p:spTree>
    <p:extLst>
      <p:ext uri="{BB962C8B-B14F-4D97-AF65-F5344CB8AC3E}">
        <p14:creationId xmlns:p14="http://schemas.microsoft.com/office/powerpoint/2010/main" val="41876509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Κοινωνικοσυναισθηματικη </a:t>
            </a:r>
            <a:r>
              <a:rPr lang="el-GR" dirty="0" err="1"/>
              <a:t>αναπτυξη</a:t>
            </a:r>
            <a:r>
              <a:rPr lang="el-GR" dirty="0"/>
              <a:t> </a:t>
            </a:r>
            <a:r>
              <a:rPr lang="el-GR" dirty="0" smtClean="0"/>
              <a:t>στην </a:t>
            </a:r>
            <a:r>
              <a:rPr lang="el-GR" dirty="0" err="1" smtClean="0"/>
              <a:t>εφηβικη</a:t>
            </a:r>
            <a:r>
              <a:rPr lang="el-GR" dirty="0" smtClean="0"/>
              <a:t> </a:t>
            </a:r>
            <a:r>
              <a:rPr lang="el-GR" dirty="0" err="1"/>
              <a:t>ηλικια</a:t>
            </a:r>
            <a:r>
              <a:rPr lang="el-GR" dirty="0"/>
              <a:t> (1)</a:t>
            </a:r>
          </a:p>
        </p:txBody>
      </p:sp>
      <p:sp>
        <p:nvSpPr>
          <p:cNvPr id="3" name="Θέση περιεχομένου 2"/>
          <p:cNvSpPr>
            <a:spLocks noGrp="1"/>
          </p:cNvSpPr>
          <p:nvPr>
            <p:ph sz="quarter" idx="1"/>
          </p:nvPr>
        </p:nvSpPr>
        <p:spPr>
          <a:xfrm>
            <a:off x="457200" y="1600200"/>
            <a:ext cx="7643192" cy="4873752"/>
          </a:xfrm>
        </p:spPr>
        <p:txBody>
          <a:bodyPr>
            <a:normAutofit/>
          </a:bodyPr>
          <a:lstStyle/>
          <a:p>
            <a:pPr algn="just"/>
            <a:r>
              <a:rPr lang="el-GR" dirty="0" smtClean="0"/>
              <a:t>Οι έφηβοι τείνουν να </a:t>
            </a:r>
            <a:r>
              <a:rPr lang="el-GR" dirty="0" err="1" smtClean="0"/>
              <a:t>αναστοχάζονται</a:t>
            </a:r>
            <a:r>
              <a:rPr lang="el-GR" dirty="0" smtClean="0"/>
              <a:t>, να μελετούν τον εαυτό τους, να αποκτούν επίγνωση της μοναδικότητας και να αναζητούν την ταυτότητα</a:t>
            </a:r>
          </a:p>
          <a:p>
            <a:pPr algn="just"/>
            <a:r>
              <a:rPr lang="el-GR" dirty="0" smtClean="0"/>
              <a:t>Η ενίσχυση της αυτοεκτίμησης είναι σημαντική. Οι εκπαιδευτικοί οφείλουν να δημιουργήσουν στους μαθητές την αίσθηση ότι τους εκτιμούν και την πεποίθηση ότι μπορούν να τα καταφέρουν. Οι χαμηλές προσδοκίες από τους μαθητές καθώς και οι συγκρίσεις με άλλους είναι καλό να αποφεύγονται.</a:t>
            </a:r>
          </a:p>
          <a:p>
            <a:pPr algn="just"/>
            <a:r>
              <a:rPr lang="el-GR" dirty="0" smtClean="0"/>
              <a:t>Οι κοινωνικές και φιλικές σχέσεις επηρεάζουν την αυτοεκτίμηση, το αίσθημα μοναξιάς, την ανάπτυξη κοινωνικών δεξιοτήτων και τη σχολική επίδοση</a:t>
            </a:r>
            <a:endParaRPr lang="el-GR" dirty="0"/>
          </a:p>
        </p:txBody>
      </p:sp>
    </p:spTree>
    <p:extLst>
      <p:ext uri="{BB962C8B-B14F-4D97-AF65-F5344CB8AC3E}">
        <p14:creationId xmlns:p14="http://schemas.microsoft.com/office/powerpoint/2010/main" val="17743477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994122"/>
          </a:xfrm>
        </p:spPr>
        <p:txBody>
          <a:bodyPr>
            <a:normAutofit fontScale="90000"/>
          </a:bodyPr>
          <a:lstStyle/>
          <a:p>
            <a:r>
              <a:rPr lang="el-GR" dirty="0"/>
              <a:t>Κοινωνικοσυναισθηματικη </a:t>
            </a:r>
            <a:r>
              <a:rPr lang="el-GR" dirty="0" err="1"/>
              <a:t>αναπτυξη</a:t>
            </a:r>
            <a:r>
              <a:rPr lang="el-GR" dirty="0"/>
              <a:t> στην </a:t>
            </a:r>
            <a:r>
              <a:rPr lang="el-GR" dirty="0" err="1"/>
              <a:t>εφηβικη</a:t>
            </a:r>
            <a:r>
              <a:rPr lang="el-GR" dirty="0"/>
              <a:t> </a:t>
            </a:r>
            <a:r>
              <a:rPr lang="el-GR" dirty="0" err="1"/>
              <a:t>ηλικια</a:t>
            </a:r>
            <a:r>
              <a:rPr lang="el-GR" dirty="0"/>
              <a:t> </a:t>
            </a:r>
            <a:r>
              <a:rPr lang="el-GR" dirty="0" smtClean="0"/>
              <a:t>(2)</a:t>
            </a:r>
            <a:endParaRPr lang="el-GR" dirty="0"/>
          </a:p>
        </p:txBody>
      </p:sp>
      <p:sp>
        <p:nvSpPr>
          <p:cNvPr id="3" name="Θέση περιεχομένου 2"/>
          <p:cNvSpPr>
            <a:spLocks noGrp="1"/>
          </p:cNvSpPr>
          <p:nvPr>
            <p:ph sz="quarter" idx="1"/>
          </p:nvPr>
        </p:nvSpPr>
        <p:spPr>
          <a:xfrm>
            <a:off x="457200" y="1412776"/>
            <a:ext cx="7467600" cy="5061176"/>
          </a:xfrm>
        </p:spPr>
        <p:txBody>
          <a:bodyPr/>
          <a:lstStyle/>
          <a:p>
            <a:pPr algn="just"/>
            <a:r>
              <a:rPr lang="el-GR" dirty="0" smtClean="0"/>
              <a:t>Οι περισσότεροι έφηβοι βιώνουν συναισθηματικές συγκρούσεις, τις οποίες καταφέρνουν να επιλύσουν. Ωστόσο, κάποιοι οδηγούνται σε προβλήματα στην εφηβεία λόγω της ψυχολογικής πίεσης και της απουσίας συναισθηματικής υγείας.</a:t>
            </a:r>
          </a:p>
          <a:p>
            <a:pPr algn="just"/>
            <a:r>
              <a:rPr lang="el-GR" dirty="0" smtClean="0"/>
              <a:t>Κάποια από τα προβλήματα που αντιμετωπίζουν οι έφηβοι είναι: οι συναισθηματικές διαταραχές, ο ενδοσχολικός εκφοβισμός, η εγκατάλειψη του σχολείου, η κατάχρηση ουσιών ή αλκοόλ, η παραβατικότητα, ο κίνδυνος εγκυμοσύνης, ο κίνδυνος σεξουαλικώς μεταδιδόμενων νοσημάτων και η διερεύνηση της σεξουαλικής ταυτότητας</a:t>
            </a:r>
            <a:endParaRPr lang="el-GR" dirty="0"/>
          </a:p>
        </p:txBody>
      </p:sp>
    </p:spTree>
    <p:extLst>
      <p:ext uri="{BB962C8B-B14F-4D97-AF65-F5344CB8AC3E}">
        <p14:creationId xmlns:p14="http://schemas.microsoft.com/office/powerpoint/2010/main" val="2213468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Τα </a:t>
            </a:r>
            <a:r>
              <a:rPr lang="el-GR" dirty="0" err="1" smtClean="0"/>
              <a:t>σταδια</a:t>
            </a:r>
            <a:r>
              <a:rPr lang="el-GR" dirty="0" smtClean="0"/>
              <a:t> </a:t>
            </a:r>
            <a:r>
              <a:rPr lang="el-GR" dirty="0" err="1" smtClean="0"/>
              <a:t>ψυχοκοινωνικησ</a:t>
            </a:r>
            <a:r>
              <a:rPr lang="el-GR" dirty="0" smtClean="0"/>
              <a:t> </a:t>
            </a:r>
            <a:r>
              <a:rPr lang="el-GR" dirty="0" err="1" smtClean="0"/>
              <a:t>αναπτυξησ</a:t>
            </a:r>
            <a:r>
              <a:rPr lang="el-GR" dirty="0" smtClean="0"/>
              <a:t> του </a:t>
            </a:r>
            <a:r>
              <a:rPr lang="en-US" dirty="0" err="1" smtClean="0"/>
              <a:t>erikson</a:t>
            </a:r>
            <a:endParaRPr lang="el-GR"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6714331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9"/>
            <a:ext cx="7467600" cy="706090"/>
          </a:xfrm>
        </p:spPr>
        <p:txBody>
          <a:bodyPr>
            <a:normAutofit/>
          </a:bodyPr>
          <a:lstStyle/>
          <a:p>
            <a:r>
              <a:rPr lang="el-GR" sz="2800" dirty="0" smtClean="0"/>
              <a:t>Ο </a:t>
            </a:r>
            <a:r>
              <a:rPr lang="el-GR" sz="2800" dirty="0" err="1" smtClean="0"/>
              <a:t>στοχαστικοσ</a:t>
            </a:r>
            <a:r>
              <a:rPr lang="el-GR" sz="2800" dirty="0" smtClean="0"/>
              <a:t> </a:t>
            </a:r>
            <a:r>
              <a:rPr lang="el-GR" sz="2800" dirty="0" err="1" smtClean="0"/>
              <a:t>εκπαιδευτικοσ</a:t>
            </a:r>
            <a:r>
              <a:rPr lang="el-GR" sz="2800" dirty="0" smtClean="0"/>
              <a:t>…</a:t>
            </a:r>
            <a:endParaRPr lang="el-GR" sz="2800" dirty="0"/>
          </a:p>
        </p:txBody>
      </p:sp>
      <p:sp>
        <p:nvSpPr>
          <p:cNvPr id="3" name="Θέση περιεχομένου 2"/>
          <p:cNvSpPr>
            <a:spLocks noGrp="1"/>
          </p:cNvSpPr>
          <p:nvPr>
            <p:ph sz="quarter" idx="1"/>
          </p:nvPr>
        </p:nvSpPr>
        <p:spPr>
          <a:xfrm>
            <a:off x="457200" y="1052736"/>
            <a:ext cx="7715200" cy="5421216"/>
          </a:xfrm>
        </p:spPr>
        <p:txBody>
          <a:bodyPr>
            <a:normAutofit/>
          </a:bodyPr>
          <a:lstStyle/>
          <a:p>
            <a:pPr algn="just"/>
            <a:r>
              <a:rPr lang="el-GR" sz="2000" dirty="0" smtClean="0"/>
              <a:t>Γνωρίζουν τα βασικά αναπτυξιακά έργα που οι μαθητές προσπαθούν να επιλύσουν και τους βοηθούν στην επιτυχή επίλυση των κρίσεων.</a:t>
            </a:r>
          </a:p>
          <a:p>
            <a:pPr algn="just"/>
            <a:r>
              <a:rPr lang="el-GR" sz="2000" dirty="0" smtClean="0"/>
              <a:t>Γνωρίζουν το επίπεδο ηθικής των μαθητών και δίνουν ευκαιρίες συζήτησης και προβληματισμού μέσω κατάλληλων για την ηλικία τους ηθικών διλημμάτων</a:t>
            </a:r>
          </a:p>
          <a:p>
            <a:pPr algn="just"/>
            <a:r>
              <a:rPr lang="el-GR" sz="2000" dirty="0" smtClean="0"/>
              <a:t>Διαμορφώνουν πρακτικές για την προώθηση της κοινωνικοσυναισθηματικής ανάπτυξης και αποφεύγουν τις συγκρίσεις και την προώθηση του ανταγωνισμού</a:t>
            </a:r>
          </a:p>
          <a:p>
            <a:pPr algn="just"/>
            <a:r>
              <a:rPr lang="el-GR" sz="2000" dirty="0" smtClean="0"/>
              <a:t>Συμβάλλουν στην ανάπτυξη φιλικών σχέσεων μεταξύ των μαθητών, παρέχοντας ευκαιρίες συνεργασίας</a:t>
            </a:r>
          </a:p>
          <a:p>
            <a:pPr algn="just"/>
            <a:r>
              <a:rPr lang="el-GR" sz="2000" dirty="0" smtClean="0"/>
              <a:t>Δίνουν στους γονείς ρόλο στο σχολείο για την </a:t>
            </a:r>
            <a:r>
              <a:rPr lang="el-GR" sz="2000" dirty="0"/>
              <a:t>ενίσχυση </a:t>
            </a:r>
            <a:r>
              <a:rPr lang="el-GR" sz="2000" dirty="0" smtClean="0"/>
              <a:t>της κοινωνικοσυναισθηματικής </a:t>
            </a:r>
            <a:r>
              <a:rPr lang="el-GR" sz="2000" dirty="0"/>
              <a:t>ανάπτυξης </a:t>
            </a:r>
            <a:r>
              <a:rPr lang="el-GR" sz="2000" dirty="0" smtClean="0"/>
              <a:t>των παιδιών</a:t>
            </a:r>
          </a:p>
          <a:p>
            <a:pPr algn="just"/>
            <a:r>
              <a:rPr lang="el-GR" sz="2000" dirty="0" smtClean="0"/>
              <a:t>Επαγρυπνούν για κρούσματα εκφοβισμού και άλλες αρνητικές αλληλεπιδράσεις μεταξύ των μαθητών και φροντίζουν για την καθιέρωση κανόνων τάξης</a:t>
            </a:r>
            <a:endParaRPr lang="el-GR" sz="2000" dirty="0"/>
          </a:p>
        </p:txBody>
      </p:sp>
    </p:spTree>
    <p:extLst>
      <p:ext uri="{BB962C8B-B14F-4D97-AF65-F5344CB8AC3E}">
        <p14:creationId xmlns:p14="http://schemas.microsoft.com/office/powerpoint/2010/main" val="2594144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274638"/>
            <a:ext cx="7848872" cy="994122"/>
          </a:xfrm>
        </p:spPr>
        <p:txBody>
          <a:bodyPr>
            <a:normAutofit fontScale="90000"/>
          </a:bodyPr>
          <a:lstStyle/>
          <a:p>
            <a:pPr algn="just"/>
            <a:r>
              <a:rPr lang="el-GR" dirty="0" err="1" smtClean="0"/>
              <a:t>Θεωρησεις</a:t>
            </a:r>
            <a:r>
              <a:rPr lang="el-GR" dirty="0" smtClean="0"/>
              <a:t> της </a:t>
            </a:r>
            <a:r>
              <a:rPr lang="el-GR" dirty="0" err="1" smtClean="0"/>
              <a:t>αναπτυξησ</a:t>
            </a:r>
            <a:r>
              <a:rPr lang="el-GR" dirty="0" smtClean="0"/>
              <a:t> της </a:t>
            </a:r>
            <a:r>
              <a:rPr lang="el-GR" dirty="0" err="1" smtClean="0"/>
              <a:t>προωπικοτητας</a:t>
            </a:r>
            <a:r>
              <a:rPr lang="el-GR" dirty="0" smtClean="0"/>
              <a:t> και της </a:t>
            </a:r>
            <a:r>
              <a:rPr lang="el-GR" dirty="0" err="1" smtClean="0"/>
              <a:t>κοινωνικησ</a:t>
            </a:r>
            <a:r>
              <a:rPr lang="el-GR" dirty="0" smtClean="0"/>
              <a:t> </a:t>
            </a:r>
            <a:r>
              <a:rPr lang="el-GR" dirty="0" err="1" smtClean="0"/>
              <a:t>αναπτυξησ</a:t>
            </a:r>
            <a:endParaRPr lang="el-GR" dirty="0"/>
          </a:p>
        </p:txBody>
      </p:sp>
      <p:sp>
        <p:nvSpPr>
          <p:cNvPr id="3" name="Θέση περιεχομένου 2"/>
          <p:cNvSpPr>
            <a:spLocks noGrp="1"/>
          </p:cNvSpPr>
          <p:nvPr>
            <p:ph sz="quarter" idx="1"/>
          </p:nvPr>
        </p:nvSpPr>
        <p:spPr/>
        <p:txBody>
          <a:bodyPr>
            <a:normAutofit fontScale="92500" lnSpcReduction="10000"/>
          </a:bodyPr>
          <a:lstStyle/>
          <a:p>
            <a:pPr algn="just"/>
            <a:r>
              <a:rPr lang="el-GR" dirty="0" smtClean="0"/>
              <a:t>Καθώς τα παιδιά εξελίσσονται ως προς τις γνωστικές τους δεξιότητες, αναπτύσσουν την έννοια του εαυτού, τρόπους αλληλεπίδρασης με τους άλλους και στάσεις προς την κοινωνία. </a:t>
            </a:r>
          </a:p>
          <a:p>
            <a:pPr marL="0" indent="0" algn="just">
              <a:buNone/>
            </a:pPr>
            <a:endParaRPr lang="el-GR" dirty="0" smtClean="0"/>
          </a:p>
          <a:p>
            <a:pPr algn="just"/>
            <a:r>
              <a:rPr lang="el-GR" dirty="0" smtClean="0"/>
              <a:t>Ο εκπαιδευτικός είναι σημαντικό να κατανοήσει την ανάπτυξη της προσωπικότητας και την κοινωνική ανάπτυξη των παιδιών, προκριμένου να παρέχει κίνητρα για μάθηση, να διδάσκει και να αλληλεπιδρά επιτυχώς με τους μαθητές διαφόρων </a:t>
            </a:r>
            <a:r>
              <a:rPr lang="el-GR" dirty="0" smtClean="0"/>
              <a:t>ηλικιών</a:t>
            </a:r>
            <a:endParaRPr lang="en-US" smtClean="0"/>
          </a:p>
          <a:p>
            <a:pPr marL="0" indent="0" algn="just">
              <a:buNone/>
            </a:pPr>
            <a:endParaRPr lang="en-US" dirty="0" smtClean="0"/>
          </a:p>
          <a:p>
            <a:pPr marL="0" indent="0" algn="just">
              <a:buNone/>
            </a:pPr>
            <a:r>
              <a:rPr lang="en-US" sz="1900" dirty="0">
                <a:hlinkClick r:id="rId2"/>
              </a:rPr>
              <a:t>https://www.youtube.com/watch?v=KqHvOTfEP_g&amp;ab_channel=%</a:t>
            </a:r>
            <a:r>
              <a:rPr lang="en-US" sz="1900" dirty="0" smtClean="0">
                <a:hlinkClick r:id="rId2"/>
              </a:rPr>
              <a:t>CE%A0%CE%AD%CF%84%CF%81%CE%BF%CF%82%CE%91%CE%BD%CE%B4%CF%81%CE%B9%CF%8E%CF%84%CE%B7%CF%82</a:t>
            </a:r>
            <a:endParaRPr lang="en-US" sz="1900" dirty="0" smtClean="0"/>
          </a:p>
          <a:p>
            <a:pPr marL="0" indent="0" algn="just">
              <a:buNone/>
            </a:pPr>
            <a:endParaRPr lang="el-GR" dirty="0"/>
          </a:p>
        </p:txBody>
      </p:sp>
    </p:spTree>
    <p:extLst>
      <p:ext uri="{BB962C8B-B14F-4D97-AF65-F5344CB8AC3E}">
        <p14:creationId xmlns:p14="http://schemas.microsoft.com/office/powerpoint/2010/main" val="2473096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Τα </a:t>
            </a:r>
            <a:r>
              <a:rPr lang="el-GR" dirty="0" err="1" smtClean="0"/>
              <a:t>σταδια</a:t>
            </a:r>
            <a:r>
              <a:rPr lang="el-GR" dirty="0" smtClean="0"/>
              <a:t> </a:t>
            </a:r>
            <a:r>
              <a:rPr lang="el-GR" dirty="0" err="1" smtClean="0"/>
              <a:t>ψυχοκοινωνικησ</a:t>
            </a:r>
            <a:r>
              <a:rPr lang="el-GR" dirty="0" smtClean="0"/>
              <a:t> </a:t>
            </a:r>
            <a:r>
              <a:rPr lang="el-GR" dirty="0" err="1" smtClean="0"/>
              <a:t>αναπτυξησ</a:t>
            </a:r>
            <a:r>
              <a:rPr lang="el-GR" dirty="0" smtClean="0"/>
              <a:t> </a:t>
            </a:r>
            <a:r>
              <a:rPr lang="el-GR" dirty="0" err="1" smtClean="0"/>
              <a:t>κατα</a:t>
            </a:r>
            <a:r>
              <a:rPr lang="el-GR" dirty="0" smtClean="0"/>
              <a:t> τον </a:t>
            </a:r>
            <a:r>
              <a:rPr lang="en-US" dirty="0" err="1" smtClean="0"/>
              <a:t>erikson</a:t>
            </a:r>
            <a:endParaRPr lang="el-GR" dirty="0"/>
          </a:p>
        </p:txBody>
      </p:sp>
      <p:sp>
        <p:nvSpPr>
          <p:cNvPr id="3" name="Θέση περιεχομένου 2"/>
          <p:cNvSpPr>
            <a:spLocks noGrp="1"/>
          </p:cNvSpPr>
          <p:nvPr>
            <p:ph sz="quarter" idx="1"/>
          </p:nvPr>
        </p:nvSpPr>
        <p:spPr>
          <a:xfrm>
            <a:off x="323528" y="1600200"/>
            <a:ext cx="7992888" cy="5141168"/>
          </a:xfrm>
        </p:spPr>
        <p:txBody>
          <a:bodyPr>
            <a:normAutofit fontScale="92500" lnSpcReduction="10000"/>
          </a:bodyPr>
          <a:lstStyle/>
          <a:p>
            <a:pPr algn="just"/>
            <a:r>
              <a:rPr lang="el-GR" dirty="0"/>
              <a:t>Τα στάδια καλύπτουν </a:t>
            </a:r>
            <a:r>
              <a:rPr lang="el-GR" b="1" dirty="0"/>
              <a:t>ολόκληρο</a:t>
            </a:r>
            <a:r>
              <a:rPr lang="el-GR" dirty="0"/>
              <a:t> τον κύκλο της </a:t>
            </a:r>
            <a:r>
              <a:rPr lang="el-GR" dirty="0" smtClean="0"/>
              <a:t>ζωής</a:t>
            </a:r>
          </a:p>
          <a:p>
            <a:pPr algn="just"/>
            <a:r>
              <a:rPr lang="el-GR" dirty="0" smtClean="0"/>
              <a:t>Κάθε στάδιο διαπραγματεύεται μία </a:t>
            </a:r>
            <a:r>
              <a:rPr lang="el-GR" b="1" dirty="0" smtClean="0"/>
              <a:t>κρίση</a:t>
            </a:r>
            <a:r>
              <a:rPr lang="el-GR" dirty="0" smtClean="0"/>
              <a:t> ή ένα κρίσιμο ζήτημα, που πρέπει να επιλυθεί. Οι περισσότεροι άνθρωποι καταφέρνουν να επιλύσουν ικανοποιητικά κάθε ψυχοκοινωνική κρίση και να συνεχίσουν αντιμετωπίζοντας νέες δυσκολίες. Ωστόσο, κάποιοι δεν επιλύουν τις κρίσεις και συνεχίζουν να τους απασχολούν στην πορεία της ζωής τους. </a:t>
            </a:r>
            <a:endParaRPr lang="el-GR" dirty="0"/>
          </a:p>
          <a:p>
            <a:pPr algn="just"/>
            <a:r>
              <a:rPr lang="el-GR" dirty="0" smtClean="0"/>
              <a:t>Η </a:t>
            </a:r>
            <a:r>
              <a:rPr lang="el-GR" dirty="0"/>
              <a:t>κανονική ανάπτυξη πρέπει να γίνει κατανοητή </a:t>
            </a:r>
            <a:r>
              <a:rPr lang="el-GR" b="1" dirty="0"/>
              <a:t>σε σχέση </a:t>
            </a:r>
            <a:r>
              <a:rPr lang="el-GR" dirty="0"/>
              <a:t>με τις συνθήκες ζωής σε κάθε </a:t>
            </a:r>
            <a:r>
              <a:rPr lang="el-GR" dirty="0" smtClean="0"/>
              <a:t>πολιτισμό. Το περιβάλλον ενός ατόμου </a:t>
            </a:r>
            <a:r>
              <a:rPr lang="el-GR" b="1" dirty="0" smtClean="0"/>
              <a:t>παίζει ρόλο </a:t>
            </a:r>
            <a:r>
              <a:rPr lang="el-GR" dirty="0" smtClean="0"/>
              <a:t>τόσο στην πρόκληση κρίσεων όσο και στην επίλυση αυτών (π.χ. εμπιστοσύνη &amp; υιοθεσία). Η ανάπτυξη της προσωπικότητας και η κοινωνική ανάπτυξη συμβαίνουν </a:t>
            </a:r>
            <a:r>
              <a:rPr lang="el-GR" b="1" dirty="0" smtClean="0"/>
              <a:t>παράλληλα</a:t>
            </a:r>
            <a:r>
              <a:rPr lang="el-GR" dirty="0" smtClean="0"/>
              <a:t> με την αλληλεπίδραση με τους άλλους και την κοινωνία ως σύνολο.</a:t>
            </a:r>
            <a:endParaRPr lang="el-GR" dirty="0"/>
          </a:p>
          <a:p>
            <a:pPr algn="just"/>
            <a:endParaRPr lang="el-GR" dirty="0"/>
          </a:p>
        </p:txBody>
      </p:sp>
    </p:spTree>
    <p:extLst>
      <p:ext uri="{BB962C8B-B14F-4D97-AF65-F5344CB8AC3E}">
        <p14:creationId xmlns:p14="http://schemas.microsoft.com/office/powerpoint/2010/main" val="930115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571184" cy="850106"/>
          </a:xfrm>
        </p:spPr>
        <p:txBody>
          <a:bodyPr>
            <a:normAutofit fontScale="90000"/>
          </a:bodyPr>
          <a:lstStyle/>
          <a:p>
            <a:r>
              <a:rPr lang="el-GR" dirty="0"/>
              <a:t>Τα </a:t>
            </a:r>
            <a:r>
              <a:rPr lang="el-GR" dirty="0" err="1"/>
              <a:t>σταδια</a:t>
            </a:r>
            <a:r>
              <a:rPr lang="el-GR" dirty="0"/>
              <a:t> </a:t>
            </a:r>
            <a:r>
              <a:rPr lang="el-GR" dirty="0" err="1"/>
              <a:t>ψυχοκοινωνικησ</a:t>
            </a:r>
            <a:r>
              <a:rPr lang="el-GR" dirty="0"/>
              <a:t> </a:t>
            </a:r>
            <a:r>
              <a:rPr lang="el-GR" dirty="0" err="1"/>
              <a:t>αναπτυξησ</a:t>
            </a:r>
            <a:r>
              <a:rPr lang="el-GR" dirty="0"/>
              <a:t> </a:t>
            </a:r>
            <a:r>
              <a:rPr lang="el-GR" dirty="0" err="1"/>
              <a:t>κατα</a:t>
            </a:r>
            <a:r>
              <a:rPr lang="el-GR" dirty="0"/>
              <a:t> τον </a:t>
            </a:r>
            <a:r>
              <a:rPr lang="el-GR" dirty="0" err="1"/>
              <a:t>erikson</a:t>
            </a:r>
            <a:endParaRPr lang="el-GR" dirty="0"/>
          </a:p>
        </p:txBody>
      </p:sp>
      <p:graphicFrame>
        <p:nvGraphicFramePr>
          <p:cNvPr id="4" name="Θέση περιεχομένου 3"/>
          <p:cNvGraphicFramePr>
            <a:graphicFrameLocks noGrp="1"/>
          </p:cNvGraphicFramePr>
          <p:nvPr>
            <p:ph sz="quarter" idx="1"/>
            <p:extLst>
              <p:ext uri="{D42A27DB-BD31-4B8C-83A1-F6EECF244321}">
                <p14:modId xmlns:p14="http://schemas.microsoft.com/office/powerpoint/2010/main" val="2397408034"/>
              </p:ext>
            </p:extLst>
          </p:nvPr>
        </p:nvGraphicFramePr>
        <p:xfrm>
          <a:off x="323528" y="1175688"/>
          <a:ext cx="8496943" cy="6008034"/>
        </p:xfrm>
        <a:graphic>
          <a:graphicData uri="http://schemas.openxmlformats.org/drawingml/2006/table">
            <a:tbl>
              <a:tblPr firstRow="1" bandRow="1">
                <a:tableStyleId>{7DF18680-E054-41AD-8BC1-D1AEF772440D}</a:tableStyleId>
              </a:tblPr>
              <a:tblGrid>
                <a:gridCol w="1872208"/>
                <a:gridCol w="6624735"/>
              </a:tblGrid>
              <a:tr h="585617">
                <a:tc>
                  <a:txBody>
                    <a:bodyPr/>
                    <a:lstStyle/>
                    <a:p>
                      <a:pPr algn="ctr"/>
                      <a:r>
                        <a:rPr lang="el-GR" sz="1600" dirty="0" smtClean="0">
                          <a:latin typeface="+mn-lt"/>
                        </a:rPr>
                        <a:t>Ψυχοκοινωνικό στάδιο</a:t>
                      </a:r>
                      <a:endParaRPr lang="el-GR" sz="1600" dirty="0">
                        <a:latin typeface="+mn-lt"/>
                      </a:endParaRPr>
                    </a:p>
                  </a:txBody>
                  <a:tcPr/>
                </a:tc>
                <a:tc>
                  <a:txBody>
                    <a:bodyPr/>
                    <a:lstStyle/>
                    <a:p>
                      <a:pPr algn="ctr"/>
                      <a:r>
                        <a:rPr lang="el-GR" sz="1600" dirty="0" smtClean="0">
                          <a:latin typeface="+mn-lt"/>
                        </a:rPr>
                        <a:t>Περιγραφή </a:t>
                      </a:r>
                      <a:endParaRPr lang="el-GR" sz="1600" dirty="0">
                        <a:latin typeface="+mn-lt"/>
                      </a:endParaRPr>
                    </a:p>
                  </a:txBody>
                  <a:tcPr/>
                </a:tc>
              </a:tr>
              <a:tr h="1253482">
                <a:tc>
                  <a:txBody>
                    <a:bodyPr/>
                    <a:lstStyle/>
                    <a:p>
                      <a:pPr algn="ctr"/>
                      <a:r>
                        <a:rPr lang="el-GR" sz="1600" dirty="0" smtClean="0">
                          <a:latin typeface="+mn-lt"/>
                        </a:rPr>
                        <a:t>Εμπιστοσύνη ≠ Δυσπιστία</a:t>
                      </a:r>
                    </a:p>
                    <a:p>
                      <a:pPr marL="0" marR="0" indent="0" algn="ctr" defTabSz="914400" rtl="0" eaLnBrk="1" fontAlgn="auto" latinLnBrk="0" hangingPunct="1">
                        <a:lnSpc>
                          <a:spcPct val="100000"/>
                        </a:lnSpc>
                        <a:spcBef>
                          <a:spcPts val="0"/>
                        </a:spcBef>
                        <a:spcAft>
                          <a:spcPts val="0"/>
                        </a:spcAft>
                        <a:buClrTx/>
                        <a:buSzTx/>
                        <a:buFontTx/>
                        <a:buNone/>
                        <a:tabLst/>
                        <a:defRPr/>
                      </a:pPr>
                      <a:r>
                        <a:rPr lang="el-GR" sz="1600" dirty="0" smtClean="0">
                          <a:latin typeface="+mn-lt"/>
                        </a:rPr>
                        <a:t>(0- 18 μηνών)</a:t>
                      </a:r>
                    </a:p>
                    <a:p>
                      <a:pPr algn="ctr"/>
                      <a:endParaRPr lang="el-GR" sz="1600" dirty="0">
                        <a:latin typeface="+mn-lt"/>
                      </a:endParaRPr>
                    </a:p>
                  </a:txBody>
                  <a:tcPr/>
                </a:tc>
                <a:tc>
                  <a:txBody>
                    <a:bodyPr/>
                    <a:lstStyle/>
                    <a:p>
                      <a:pPr algn="just"/>
                      <a:r>
                        <a:rPr lang="el-GR" sz="1600" dirty="0" smtClean="0">
                          <a:latin typeface="+mn-lt"/>
                        </a:rPr>
                        <a:t>Όταν τα βρέφη λαμβάνουν φροντίδα και ανταπόκριση, αποκτούν αίσθηση εμπιστοσύνης. Σε περίπτωση παραμέλησης προκαλείται στο βρέφος</a:t>
                      </a:r>
                      <a:r>
                        <a:rPr lang="el-GR" sz="1600" baseline="0" dirty="0" smtClean="0">
                          <a:latin typeface="+mn-lt"/>
                        </a:rPr>
                        <a:t> ένα αίσθημα </a:t>
                      </a:r>
                      <a:r>
                        <a:rPr lang="el-GR" sz="1600" dirty="0" smtClean="0">
                          <a:latin typeface="+mn-lt"/>
                        </a:rPr>
                        <a:t>δυσπιστίας</a:t>
                      </a:r>
                      <a:r>
                        <a:rPr lang="el-GR" sz="1600" baseline="0" dirty="0" smtClean="0">
                          <a:latin typeface="+mn-lt"/>
                        </a:rPr>
                        <a:t> για το περιβάλλον του. </a:t>
                      </a:r>
                      <a:endParaRPr lang="el-GR" sz="1600" dirty="0">
                        <a:latin typeface="+mn-lt"/>
                      </a:endParaRPr>
                    </a:p>
                  </a:txBody>
                  <a:tcPr/>
                </a:tc>
              </a:tr>
              <a:tr h="1882935">
                <a:tc>
                  <a:txBody>
                    <a:bodyPr/>
                    <a:lstStyle/>
                    <a:p>
                      <a:pPr algn="ctr"/>
                      <a:r>
                        <a:rPr lang="el-GR" sz="1600" dirty="0" smtClean="0">
                          <a:latin typeface="+mn-lt"/>
                        </a:rPr>
                        <a:t>Αυτονομία </a:t>
                      </a:r>
                      <a:r>
                        <a:rPr kumimoji="0" lang="el-GR" sz="1600" u="none" strike="noStrike" kern="1200" cap="none" spc="0" normalizeH="0" baseline="0" noProof="0" dirty="0" smtClean="0">
                          <a:ln>
                            <a:noFill/>
                          </a:ln>
                          <a:effectLst/>
                          <a:uLnTx/>
                          <a:uFillTx/>
                          <a:latin typeface="+mn-lt"/>
                        </a:rPr>
                        <a:t>≠ Ντροπή/ Αμφισβήτηση</a:t>
                      </a:r>
                    </a:p>
                    <a:p>
                      <a:pPr algn="ctr"/>
                      <a:r>
                        <a:rPr kumimoji="0" lang="el-GR" sz="1600" u="none" strike="noStrike" kern="1200" cap="none" spc="0" normalizeH="0" baseline="0" noProof="0" dirty="0" smtClean="0">
                          <a:ln>
                            <a:noFill/>
                          </a:ln>
                          <a:effectLst/>
                          <a:uLnTx/>
                          <a:uFillTx/>
                          <a:latin typeface="+mn-lt"/>
                        </a:rPr>
                        <a:t>(18 μηνών-3 ετών)</a:t>
                      </a:r>
                    </a:p>
                    <a:p>
                      <a:pPr algn="ctr"/>
                      <a:endParaRPr lang="el-GR" sz="1600" dirty="0">
                        <a:latin typeface="+mn-lt"/>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l-GR" sz="1600" b="0" i="0" u="none" strike="noStrike" kern="1200" cap="none" spc="0" normalizeH="0" baseline="0" noProof="0" dirty="0" smtClean="0">
                          <a:ln>
                            <a:noFill/>
                          </a:ln>
                          <a:solidFill>
                            <a:prstClr val="black"/>
                          </a:solidFill>
                          <a:effectLst/>
                          <a:uLnTx/>
                          <a:uFillTx/>
                          <a:latin typeface="+mn-lt"/>
                          <a:ea typeface="+mn-ea"/>
                          <a:cs typeface="+mn-cs"/>
                        </a:rPr>
                        <a:t>Οι γονείς επιτρέπουν στα παιδιά να επιλέξουν ελεύθερα, να χρησιμοποιήσουν τις δεξιότητές τους και δεν επικρίνουν τις αποτυχίες. Η παρεμπόδιση των αναπτυξιακών προσπαθειών του παιδιού οδηγεί σε ντροπή. Ο υπερβολικός ή ανύπαρκτος έλεγχος οδηγεί στον εξαναγκασμό του παιδιού να κάνει πράγματα ή στην αμφισβήτηση των ικανοτήτων του να ελέγξει τις παρορμήσεις του και να δράσει ανεξάρτητα.</a:t>
                      </a:r>
                      <a:endParaRPr lang="el-GR" sz="1600" dirty="0">
                        <a:latin typeface="+mn-lt"/>
                      </a:endParaRPr>
                    </a:p>
                  </a:txBody>
                  <a:tcPr/>
                </a:tc>
              </a:tr>
              <a:tr h="1627622">
                <a:tc>
                  <a:txBody>
                    <a:bodyPr/>
                    <a:lstStyle/>
                    <a:p>
                      <a:pPr algn="ctr"/>
                      <a:r>
                        <a:rPr lang="el-GR" sz="1600" dirty="0" smtClean="0">
                          <a:latin typeface="+mn-lt"/>
                        </a:rPr>
                        <a:t>Πρωτοβουλία </a:t>
                      </a:r>
                      <a:r>
                        <a:rPr kumimoji="0" lang="el-GR" sz="1600" u="none" strike="noStrike" kern="1200" cap="none" spc="0" normalizeH="0" baseline="0" noProof="0" dirty="0" smtClean="0">
                          <a:ln>
                            <a:noFill/>
                          </a:ln>
                          <a:effectLst/>
                          <a:uLnTx/>
                          <a:uFillTx/>
                          <a:latin typeface="+mn-lt"/>
                        </a:rPr>
                        <a:t>≠ Ενοχή</a:t>
                      </a:r>
                    </a:p>
                    <a:p>
                      <a:pPr algn="ctr"/>
                      <a:r>
                        <a:rPr kumimoji="0" lang="el-GR" sz="1600" u="none" strike="noStrike" kern="1200" cap="none" spc="0" normalizeH="0" baseline="0" noProof="0" dirty="0" smtClean="0">
                          <a:ln>
                            <a:noFill/>
                          </a:ln>
                          <a:effectLst/>
                          <a:uLnTx/>
                          <a:uFillTx/>
                          <a:latin typeface="+mn-lt"/>
                        </a:rPr>
                        <a:t>(3-6 έτη)</a:t>
                      </a:r>
                      <a:endParaRPr lang="el-GR" sz="1600" dirty="0">
                        <a:latin typeface="+mn-lt"/>
                      </a:endParaRPr>
                    </a:p>
                  </a:txBody>
                  <a:tcPr/>
                </a:tc>
                <a:tc>
                  <a:txBody>
                    <a:bodyPr/>
                    <a:lstStyle/>
                    <a:p>
                      <a:pPr algn="just"/>
                      <a:r>
                        <a:rPr lang="el-GR" sz="1600" dirty="0" smtClean="0">
                          <a:latin typeface="+mn-lt"/>
                        </a:rPr>
                        <a:t>Η προσπάθεια του παιδιού να πάρει πρωτοβουλίες σε πράγματα που το αφορούν έρχεται μερικές φορές έρχεται σε σύγκρουση με τις επιθυμίες ή τους κανόνες των γονέων με αποτέλεσμα να αισθάνεται ένοχο. Όταν τα παιδιά υποστηρίζονται να εξερευνήσουν το</a:t>
                      </a:r>
                      <a:r>
                        <a:rPr lang="el-GR" sz="1600" baseline="0" dirty="0" smtClean="0">
                          <a:latin typeface="+mn-lt"/>
                        </a:rPr>
                        <a:t> περιβάλλον, </a:t>
                      </a:r>
                      <a:r>
                        <a:rPr lang="el-GR" sz="1600" dirty="0" smtClean="0">
                          <a:latin typeface="+mn-lt"/>
                        </a:rPr>
                        <a:t>αναπτύσσουν την πρωτοβουλία. Σε αντίθετη περίπτωση όταν, δηλαδή, τα παιδιά απειλούνται, επικρίνονται ή τιμωρούνται αυστηρά αισθάνονται ενοχή. Προκειμένου να επιλυθεί αυτή η κρίση απαιτείται ισορροπία. </a:t>
                      </a:r>
                    </a:p>
                    <a:p>
                      <a:endParaRPr lang="el-GR" sz="1600" dirty="0">
                        <a:latin typeface="+mn-lt"/>
                      </a:endParaRPr>
                    </a:p>
                  </a:txBody>
                  <a:tcPr/>
                </a:tc>
              </a:tr>
            </a:tbl>
          </a:graphicData>
        </a:graphic>
      </p:graphicFrame>
    </p:spTree>
    <p:extLst>
      <p:ext uri="{BB962C8B-B14F-4D97-AF65-F5344CB8AC3E}">
        <p14:creationId xmlns:p14="http://schemas.microsoft.com/office/powerpoint/2010/main" val="168728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60648"/>
            <a:ext cx="7611616" cy="922114"/>
          </a:xfrm>
        </p:spPr>
        <p:txBody>
          <a:bodyPr>
            <a:normAutofit fontScale="90000"/>
          </a:bodyPr>
          <a:lstStyle/>
          <a:p>
            <a:r>
              <a:rPr lang="el-GR" dirty="0"/>
              <a:t>Τα </a:t>
            </a:r>
            <a:r>
              <a:rPr lang="el-GR" dirty="0" err="1"/>
              <a:t>σταδια</a:t>
            </a:r>
            <a:r>
              <a:rPr lang="el-GR" dirty="0"/>
              <a:t> </a:t>
            </a:r>
            <a:r>
              <a:rPr lang="el-GR" dirty="0" err="1"/>
              <a:t>ψυχοκοινωνικησ</a:t>
            </a:r>
            <a:r>
              <a:rPr lang="el-GR" dirty="0"/>
              <a:t> </a:t>
            </a:r>
            <a:r>
              <a:rPr lang="el-GR" dirty="0" err="1"/>
              <a:t>αναπτυξησ</a:t>
            </a:r>
            <a:r>
              <a:rPr lang="el-GR" dirty="0"/>
              <a:t> </a:t>
            </a:r>
            <a:r>
              <a:rPr lang="el-GR" dirty="0" err="1"/>
              <a:t>κατα</a:t>
            </a:r>
            <a:r>
              <a:rPr lang="el-GR" dirty="0"/>
              <a:t> τον </a:t>
            </a:r>
            <a:r>
              <a:rPr lang="el-GR" dirty="0" err="1"/>
              <a:t>erikson</a:t>
            </a:r>
            <a:endParaRPr lang="el-GR" dirty="0"/>
          </a:p>
        </p:txBody>
      </p:sp>
      <p:graphicFrame>
        <p:nvGraphicFramePr>
          <p:cNvPr id="4" name="Θέση περιεχομένου 3"/>
          <p:cNvGraphicFramePr>
            <a:graphicFrameLocks noGrp="1"/>
          </p:cNvGraphicFramePr>
          <p:nvPr>
            <p:ph sz="quarter" idx="1"/>
            <p:extLst>
              <p:ext uri="{D42A27DB-BD31-4B8C-83A1-F6EECF244321}">
                <p14:modId xmlns:p14="http://schemas.microsoft.com/office/powerpoint/2010/main" val="2965429078"/>
              </p:ext>
            </p:extLst>
          </p:nvPr>
        </p:nvGraphicFramePr>
        <p:xfrm>
          <a:off x="251520" y="1340769"/>
          <a:ext cx="8424936" cy="5638800"/>
        </p:xfrm>
        <a:graphic>
          <a:graphicData uri="http://schemas.openxmlformats.org/drawingml/2006/table">
            <a:tbl>
              <a:tblPr firstRow="1" bandRow="1">
                <a:tableStyleId>{7DF18680-E054-41AD-8BC1-D1AEF772440D}</a:tableStyleId>
              </a:tblPr>
              <a:tblGrid>
                <a:gridCol w="1921477"/>
                <a:gridCol w="6503459"/>
              </a:tblGrid>
              <a:tr h="540472">
                <a:tc>
                  <a:txBody>
                    <a:bodyPr/>
                    <a:lstStyle/>
                    <a:p>
                      <a:pPr algn="ctr"/>
                      <a:r>
                        <a:rPr lang="el-GR" sz="1600" dirty="0" smtClean="0">
                          <a:latin typeface="+mn-lt"/>
                        </a:rPr>
                        <a:t>Ψυχοκοινωνικό στάδιο</a:t>
                      </a:r>
                      <a:endParaRPr lang="el-GR" sz="1600" dirty="0">
                        <a:latin typeface="+mn-lt"/>
                      </a:endParaRPr>
                    </a:p>
                  </a:txBody>
                  <a:tcPr/>
                </a:tc>
                <a:tc>
                  <a:txBody>
                    <a:bodyPr/>
                    <a:lstStyle/>
                    <a:p>
                      <a:pPr algn="ctr"/>
                      <a:r>
                        <a:rPr lang="el-GR" sz="1600" dirty="0" smtClean="0">
                          <a:latin typeface="+mn-lt"/>
                        </a:rPr>
                        <a:t>Περιγραφή </a:t>
                      </a:r>
                      <a:endParaRPr lang="el-GR" sz="1600" dirty="0">
                        <a:latin typeface="+mn-lt"/>
                      </a:endParaRPr>
                    </a:p>
                  </a:txBody>
                  <a:tcPr/>
                </a:tc>
              </a:tr>
              <a:tr h="1744411">
                <a:tc>
                  <a:txBody>
                    <a:bodyPr/>
                    <a:lstStyle/>
                    <a:p>
                      <a:pPr algn="ctr"/>
                      <a:r>
                        <a:rPr lang="el-GR" sz="1600" dirty="0" smtClean="0"/>
                        <a:t>Φιλοπονία ≠ Κατωτερότητα</a:t>
                      </a:r>
                    </a:p>
                    <a:p>
                      <a:pPr algn="ctr"/>
                      <a:r>
                        <a:rPr lang="el-GR" sz="1600" dirty="0" smtClean="0"/>
                        <a:t>(6-12</a:t>
                      </a:r>
                      <a:r>
                        <a:rPr lang="el-GR" sz="1600" baseline="0" dirty="0" smtClean="0"/>
                        <a:t> έτη)</a:t>
                      </a:r>
                      <a:endParaRPr lang="el-GR" sz="1600" dirty="0" smtClean="0"/>
                    </a:p>
                    <a:p>
                      <a:endParaRPr lang="el-GR" sz="1600" dirty="0"/>
                    </a:p>
                  </a:txBody>
                  <a:tcPr/>
                </a:tc>
                <a:tc>
                  <a:txBody>
                    <a:bodyPr/>
                    <a:lstStyle/>
                    <a:p>
                      <a:pPr algn="just"/>
                      <a:r>
                        <a:rPr lang="el-GR" sz="1600" dirty="0" smtClean="0"/>
                        <a:t>Το παιδί συγκρίνεται με τους άλλους. Αν τα καταφέρει, το παιδί αναπτύσσει μία θετική και ρεαλιστική εικόνα του εαυτού, είναι υπερήφανο για τα κατορθώματά του, καλλιεργεί την ηθική και συνάπτει σχέσεις με τους συνομηλίκους. Στην αντίθετη περίπτωση προκαλείται αρνητική </a:t>
                      </a:r>
                      <a:r>
                        <a:rPr lang="el-GR" sz="1600" dirty="0" err="1" smtClean="0"/>
                        <a:t>αυτοεικόνα</a:t>
                      </a:r>
                      <a:r>
                        <a:rPr lang="el-GR" sz="1600" dirty="0" smtClean="0"/>
                        <a:t>, οδηγείται σε αίσθημα κατωτερότητας</a:t>
                      </a:r>
                      <a:r>
                        <a:rPr lang="el-GR" sz="1600" baseline="0" dirty="0" smtClean="0"/>
                        <a:t> και ανεπάρκειας, που μπορεί να παρεμποδίζει τη μάθηση στο μέλλον.</a:t>
                      </a:r>
                      <a:endParaRPr lang="el-GR" sz="1600" dirty="0" smtClean="0"/>
                    </a:p>
                  </a:txBody>
                  <a:tcPr/>
                </a:tc>
              </a:tr>
              <a:tr h="3043709">
                <a:tc>
                  <a:txBody>
                    <a:bodyPr/>
                    <a:lstStyle/>
                    <a:p>
                      <a:r>
                        <a:rPr lang="el-GR" sz="1600" dirty="0" smtClean="0"/>
                        <a:t>Ταυτότητα ≠ Σύγχυση ρόλων</a:t>
                      </a:r>
                    </a:p>
                    <a:p>
                      <a:r>
                        <a:rPr lang="el-GR" sz="1600" dirty="0" smtClean="0"/>
                        <a:t>(12-</a:t>
                      </a:r>
                      <a:r>
                        <a:rPr lang="el-GR" sz="1600" baseline="0" dirty="0" smtClean="0"/>
                        <a:t> 18 έτη)</a:t>
                      </a:r>
                      <a:endParaRPr lang="el-GR" sz="1600" dirty="0" smtClean="0"/>
                    </a:p>
                  </a:txBody>
                  <a:tcPr/>
                </a:tc>
                <a:tc>
                  <a:txBody>
                    <a:bodyPr/>
                    <a:lstStyle/>
                    <a:p>
                      <a:pPr algn="just"/>
                      <a:r>
                        <a:rPr lang="el-GR" sz="1600" dirty="0" smtClean="0"/>
                        <a:t>Ο έφηβος καλείται να απαντήσει στο ερώτημα «ποιος είμαι;».</a:t>
                      </a:r>
                      <a:r>
                        <a:rPr lang="el-GR" sz="1600" baseline="0" dirty="0" smtClean="0"/>
                        <a:t> </a:t>
                      </a:r>
                      <a:r>
                        <a:rPr lang="el-GR" sz="1600" dirty="0" smtClean="0"/>
                        <a:t>Αυτή η αναζήτηση επηρεάζει πολλές επιλογές του ατόμου, όπως το επάγγελμα, οι διαπροσωπικές σχέσεις, η στάση στην κοινότητα, ο σεξουαλικός προσανατολισμός, θρησκευτικά, πολιτικά, ηθικά ιδανικά. Αν καταφέρει προς το τέλος αυτού του σταδίου να απαντήσει επαρκώς σε αυτά τα ερωτήματα, νιώθει το αίσθημα της ταυτότητάς του. Αν όχι, τότε επικρατεί μπέρδεμα σε σχέση με τους ρόλους που θα χρειαστεί να παίξει ως ενήλικας. Τα επιτυχημένα ψυχοκοινωνικά αποτελέσματα της βρεφικής (εμπιστοσύνη και αυτονομία), νηπιακής (πρωτοβουλία) και παιδικής ηλικίας (φιλοπονία) ευνοούν την επιτυχή επίλυση της σύγκρουσης.</a:t>
                      </a:r>
                    </a:p>
                    <a:p>
                      <a:pPr algn="just"/>
                      <a:endParaRPr lang="el-GR" sz="1600" dirty="0" smtClean="0"/>
                    </a:p>
                    <a:p>
                      <a:endParaRPr lang="el-GR" sz="1600" dirty="0"/>
                    </a:p>
                  </a:txBody>
                  <a:tcPr/>
                </a:tc>
              </a:tr>
            </a:tbl>
          </a:graphicData>
        </a:graphic>
      </p:graphicFrame>
    </p:spTree>
    <p:extLst>
      <p:ext uri="{BB962C8B-B14F-4D97-AF65-F5344CB8AC3E}">
        <p14:creationId xmlns:p14="http://schemas.microsoft.com/office/powerpoint/2010/main" val="2884193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859216" cy="850106"/>
          </a:xfrm>
        </p:spPr>
        <p:txBody>
          <a:bodyPr>
            <a:normAutofit fontScale="90000"/>
          </a:bodyPr>
          <a:lstStyle/>
          <a:p>
            <a:r>
              <a:rPr lang="el-GR" dirty="0"/>
              <a:t>Τα </a:t>
            </a:r>
            <a:r>
              <a:rPr lang="el-GR" dirty="0" err="1"/>
              <a:t>σταδια</a:t>
            </a:r>
            <a:r>
              <a:rPr lang="el-GR" dirty="0"/>
              <a:t> </a:t>
            </a:r>
            <a:r>
              <a:rPr lang="el-GR" dirty="0" err="1"/>
              <a:t>ψυχοκοινωνικησ</a:t>
            </a:r>
            <a:r>
              <a:rPr lang="el-GR" dirty="0"/>
              <a:t> </a:t>
            </a:r>
            <a:r>
              <a:rPr lang="el-GR" dirty="0" err="1"/>
              <a:t>αναπτυξησ</a:t>
            </a:r>
            <a:r>
              <a:rPr lang="el-GR" dirty="0"/>
              <a:t> </a:t>
            </a:r>
            <a:r>
              <a:rPr lang="el-GR" dirty="0" err="1"/>
              <a:t>κατα</a:t>
            </a:r>
            <a:r>
              <a:rPr lang="el-GR" dirty="0"/>
              <a:t> τον </a:t>
            </a:r>
            <a:r>
              <a:rPr lang="el-GR" dirty="0" err="1"/>
              <a:t>erikson</a:t>
            </a:r>
            <a:endParaRPr lang="el-GR" dirty="0"/>
          </a:p>
        </p:txBody>
      </p:sp>
      <p:graphicFrame>
        <p:nvGraphicFramePr>
          <p:cNvPr id="4" name="Θέση περιεχομένου 3"/>
          <p:cNvGraphicFramePr>
            <a:graphicFrameLocks noGrp="1"/>
          </p:cNvGraphicFramePr>
          <p:nvPr>
            <p:ph sz="quarter" idx="1"/>
            <p:extLst>
              <p:ext uri="{D42A27DB-BD31-4B8C-83A1-F6EECF244321}">
                <p14:modId xmlns:p14="http://schemas.microsoft.com/office/powerpoint/2010/main" val="1826986511"/>
              </p:ext>
            </p:extLst>
          </p:nvPr>
        </p:nvGraphicFramePr>
        <p:xfrm>
          <a:off x="395536" y="1125538"/>
          <a:ext cx="8352928" cy="5582920"/>
        </p:xfrm>
        <a:graphic>
          <a:graphicData uri="http://schemas.openxmlformats.org/drawingml/2006/table">
            <a:tbl>
              <a:tblPr firstRow="1" bandRow="1">
                <a:tableStyleId>{7DF18680-E054-41AD-8BC1-D1AEF772440D}</a:tableStyleId>
              </a:tblPr>
              <a:tblGrid>
                <a:gridCol w="2750099"/>
                <a:gridCol w="5602829"/>
              </a:tblGrid>
              <a:tr h="370840">
                <a:tc>
                  <a:txBody>
                    <a:bodyPr/>
                    <a:lstStyle/>
                    <a:p>
                      <a:pPr algn="ctr"/>
                      <a:r>
                        <a:rPr lang="el-GR" sz="1600" dirty="0" smtClean="0">
                          <a:latin typeface="+mn-lt"/>
                        </a:rPr>
                        <a:t>Ψυχοκοινωνικό στάδιο</a:t>
                      </a:r>
                      <a:endParaRPr lang="el-GR" sz="1600" dirty="0">
                        <a:latin typeface="+mn-lt"/>
                      </a:endParaRPr>
                    </a:p>
                  </a:txBody>
                  <a:tcPr/>
                </a:tc>
                <a:tc>
                  <a:txBody>
                    <a:bodyPr/>
                    <a:lstStyle/>
                    <a:p>
                      <a:pPr algn="ctr"/>
                      <a:r>
                        <a:rPr lang="el-GR" sz="1600" dirty="0" smtClean="0">
                          <a:latin typeface="+mn-lt"/>
                        </a:rPr>
                        <a:t>Περιγραφή </a:t>
                      </a:r>
                      <a:endParaRPr lang="el-GR" sz="1600" dirty="0">
                        <a:latin typeface="+mn-lt"/>
                      </a:endParaRPr>
                    </a:p>
                  </a:txBody>
                  <a:tcPr/>
                </a:tc>
              </a:tr>
              <a:tr h="370840">
                <a:tc>
                  <a:txBody>
                    <a:bodyPr/>
                    <a:lstStyle/>
                    <a:p>
                      <a:pPr algn="ctr"/>
                      <a:r>
                        <a:rPr kumimoji="0" lang="el-GR" sz="1800" b="0" i="0" u="none" strike="noStrike" kern="1200" cap="none" spc="0" normalizeH="0" baseline="0" noProof="0" dirty="0" smtClean="0">
                          <a:ln>
                            <a:noFill/>
                          </a:ln>
                          <a:solidFill>
                            <a:schemeClr val="dk1"/>
                          </a:solidFill>
                          <a:effectLst/>
                          <a:uLnTx/>
                          <a:uFillTx/>
                          <a:latin typeface="+mn-lt"/>
                          <a:ea typeface="+mn-ea"/>
                          <a:cs typeface="+mn-cs"/>
                        </a:rPr>
                        <a:t>Οικειότητα</a:t>
                      </a:r>
                      <a:r>
                        <a:rPr kumimoji="0" lang="el-GR" sz="1800" b="0" i="0" u="none" strike="noStrike" kern="1200" cap="none" spc="0" normalizeH="0" baseline="0" noProof="0" dirty="0" smtClean="0">
                          <a:ln>
                            <a:noFill/>
                          </a:ln>
                          <a:solidFill>
                            <a:prstClr val="black"/>
                          </a:solidFill>
                          <a:effectLst/>
                          <a:uLnTx/>
                          <a:uFillTx/>
                          <a:latin typeface="+mn-lt"/>
                          <a:ea typeface="+mn-ea"/>
                          <a:cs typeface="+mn-cs"/>
                        </a:rPr>
                        <a:t>≠ Απομόνωση</a:t>
                      </a:r>
                    </a:p>
                    <a:p>
                      <a:pPr algn="ctr"/>
                      <a:r>
                        <a:rPr kumimoji="0" lang="el-GR" sz="1800" b="0" i="0" u="none" strike="noStrike" kern="1200" cap="none" spc="0" normalizeH="0" baseline="0" noProof="0" dirty="0" smtClean="0">
                          <a:ln>
                            <a:noFill/>
                          </a:ln>
                          <a:solidFill>
                            <a:prstClr val="black"/>
                          </a:solidFill>
                          <a:effectLst/>
                          <a:uLnTx/>
                          <a:uFillTx/>
                          <a:latin typeface="+mn-lt"/>
                          <a:ea typeface="+mn-ea"/>
                          <a:cs typeface="+mn-cs"/>
                        </a:rPr>
                        <a:t>(Νεότητα)</a:t>
                      </a:r>
                      <a:endParaRPr lang="el-GR" dirty="0"/>
                    </a:p>
                  </a:txBody>
                  <a:tcPr/>
                </a:tc>
                <a:tc>
                  <a:txBody>
                    <a:bodyPr/>
                    <a:lstStyle/>
                    <a:p>
                      <a:pPr algn="just"/>
                      <a:r>
                        <a:rPr lang="el-GR" dirty="0" smtClean="0"/>
                        <a:t>Η σημασία της δημιουργίας στενών κοινωνικών, αισθηματικών ή ερωτικών σχέσεων είναι το κλειδί σε αυτό το στάδιο. Η απουσία των παραπάνω μπορεί να οδηγήσει στην απομόνωση.</a:t>
                      </a:r>
                    </a:p>
                    <a:p>
                      <a:endParaRPr lang="el-GR" dirty="0"/>
                    </a:p>
                  </a:txBody>
                  <a:tcPr/>
                </a:tc>
              </a:tr>
              <a:tr h="370840">
                <a:tc>
                  <a:txBody>
                    <a:bodyPr/>
                    <a:lstStyle/>
                    <a:p>
                      <a:pPr algn="ctr"/>
                      <a:r>
                        <a:rPr lang="el-GR" dirty="0" smtClean="0"/>
                        <a:t>Παραγωγικότητα</a:t>
                      </a:r>
                      <a:r>
                        <a:rPr lang="el-GR" baseline="0" dirty="0" smtClean="0"/>
                        <a:t> </a:t>
                      </a:r>
                      <a:r>
                        <a:rPr kumimoji="0" lang="el-GR" sz="1800" b="0" i="0" u="none" strike="noStrike" kern="1200" cap="none" spc="0" normalizeH="0" baseline="0" noProof="0" dirty="0" smtClean="0">
                          <a:ln>
                            <a:noFill/>
                          </a:ln>
                          <a:solidFill>
                            <a:prstClr val="black"/>
                          </a:solidFill>
                          <a:effectLst/>
                          <a:uLnTx/>
                          <a:uFillTx/>
                          <a:latin typeface="+mn-lt"/>
                          <a:ea typeface="+mn-ea"/>
                          <a:cs typeface="+mn-cs"/>
                        </a:rPr>
                        <a:t>≠ Αδράνεια</a:t>
                      </a:r>
                    </a:p>
                    <a:p>
                      <a:pPr algn="ctr"/>
                      <a:r>
                        <a:rPr kumimoji="0" lang="el-GR" sz="1800" b="0" i="0" u="none" strike="noStrike" kern="1200" cap="none" spc="0" normalizeH="0" baseline="0" noProof="0" dirty="0" smtClean="0">
                          <a:ln>
                            <a:noFill/>
                          </a:ln>
                          <a:solidFill>
                            <a:prstClr val="black"/>
                          </a:solidFill>
                          <a:effectLst/>
                          <a:uLnTx/>
                          <a:uFillTx/>
                          <a:latin typeface="+mn-lt"/>
                          <a:ea typeface="+mn-ea"/>
                          <a:cs typeface="+mn-cs"/>
                        </a:rPr>
                        <a:t>(Μέση ενήλικη ζωή)</a:t>
                      </a:r>
                      <a:endParaRPr lang="el-GR" dirty="0"/>
                    </a:p>
                  </a:txBody>
                  <a:tcPr/>
                </a:tc>
                <a:tc>
                  <a:txBody>
                    <a:bodyPr/>
                    <a:lstStyle/>
                    <a:p>
                      <a:pPr algn="just"/>
                      <a:r>
                        <a:rPr lang="el-GR" dirty="0" smtClean="0"/>
                        <a:t>Το άτομο αισθάνεται την ανάγκη να προσφέρει στη δουλειά του, στην οικογένειά του ή σε άλλους ανθρώπους. Όταν αυτό δεν επιτυγχάνεται, τότε το άτομο αισθάνεται στάσιμο,</a:t>
                      </a:r>
                      <a:r>
                        <a:rPr lang="el-GR" baseline="0" dirty="0" smtClean="0"/>
                        <a:t> οδηγείται στον ατομικισμό και ασχολείται υπερβολικά με την ικανοποίηση των προσωπικών επιθυμιών </a:t>
                      </a:r>
                      <a:r>
                        <a:rPr lang="el-GR" dirty="0" smtClean="0"/>
                        <a:t>.</a:t>
                      </a:r>
                    </a:p>
                    <a:p>
                      <a:endParaRPr lang="el-GR" dirty="0"/>
                    </a:p>
                  </a:txBody>
                  <a:tcPr/>
                </a:tc>
              </a:tr>
              <a:tr h="370840">
                <a:tc>
                  <a:txBody>
                    <a:bodyPr/>
                    <a:lstStyle/>
                    <a:p>
                      <a:pPr algn="ctr"/>
                      <a:r>
                        <a:rPr lang="el-GR" dirty="0" smtClean="0"/>
                        <a:t>Πληρότητα </a:t>
                      </a:r>
                      <a:r>
                        <a:rPr kumimoji="0" lang="el-GR" sz="1800" b="0" i="0" u="none" strike="noStrike" kern="1200" cap="none" spc="0" normalizeH="0" baseline="0" noProof="0" dirty="0" smtClean="0">
                          <a:ln>
                            <a:noFill/>
                          </a:ln>
                          <a:solidFill>
                            <a:prstClr val="black"/>
                          </a:solidFill>
                          <a:effectLst/>
                          <a:uLnTx/>
                          <a:uFillTx/>
                          <a:latin typeface="+mn-lt"/>
                          <a:ea typeface="+mn-ea"/>
                          <a:cs typeface="+mn-cs"/>
                        </a:rPr>
                        <a:t>≠ Απελπισία</a:t>
                      </a:r>
                      <a:endParaRPr lang="el-GR" dirty="0"/>
                    </a:p>
                  </a:txBody>
                  <a:tcPr/>
                </a:tc>
                <a:tc>
                  <a:txBody>
                    <a:bodyPr/>
                    <a:lstStyle/>
                    <a:p>
                      <a:pPr algn="just"/>
                      <a:r>
                        <a:rPr lang="el-GR" dirty="0" smtClean="0"/>
                        <a:t>Το άτομο αποδέχεται τα επιτεύγματα και τις</a:t>
                      </a:r>
                      <a:r>
                        <a:rPr lang="el-GR" baseline="0" dirty="0" smtClean="0"/>
                        <a:t> αποτυχίες της ζωής και αισθάνεται ολοκληρωμένο και πλήρες. Στην αντίθετη περίπτωση μπορεί να μετανιώνει για την πορεία και την κατάληξη της </a:t>
                      </a:r>
                      <a:r>
                        <a:rPr lang="el-GR" dirty="0" smtClean="0"/>
                        <a:t>ζωής του και να αισθάνεται απελπισία.</a:t>
                      </a:r>
                    </a:p>
                    <a:p>
                      <a:endParaRPr lang="el-GR" dirty="0"/>
                    </a:p>
                  </a:txBody>
                  <a:tcPr/>
                </a:tc>
              </a:tr>
            </a:tbl>
          </a:graphicData>
        </a:graphic>
      </p:graphicFrame>
    </p:spTree>
    <p:extLst>
      <p:ext uri="{BB962C8B-B14F-4D97-AF65-F5344CB8AC3E}">
        <p14:creationId xmlns:p14="http://schemas.microsoft.com/office/powerpoint/2010/main" val="1029212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err="1" smtClean="0"/>
              <a:t>Θεωρησεισ</a:t>
            </a:r>
            <a:r>
              <a:rPr lang="el-GR" dirty="0" smtClean="0"/>
              <a:t> της </a:t>
            </a:r>
            <a:r>
              <a:rPr lang="el-GR" dirty="0" err="1" smtClean="0"/>
              <a:t>ηθικησ</a:t>
            </a:r>
            <a:r>
              <a:rPr lang="el-GR" dirty="0" smtClean="0"/>
              <a:t> </a:t>
            </a:r>
            <a:r>
              <a:rPr lang="el-GR" dirty="0" err="1" smtClean="0"/>
              <a:t>αναπτυξησ</a:t>
            </a:r>
            <a:endParaRPr lang="el-GR" dirty="0"/>
          </a:p>
        </p:txBody>
      </p:sp>
      <p:sp>
        <p:nvSpPr>
          <p:cNvPr id="3" name="Υπότιτλος 2"/>
          <p:cNvSpPr>
            <a:spLocks noGrp="1"/>
          </p:cNvSpPr>
          <p:nvPr>
            <p:ph type="subTitle" idx="1"/>
          </p:nvPr>
        </p:nvSpPr>
        <p:spPr/>
        <p:txBody>
          <a:bodyPr/>
          <a:lstStyle/>
          <a:p>
            <a:pPr marL="342900" indent="-342900">
              <a:buAutoNum type="arabicPeriod"/>
            </a:pPr>
            <a:r>
              <a:rPr lang="en-US" dirty="0" smtClean="0"/>
              <a:t>Piaget</a:t>
            </a:r>
          </a:p>
          <a:p>
            <a:pPr marL="342900" indent="-342900">
              <a:buAutoNum type="arabicPeriod"/>
            </a:pPr>
            <a:r>
              <a:rPr lang="en-US" dirty="0" smtClean="0"/>
              <a:t>Kohlberg</a:t>
            </a:r>
            <a:endParaRPr lang="el-GR" dirty="0"/>
          </a:p>
        </p:txBody>
      </p:sp>
    </p:spTree>
    <p:extLst>
      <p:ext uri="{BB962C8B-B14F-4D97-AF65-F5344CB8AC3E}">
        <p14:creationId xmlns:p14="http://schemas.microsoft.com/office/powerpoint/2010/main" val="7483448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1192</TotalTime>
  <Words>2986</Words>
  <Application>Microsoft Office PowerPoint</Application>
  <PresentationFormat>Προβολή στην οθόνη (4:3)</PresentationFormat>
  <Paragraphs>149</Paragraphs>
  <Slides>30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30</vt:i4>
      </vt:variant>
    </vt:vector>
  </HeadingPairs>
  <TitlesOfParts>
    <vt:vector size="36" baseType="lpstr">
      <vt:lpstr>Arial</vt:lpstr>
      <vt:lpstr>Calibri Light</vt:lpstr>
      <vt:lpstr>Century Schoolbook</vt:lpstr>
      <vt:lpstr>Wingdings</vt:lpstr>
      <vt:lpstr>Wingdings 2</vt:lpstr>
      <vt:lpstr>Προεξοχή</vt:lpstr>
      <vt:lpstr>Εκπαιδευτικη ψυχολογια</vt:lpstr>
      <vt:lpstr>Παρουσίαση του PowerPoint</vt:lpstr>
      <vt:lpstr>Τα σταδια ψυχοκοινωνικησ αναπτυξησ του erikson</vt:lpstr>
      <vt:lpstr>Θεωρησεις της αναπτυξησ της προωπικοτητας και της κοινωνικησ αναπτυξησ</vt:lpstr>
      <vt:lpstr>Τα σταδια ψυχοκοινωνικησ αναπτυξησ κατα τον erikson</vt:lpstr>
      <vt:lpstr>Τα σταδια ψυχοκοινωνικησ αναπτυξησ κατα τον erikson</vt:lpstr>
      <vt:lpstr>Τα σταδια ψυχοκοινωνικησ αναπτυξησ κατα τον erikson</vt:lpstr>
      <vt:lpstr>Τα σταδια ψυχοκοινωνικησ αναπτυξησ κατα τον erikson</vt:lpstr>
      <vt:lpstr>Θεωρησεισ της ηθικησ αναπτυξησ</vt:lpstr>
      <vt:lpstr>Η θεωρια ηθικησ αναπτυξησ του piaget</vt:lpstr>
      <vt:lpstr>Παρουσίαση του PowerPoint</vt:lpstr>
      <vt:lpstr>Ετερονομη ηθικη (Επιβεβλημένη από άλλους)</vt:lpstr>
      <vt:lpstr>Αυτονομη ηθικη (Οι κανόνες είναι προϊόν άλλων ατόμων)</vt:lpstr>
      <vt:lpstr>Η θεωρια του Kohlberg για την ηθικη αναπτυξη</vt:lpstr>
      <vt:lpstr>Το διλημμα του Heinz</vt:lpstr>
      <vt:lpstr>Τα σταδια ηθικης του Kohlberg</vt:lpstr>
      <vt:lpstr>Προσυμβατικο επιπεδο Σταδιο 1: Ετερονομη ηθικη</vt:lpstr>
      <vt:lpstr>Προσυμβατικο επιπεδο Σταδιο 2: Συντελεστικη ηθικη</vt:lpstr>
      <vt:lpstr>Συμβατικο επιπεδο Σταδιο 3: Ηθικη του καλου παιδιου</vt:lpstr>
      <vt:lpstr>Συμβατικο επιπεδο Σταδιο 4: Ηθικη του νομου και της ταξης</vt:lpstr>
      <vt:lpstr>Μετασυμβατικο επιπεδο Σταδιο 5: Ηθικη του κοινωνικου συμβολαιου</vt:lpstr>
      <vt:lpstr>Μετασυμβατικο επιπεδο Σταδιο 6: Οικουμενικες ηθικες αρχες</vt:lpstr>
      <vt:lpstr>Κοινωνικοσυναισθηματικη αναπτυξη</vt:lpstr>
      <vt:lpstr>Κοινωνικοσυναισθηματικη αναπτυξη στην προσχολικη ηλικια (1)</vt:lpstr>
      <vt:lpstr>Κοινωνικοσυναισθηματικη αναπτυξη στην προσχολικη ηλικια (2)</vt:lpstr>
      <vt:lpstr>Κοινωνικοσυναισθηματικη αναπτυξη στη σχολικη ηλικια (1)</vt:lpstr>
      <vt:lpstr>Κοινωνικοσυναισθηματικη αναπτυξη στη σχολικη ηλικια (2)</vt:lpstr>
      <vt:lpstr>Κοινωνικοσυναισθηματικη αναπτυξη στην εφηβικη ηλικια (1)</vt:lpstr>
      <vt:lpstr>Κοινωνικοσυναισθηματικη αναπτυξη στην εφηβικη ηλικια (2)</vt:lpstr>
      <vt:lpstr>Ο στοχαστικοσ εκπαιδευτικοσ…</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Εκπαιδευτικη ψυχολογια</dc:title>
  <dc:creator>simos giannoulis</dc:creator>
  <cp:lastModifiedBy>simos giannoulis</cp:lastModifiedBy>
  <cp:revision>87</cp:revision>
  <dcterms:created xsi:type="dcterms:W3CDTF">2023-02-06T07:21:53Z</dcterms:created>
  <dcterms:modified xsi:type="dcterms:W3CDTF">2023-02-28T13:19:33Z</dcterms:modified>
</cp:coreProperties>
</file>